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147477688" r:id="rId3"/>
    <p:sldId id="2147477691" r:id="rId4"/>
    <p:sldId id="2147477689" r:id="rId5"/>
    <p:sldId id="262" r:id="rId6"/>
    <p:sldId id="2147477681" r:id="rId7"/>
    <p:sldId id="263" r:id="rId8"/>
    <p:sldId id="2147477703" r:id="rId9"/>
    <p:sldId id="2147477704" r:id="rId10"/>
    <p:sldId id="2147477708" r:id="rId11"/>
    <p:sldId id="2147477701" r:id="rId12"/>
    <p:sldId id="2147477702" r:id="rId13"/>
    <p:sldId id="2147477692" r:id="rId14"/>
    <p:sldId id="2147477705" r:id="rId15"/>
    <p:sldId id="2147477693" r:id="rId16"/>
    <p:sldId id="2147477694" r:id="rId17"/>
    <p:sldId id="2147477695" r:id="rId18"/>
    <p:sldId id="2147477697" r:id="rId19"/>
    <p:sldId id="2147477698" r:id="rId20"/>
    <p:sldId id="2147477687" r:id="rId21"/>
    <p:sldId id="2147477699" r:id="rId22"/>
    <p:sldId id="2147477690" r:id="rId23"/>
    <p:sldId id="2147477700" r:id="rId24"/>
    <p:sldId id="2147477696" r:id="rId25"/>
    <p:sldId id="2147477685" r:id="rId26"/>
    <p:sldId id="2147477707" r:id="rId27"/>
    <p:sldId id="21474777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2F4BF-CE15-4E60-A3C8-AC476E73F7B0}" v="18" dt="2025-12-04T16:00:56.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p:scale>
          <a:sx n="71" d="100"/>
          <a:sy n="71" d="100"/>
        </p:scale>
        <p:origin x="356"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gan, Lisa" userId="4ccd6c8f-fb5c-4994-a752-7a8e7f4f2778" providerId="ADAL" clId="{BABE0E2B-996C-42BB-91E0-AECDEF1EF066}"/>
    <pc:docChg chg="undo custSel modSld">
      <pc:chgData name="Coligan, Lisa" userId="4ccd6c8f-fb5c-4994-a752-7a8e7f4f2778" providerId="ADAL" clId="{BABE0E2B-996C-42BB-91E0-AECDEF1EF066}" dt="2025-12-04T16:09:44.395" v="132" actId="20577"/>
      <pc:docMkLst>
        <pc:docMk/>
      </pc:docMkLst>
      <pc:sldChg chg="delSp mod">
        <pc:chgData name="Coligan, Lisa" userId="4ccd6c8f-fb5c-4994-a752-7a8e7f4f2778" providerId="ADAL" clId="{BABE0E2B-996C-42BB-91E0-AECDEF1EF066}" dt="2025-12-04T15:38:54.645" v="0" actId="478"/>
        <pc:sldMkLst>
          <pc:docMk/>
          <pc:sldMk cId="1562074387" sldId="256"/>
        </pc:sldMkLst>
        <pc:spChg chg="del">
          <ac:chgData name="Coligan, Lisa" userId="4ccd6c8f-fb5c-4994-a752-7a8e7f4f2778" providerId="ADAL" clId="{BABE0E2B-996C-42BB-91E0-AECDEF1EF066}" dt="2025-12-04T15:38:54.645" v="0" actId="478"/>
          <ac:spMkLst>
            <pc:docMk/>
            <pc:sldMk cId="1562074387" sldId="256"/>
            <ac:spMk id="3" creationId="{8CF28D72-2F67-22D1-59DF-FC5B2FE419EB}"/>
          </ac:spMkLst>
        </pc:spChg>
      </pc:sldChg>
      <pc:sldChg chg="addSp delSp modSp mod">
        <pc:chgData name="Coligan, Lisa" userId="4ccd6c8f-fb5c-4994-a752-7a8e7f4f2778" providerId="ADAL" clId="{BABE0E2B-996C-42BB-91E0-AECDEF1EF066}" dt="2025-12-04T15:58:49.375" v="115"/>
        <pc:sldMkLst>
          <pc:docMk/>
          <pc:sldMk cId="1841871524" sldId="262"/>
        </pc:sldMkLst>
        <pc:spChg chg="add mod">
          <ac:chgData name="Coligan, Lisa" userId="4ccd6c8f-fb5c-4994-a752-7a8e7f4f2778" providerId="ADAL" clId="{BABE0E2B-996C-42BB-91E0-AECDEF1EF066}" dt="2025-12-04T15:54:00.072" v="97"/>
          <ac:spMkLst>
            <pc:docMk/>
            <pc:sldMk cId="1841871524" sldId="262"/>
            <ac:spMk id="2" creationId="{1DBF4177-C002-EAFD-FE49-4CF1C5D98C43}"/>
          </ac:spMkLst>
        </pc:spChg>
        <pc:spChg chg="add mod">
          <ac:chgData name="Coligan, Lisa" userId="4ccd6c8f-fb5c-4994-a752-7a8e7f4f2778" providerId="ADAL" clId="{BABE0E2B-996C-42BB-91E0-AECDEF1EF066}" dt="2025-12-04T15:58:49.375" v="115"/>
          <ac:spMkLst>
            <pc:docMk/>
            <pc:sldMk cId="1841871524" sldId="262"/>
            <ac:spMk id="3" creationId="{7694481C-BA70-40AB-EE6E-B9E2C5B1391A}"/>
          </ac:spMkLst>
        </pc:spChg>
        <pc:spChg chg="del">
          <ac:chgData name="Coligan, Lisa" userId="4ccd6c8f-fb5c-4994-a752-7a8e7f4f2778" providerId="ADAL" clId="{BABE0E2B-996C-42BB-91E0-AECDEF1EF066}" dt="2025-12-04T15:39:49.900" v="4" actId="478"/>
          <ac:spMkLst>
            <pc:docMk/>
            <pc:sldMk cId="1841871524" sldId="262"/>
            <ac:spMk id="4" creationId="{FE77FAD0-C117-49CF-B90B-6217223CB4C2}"/>
          </ac:spMkLst>
        </pc:spChg>
        <pc:spChg chg="del">
          <ac:chgData name="Coligan, Lisa" userId="4ccd6c8f-fb5c-4994-a752-7a8e7f4f2778" providerId="ADAL" clId="{BABE0E2B-996C-42BB-91E0-AECDEF1EF066}" dt="2025-12-04T15:58:34.067" v="114" actId="478"/>
          <ac:spMkLst>
            <pc:docMk/>
            <pc:sldMk cId="1841871524" sldId="262"/>
            <ac:spMk id="5" creationId="{71EEEF13-1348-828D-2BA6-911F9263584F}"/>
          </ac:spMkLst>
        </pc:spChg>
        <pc:spChg chg="del">
          <ac:chgData name="Coligan, Lisa" userId="4ccd6c8f-fb5c-4994-a752-7a8e7f4f2778" providerId="ADAL" clId="{BABE0E2B-996C-42BB-91E0-AECDEF1EF066}" dt="2025-12-04T15:39:38.066" v="3" actId="478"/>
          <ac:spMkLst>
            <pc:docMk/>
            <pc:sldMk cId="1841871524" sldId="262"/>
            <ac:spMk id="9" creationId="{125BA3AF-64A5-281E-36A5-0BBCBE41114B}"/>
          </ac:spMkLst>
        </pc:spChg>
      </pc:sldChg>
      <pc:sldChg chg="addSp delSp modSp mod">
        <pc:chgData name="Coligan, Lisa" userId="4ccd6c8f-fb5c-4994-a752-7a8e7f4f2778" providerId="ADAL" clId="{BABE0E2B-996C-42BB-91E0-AECDEF1EF066}" dt="2025-12-04T15:59:58.288" v="121"/>
        <pc:sldMkLst>
          <pc:docMk/>
          <pc:sldMk cId="3039723356" sldId="263"/>
        </pc:sldMkLst>
        <pc:spChg chg="add mod">
          <ac:chgData name="Coligan, Lisa" userId="4ccd6c8f-fb5c-4994-a752-7a8e7f4f2778" providerId="ADAL" clId="{BABE0E2B-996C-42BB-91E0-AECDEF1EF066}" dt="2025-12-04T15:54:52.948" v="102"/>
          <ac:spMkLst>
            <pc:docMk/>
            <pc:sldMk cId="3039723356" sldId="263"/>
            <ac:spMk id="2" creationId="{ECD4D4D3-19AF-2564-C336-697192F5A4A3}"/>
          </ac:spMkLst>
        </pc:spChg>
        <pc:spChg chg="del">
          <ac:chgData name="Coligan, Lisa" userId="4ccd6c8f-fb5c-4994-a752-7a8e7f4f2778" providerId="ADAL" clId="{BABE0E2B-996C-42BB-91E0-AECDEF1EF066}" dt="2025-12-04T15:42:02.125" v="7" actId="478"/>
          <ac:spMkLst>
            <pc:docMk/>
            <pc:sldMk cId="3039723356" sldId="263"/>
            <ac:spMk id="4" creationId="{8812E01F-0BC9-A76B-C619-D0E3B5A4700B}"/>
          </ac:spMkLst>
        </pc:spChg>
        <pc:spChg chg="del mod">
          <ac:chgData name="Coligan, Lisa" userId="4ccd6c8f-fb5c-4994-a752-7a8e7f4f2778" providerId="ADAL" clId="{BABE0E2B-996C-42BB-91E0-AECDEF1EF066}" dt="2025-12-04T15:59:44.505" v="120" actId="478"/>
          <ac:spMkLst>
            <pc:docMk/>
            <pc:sldMk cId="3039723356" sldId="263"/>
            <ac:spMk id="5" creationId="{740B1669-C1DA-7D75-C592-ACEA4C041FDB}"/>
          </ac:spMkLst>
        </pc:spChg>
        <pc:spChg chg="add mod">
          <ac:chgData name="Coligan, Lisa" userId="4ccd6c8f-fb5c-4994-a752-7a8e7f4f2778" providerId="ADAL" clId="{BABE0E2B-996C-42BB-91E0-AECDEF1EF066}" dt="2025-12-04T15:59:58.288" v="121"/>
          <ac:spMkLst>
            <pc:docMk/>
            <pc:sldMk cId="3039723356" sldId="263"/>
            <ac:spMk id="6" creationId="{DB24E1B4-4569-384E-7E72-AE4FC3D6E9F7}"/>
          </ac:spMkLst>
        </pc:spChg>
        <pc:spChg chg="del">
          <ac:chgData name="Coligan, Lisa" userId="4ccd6c8f-fb5c-4994-a752-7a8e7f4f2778" providerId="ADAL" clId="{BABE0E2B-996C-42BB-91E0-AECDEF1EF066}" dt="2025-12-04T15:59:30.406" v="118" actId="478"/>
          <ac:spMkLst>
            <pc:docMk/>
            <pc:sldMk cId="3039723356" sldId="263"/>
            <ac:spMk id="9" creationId="{FA1DF74E-71E6-1986-56E0-6EE95D8A67F3}"/>
          </ac:spMkLst>
        </pc:spChg>
      </pc:sldChg>
      <pc:sldChg chg="addSp delSp modSp mod">
        <pc:chgData name="Coligan, Lisa" userId="4ccd6c8f-fb5c-4994-a752-7a8e7f4f2778" providerId="ADAL" clId="{BABE0E2B-996C-42BB-91E0-AECDEF1EF066}" dt="2025-12-04T15:59:16.574" v="117"/>
        <pc:sldMkLst>
          <pc:docMk/>
          <pc:sldMk cId="456515196" sldId="2147477681"/>
        </pc:sldMkLst>
        <pc:spChg chg="add mod">
          <ac:chgData name="Coligan, Lisa" userId="4ccd6c8f-fb5c-4994-a752-7a8e7f4f2778" providerId="ADAL" clId="{BABE0E2B-996C-42BB-91E0-AECDEF1EF066}" dt="2025-12-04T15:54:33.321" v="101"/>
          <ac:spMkLst>
            <pc:docMk/>
            <pc:sldMk cId="456515196" sldId="2147477681"/>
            <ac:spMk id="2" creationId="{55EA7EC2-8DAD-4B33-42EC-A3011A903029}"/>
          </ac:spMkLst>
        </pc:spChg>
        <pc:spChg chg="add mod">
          <ac:chgData name="Coligan, Lisa" userId="4ccd6c8f-fb5c-4994-a752-7a8e7f4f2778" providerId="ADAL" clId="{BABE0E2B-996C-42BB-91E0-AECDEF1EF066}" dt="2025-12-04T15:59:16.574" v="117"/>
          <ac:spMkLst>
            <pc:docMk/>
            <pc:sldMk cId="456515196" sldId="2147477681"/>
            <ac:spMk id="3" creationId="{7ECAC4C1-DEA9-B833-73AD-847DB8111BC1}"/>
          </ac:spMkLst>
        </pc:spChg>
        <pc:spChg chg="del">
          <ac:chgData name="Coligan, Lisa" userId="4ccd6c8f-fb5c-4994-a752-7a8e7f4f2778" providerId="ADAL" clId="{BABE0E2B-996C-42BB-91E0-AECDEF1EF066}" dt="2025-12-04T15:59:01.923" v="116" actId="478"/>
          <ac:spMkLst>
            <pc:docMk/>
            <pc:sldMk cId="456515196" sldId="2147477681"/>
            <ac:spMk id="8" creationId="{472F4754-7ADB-F824-19E6-4721B50DDAC5}"/>
          </ac:spMkLst>
        </pc:spChg>
        <pc:spChg chg="mod">
          <ac:chgData name="Coligan, Lisa" userId="4ccd6c8f-fb5c-4994-a752-7a8e7f4f2778" providerId="ADAL" clId="{BABE0E2B-996C-42BB-91E0-AECDEF1EF066}" dt="2025-12-04T15:54:24.706" v="100" actId="20577"/>
          <ac:spMkLst>
            <pc:docMk/>
            <pc:sldMk cId="456515196" sldId="2147477681"/>
            <ac:spMk id="4102" creationId="{35794C2B-BD11-DCAE-F186-4E51D5AE3E7F}"/>
          </ac:spMkLst>
        </pc:spChg>
      </pc:sldChg>
      <pc:sldChg chg="modSp mod">
        <pc:chgData name="Coligan, Lisa" userId="4ccd6c8f-fb5c-4994-a752-7a8e7f4f2778" providerId="ADAL" clId="{BABE0E2B-996C-42BB-91E0-AECDEF1EF066}" dt="2025-12-04T15:52:05.976" v="80" actId="20577"/>
        <pc:sldMkLst>
          <pc:docMk/>
          <pc:sldMk cId="1106517191" sldId="2147477685"/>
        </pc:sldMkLst>
        <pc:spChg chg="mod">
          <ac:chgData name="Coligan, Lisa" userId="4ccd6c8f-fb5c-4994-a752-7a8e7f4f2778" providerId="ADAL" clId="{BABE0E2B-996C-42BB-91E0-AECDEF1EF066}" dt="2025-12-04T15:52:05.976" v="80" actId="20577"/>
          <ac:spMkLst>
            <pc:docMk/>
            <pc:sldMk cId="1106517191" sldId="2147477685"/>
            <ac:spMk id="3" creationId="{EE680880-B660-4BF9-B4AF-989192CC47E3}"/>
          </ac:spMkLst>
        </pc:spChg>
      </pc:sldChg>
      <pc:sldChg chg="modSp mod">
        <pc:chgData name="Coligan, Lisa" userId="4ccd6c8f-fb5c-4994-a752-7a8e7f4f2778" providerId="ADAL" clId="{BABE0E2B-996C-42BB-91E0-AECDEF1EF066}" dt="2025-12-04T15:50:41.908" v="62" actId="20577"/>
        <pc:sldMkLst>
          <pc:docMk/>
          <pc:sldMk cId="1390009634" sldId="2147477687"/>
        </pc:sldMkLst>
        <pc:spChg chg="mod">
          <ac:chgData name="Coligan, Lisa" userId="4ccd6c8f-fb5c-4994-a752-7a8e7f4f2778" providerId="ADAL" clId="{BABE0E2B-996C-42BB-91E0-AECDEF1EF066}" dt="2025-12-04T15:50:41.908" v="62" actId="20577"/>
          <ac:spMkLst>
            <pc:docMk/>
            <pc:sldMk cId="1390009634" sldId="2147477687"/>
            <ac:spMk id="3" creationId="{8EE058D9-2D3F-4A56-0CC1-B03B5269B342}"/>
          </ac:spMkLst>
        </pc:spChg>
      </pc:sldChg>
      <pc:sldChg chg="modSp mod">
        <pc:chgData name="Coligan, Lisa" userId="4ccd6c8f-fb5c-4994-a752-7a8e7f4f2778" providerId="ADAL" clId="{BABE0E2B-996C-42BB-91E0-AECDEF1EF066}" dt="2025-12-04T15:51:20.180" v="75" actId="20577"/>
        <pc:sldMkLst>
          <pc:docMk/>
          <pc:sldMk cId="4221094083" sldId="2147477690"/>
        </pc:sldMkLst>
        <pc:spChg chg="mod">
          <ac:chgData name="Coligan, Lisa" userId="4ccd6c8f-fb5c-4994-a752-7a8e7f4f2778" providerId="ADAL" clId="{BABE0E2B-996C-42BB-91E0-AECDEF1EF066}" dt="2025-12-04T15:51:20.180" v="75" actId="20577"/>
          <ac:spMkLst>
            <pc:docMk/>
            <pc:sldMk cId="4221094083" sldId="2147477690"/>
            <ac:spMk id="3" creationId="{7CBB66BC-CB78-5731-C070-398B9C830871}"/>
          </ac:spMkLst>
        </pc:spChg>
      </pc:sldChg>
      <pc:sldChg chg="addSp delSp modSp mod">
        <pc:chgData name="Coligan, Lisa" userId="4ccd6c8f-fb5c-4994-a752-7a8e7f4f2778" providerId="ADAL" clId="{BABE0E2B-996C-42BB-91E0-AECDEF1EF066}" dt="2025-12-04T15:58:13.175" v="113"/>
        <pc:sldMkLst>
          <pc:docMk/>
          <pc:sldMk cId="1539125409" sldId="2147477691"/>
        </pc:sldMkLst>
        <pc:spChg chg="add mod">
          <ac:chgData name="Coligan, Lisa" userId="4ccd6c8f-fb5c-4994-a752-7a8e7f4f2778" providerId="ADAL" clId="{BABE0E2B-996C-42BB-91E0-AECDEF1EF066}" dt="2025-12-04T15:53:13.344" v="81"/>
          <ac:spMkLst>
            <pc:docMk/>
            <pc:sldMk cId="1539125409" sldId="2147477691"/>
            <ac:spMk id="2" creationId="{073D06DD-FBFA-AE35-E494-AED9AB97B683}"/>
          </ac:spMkLst>
        </pc:spChg>
        <pc:spChg chg="add mod">
          <ac:chgData name="Coligan, Lisa" userId="4ccd6c8f-fb5c-4994-a752-7a8e7f4f2778" providerId="ADAL" clId="{BABE0E2B-996C-42BB-91E0-AECDEF1EF066}" dt="2025-12-04T15:53:39.266" v="96"/>
          <ac:spMkLst>
            <pc:docMk/>
            <pc:sldMk cId="1539125409" sldId="2147477691"/>
            <ac:spMk id="3" creationId="{2D6D5D1F-0553-CE66-5604-6A2A057FB5D5}"/>
          </ac:spMkLst>
        </pc:spChg>
        <pc:spChg chg="add del mod">
          <ac:chgData name="Coligan, Lisa" userId="4ccd6c8f-fb5c-4994-a752-7a8e7f4f2778" providerId="ADAL" clId="{BABE0E2B-996C-42BB-91E0-AECDEF1EF066}" dt="2025-12-04T15:57:57.063" v="112" actId="478"/>
          <ac:spMkLst>
            <pc:docMk/>
            <pc:sldMk cId="1539125409" sldId="2147477691"/>
            <ac:spMk id="4" creationId="{09F2E383-FAA6-13B9-42B2-943AEB74E503}"/>
          </ac:spMkLst>
        </pc:spChg>
        <pc:spChg chg="add mod">
          <ac:chgData name="Coligan, Lisa" userId="4ccd6c8f-fb5c-4994-a752-7a8e7f4f2778" providerId="ADAL" clId="{BABE0E2B-996C-42BB-91E0-AECDEF1EF066}" dt="2025-12-04T15:58:13.175" v="113"/>
          <ac:spMkLst>
            <pc:docMk/>
            <pc:sldMk cId="1539125409" sldId="2147477691"/>
            <ac:spMk id="5" creationId="{40E6C664-934B-5BB0-B2A1-BCEA0671354F}"/>
          </ac:spMkLst>
        </pc:spChg>
        <pc:spChg chg="mod">
          <ac:chgData name="Coligan, Lisa" userId="4ccd6c8f-fb5c-4994-a752-7a8e7f4f2778" providerId="ADAL" clId="{BABE0E2B-996C-42BB-91E0-AECDEF1EF066}" dt="2025-12-04T15:53:35.463" v="95" actId="20577"/>
          <ac:spMkLst>
            <pc:docMk/>
            <pc:sldMk cId="1539125409" sldId="2147477691"/>
            <ac:spMk id="6" creationId="{FA3904C6-20B3-2C0C-6CED-45BAF8E12C9D}"/>
          </ac:spMkLst>
        </pc:spChg>
        <pc:spChg chg="del mod">
          <ac:chgData name="Coligan, Lisa" userId="4ccd6c8f-fb5c-4994-a752-7a8e7f4f2778" providerId="ADAL" clId="{BABE0E2B-996C-42BB-91E0-AECDEF1EF066}" dt="2025-12-04T15:56:24.048" v="106" actId="478"/>
          <ac:spMkLst>
            <pc:docMk/>
            <pc:sldMk cId="1539125409" sldId="2147477691"/>
            <ac:spMk id="8" creationId="{0ACA06EC-4A73-75B7-5C2E-A42976811B76}"/>
          </ac:spMkLst>
        </pc:spChg>
      </pc:sldChg>
      <pc:sldChg chg="modSp mod">
        <pc:chgData name="Coligan, Lisa" userId="4ccd6c8f-fb5c-4994-a752-7a8e7f4f2778" providerId="ADAL" clId="{BABE0E2B-996C-42BB-91E0-AECDEF1EF066}" dt="2025-12-04T15:47:34.847" v="31" actId="20577"/>
        <pc:sldMkLst>
          <pc:docMk/>
          <pc:sldMk cId="550578156" sldId="2147477692"/>
        </pc:sldMkLst>
        <pc:spChg chg="mod">
          <ac:chgData name="Coligan, Lisa" userId="4ccd6c8f-fb5c-4994-a752-7a8e7f4f2778" providerId="ADAL" clId="{BABE0E2B-996C-42BB-91E0-AECDEF1EF066}" dt="2025-12-04T15:47:34.847" v="31" actId="20577"/>
          <ac:spMkLst>
            <pc:docMk/>
            <pc:sldMk cId="550578156" sldId="2147477692"/>
            <ac:spMk id="3" creationId="{C0013356-338F-EC46-99E1-AAB0DB8C33E6}"/>
          </ac:spMkLst>
        </pc:spChg>
      </pc:sldChg>
      <pc:sldChg chg="modSp mod">
        <pc:chgData name="Coligan, Lisa" userId="4ccd6c8f-fb5c-4994-a752-7a8e7f4f2778" providerId="ADAL" clId="{BABE0E2B-996C-42BB-91E0-AECDEF1EF066}" dt="2025-12-04T15:48:30.538" v="40" actId="20577"/>
        <pc:sldMkLst>
          <pc:docMk/>
          <pc:sldMk cId="4104071292" sldId="2147477693"/>
        </pc:sldMkLst>
        <pc:spChg chg="mod">
          <ac:chgData name="Coligan, Lisa" userId="4ccd6c8f-fb5c-4994-a752-7a8e7f4f2778" providerId="ADAL" clId="{BABE0E2B-996C-42BB-91E0-AECDEF1EF066}" dt="2025-12-04T15:48:30.538" v="40" actId="20577"/>
          <ac:spMkLst>
            <pc:docMk/>
            <pc:sldMk cId="4104071292" sldId="2147477693"/>
            <ac:spMk id="3" creationId="{A1DADFC1-427C-C3DF-5AF0-6BAF2F8451BB}"/>
          </ac:spMkLst>
        </pc:spChg>
      </pc:sldChg>
      <pc:sldChg chg="modSp mod">
        <pc:chgData name="Coligan, Lisa" userId="4ccd6c8f-fb5c-4994-a752-7a8e7f4f2778" providerId="ADAL" clId="{BABE0E2B-996C-42BB-91E0-AECDEF1EF066}" dt="2025-12-04T15:49:17.275" v="48" actId="20577"/>
        <pc:sldMkLst>
          <pc:docMk/>
          <pc:sldMk cId="3709256386" sldId="2147477694"/>
        </pc:sldMkLst>
        <pc:spChg chg="mod">
          <ac:chgData name="Coligan, Lisa" userId="4ccd6c8f-fb5c-4994-a752-7a8e7f4f2778" providerId="ADAL" clId="{BABE0E2B-996C-42BB-91E0-AECDEF1EF066}" dt="2025-12-04T15:49:17.275" v="48" actId="20577"/>
          <ac:spMkLst>
            <pc:docMk/>
            <pc:sldMk cId="3709256386" sldId="2147477694"/>
            <ac:spMk id="3" creationId="{0C2F5EB8-F90C-1A10-3FC8-9F04EE090FE0}"/>
          </ac:spMkLst>
        </pc:spChg>
      </pc:sldChg>
      <pc:sldChg chg="modSp mod">
        <pc:chgData name="Coligan, Lisa" userId="4ccd6c8f-fb5c-4994-a752-7a8e7f4f2778" providerId="ADAL" clId="{BABE0E2B-996C-42BB-91E0-AECDEF1EF066}" dt="2025-12-04T15:49:35.079" v="49" actId="20577"/>
        <pc:sldMkLst>
          <pc:docMk/>
          <pc:sldMk cId="1739613490" sldId="2147477695"/>
        </pc:sldMkLst>
        <pc:spChg chg="mod">
          <ac:chgData name="Coligan, Lisa" userId="4ccd6c8f-fb5c-4994-a752-7a8e7f4f2778" providerId="ADAL" clId="{BABE0E2B-996C-42BB-91E0-AECDEF1EF066}" dt="2025-12-04T15:49:35.079" v="49" actId="20577"/>
          <ac:spMkLst>
            <pc:docMk/>
            <pc:sldMk cId="1739613490" sldId="2147477695"/>
            <ac:spMk id="3" creationId="{0A09A2BB-ECAB-2C1A-504A-F16CBBC86D2A}"/>
          </ac:spMkLst>
        </pc:spChg>
      </pc:sldChg>
      <pc:sldChg chg="modSp mod">
        <pc:chgData name="Coligan, Lisa" userId="4ccd6c8f-fb5c-4994-a752-7a8e7f4f2778" providerId="ADAL" clId="{BABE0E2B-996C-42BB-91E0-AECDEF1EF066}" dt="2025-12-04T15:50:01.170" v="54" actId="20577"/>
        <pc:sldMkLst>
          <pc:docMk/>
          <pc:sldMk cId="2072779779" sldId="2147477697"/>
        </pc:sldMkLst>
        <pc:spChg chg="mod">
          <ac:chgData name="Coligan, Lisa" userId="4ccd6c8f-fb5c-4994-a752-7a8e7f4f2778" providerId="ADAL" clId="{BABE0E2B-996C-42BB-91E0-AECDEF1EF066}" dt="2025-12-04T15:50:01.170" v="54" actId="20577"/>
          <ac:spMkLst>
            <pc:docMk/>
            <pc:sldMk cId="2072779779" sldId="2147477697"/>
            <ac:spMk id="3" creationId="{0902E41A-7EF9-998D-2E82-C6BCEC8AE754}"/>
          </ac:spMkLst>
        </pc:spChg>
      </pc:sldChg>
      <pc:sldChg chg="modSp mod">
        <pc:chgData name="Coligan, Lisa" userId="4ccd6c8f-fb5c-4994-a752-7a8e7f4f2778" providerId="ADAL" clId="{BABE0E2B-996C-42BB-91E0-AECDEF1EF066}" dt="2025-12-04T15:50:13.709" v="57" actId="20577"/>
        <pc:sldMkLst>
          <pc:docMk/>
          <pc:sldMk cId="1726879400" sldId="2147477698"/>
        </pc:sldMkLst>
        <pc:spChg chg="mod">
          <ac:chgData name="Coligan, Lisa" userId="4ccd6c8f-fb5c-4994-a752-7a8e7f4f2778" providerId="ADAL" clId="{BABE0E2B-996C-42BB-91E0-AECDEF1EF066}" dt="2025-12-04T15:50:13.709" v="57" actId="20577"/>
          <ac:spMkLst>
            <pc:docMk/>
            <pc:sldMk cId="1726879400" sldId="2147477698"/>
            <ac:spMk id="3" creationId="{2AA25C67-5B38-C309-A924-0CE27F7219D7}"/>
          </ac:spMkLst>
        </pc:spChg>
      </pc:sldChg>
      <pc:sldChg chg="modSp mod">
        <pc:chgData name="Coligan, Lisa" userId="4ccd6c8f-fb5c-4994-a752-7a8e7f4f2778" providerId="ADAL" clId="{BABE0E2B-996C-42BB-91E0-AECDEF1EF066}" dt="2025-12-04T15:51:04.116" v="70" actId="20577"/>
        <pc:sldMkLst>
          <pc:docMk/>
          <pc:sldMk cId="3804628540" sldId="2147477699"/>
        </pc:sldMkLst>
        <pc:spChg chg="mod">
          <ac:chgData name="Coligan, Lisa" userId="4ccd6c8f-fb5c-4994-a752-7a8e7f4f2778" providerId="ADAL" clId="{BABE0E2B-996C-42BB-91E0-AECDEF1EF066}" dt="2025-12-04T15:51:04.116" v="70" actId="20577"/>
          <ac:spMkLst>
            <pc:docMk/>
            <pc:sldMk cId="3804628540" sldId="2147477699"/>
            <ac:spMk id="3" creationId="{24CBD350-F0E8-B28E-1BCA-91C9C9C8C344}"/>
          </ac:spMkLst>
        </pc:spChg>
      </pc:sldChg>
      <pc:sldChg chg="modSp mod">
        <pc:chgData name="Coligan, Lisa" userId="4ccd6c8f-fb5c-4994-a752-7a8e7f4f2778" providerId="ADAL" clId="{BABE0E2B-996C-42BB-91E0-AECDEF1EF066}" dt="2025-12-04T15:51:44.080" v="79" actId="20577"/>
        <pc:sldMkLst>
          <pc:docMk/>
          <pc:sldMk cId="2373012175" sldId="2147477700"/>
        </pc:sldMkLst>
        <pc:spChg chg="mod">
          <ac:chgData name="Coligan, Lisa" userId="4ccd6c8f-fb5c-4994-a752-7a8e7f4f2778" providerId="ADAL" clId="{BABE0E2B-996C-42BB-91E0-AECDEF1EF066}" dt="2025-12-04T15:51:44.080" v="79" actId="20577"/>
          <ac:spMkLst>
            <pc:docMk/>
            <pc:sldMk cId="2373012175" sldId="2147477700"/>
            <ac:spMk id="3" creationId="{9EE5B3ED-198C-063C-8855-DDED398CF213}"/>
          </ac:spMkLst>
        </pc:spChg>
      </pc:sldChg>
      <pc:sldChg chg="modSp mod">
        <pc:chgData name="Coligan, Lisa" userId="4ccd6c8f-fb5c-4994-a752-7a8e7f4f2778" providerId="ADAL" clId="{BABE0E2B-996C-42BB-91E0-AECDEF1EF066}" dt="2025-12-04T16:09:44.395" v="132" actId="20577"/>
        <pc:sldMkLst>
          <pc:docMk/>
          <pc:sldMk cId="1258612400" sldId="2147477701"/>
        </pc:sldMkLst>
        <pc:spChg chg="mod">
          <ac:chgData name="Coligan, Lisa" userId="4ccd6c8f-fb5c-4994-a752-7a8e7f4f2778" providerId="ADAL" clId="{BABE0E2B-996C-42BB-91E0-AECDEF1EF066}" dt="2025-12-04T16:09:44.395" v="132" actId="20577"/>
          <ac:spMkLst>
            <pc:docMk/>
            <pc:sldMk cId="1258612400" sldId="2147477701"/>
            <ac:spMk id="3" creationId="{7221D68D-9F92-AB4A-26DE-AA45C1B0B8C0}"/>
          </ac:spMkLst>
        </pc:spChg>
      </pc:sldChg>
      <pc:sldChg chg="modSp mod">
        <pc:chgData name="Coligan, Lisa" userId="4ccd6c8f-fb5c-4994-a752-7a8e7f4f2778" providerId="ADAL" clId="{BABE0E2B-996C-42BB-91E0-AECDEF1EF066}" dt="2025-12-04T15:47:05.896" v="26" actId="255"/>
        <pc:sldMkLst>
          <pc:docMk/>
          <pc:sldMk cId="1846837837" sldId="2147477702"/>
        </pc:sldMkLst>
        <pc:spChg chg="mod">
          <ac:chgData name="Coligan, Lisa" userId="4ccd6c8f-fb5c-4994-a752-7a8e7f4f2778" providerId="ADAL" clId="{BABE0E2B-996C-42BB-91E0-AECDEF1EF066}" dt="2025-12-04T15:47:05.896" v="26" actId="255"/>
          <ac:spMkLst>
            <pc:docMk/>
            <pc:sldMk cId="1846837837" sldId="2147477702"/>
            <ac:spMk id="3" creationId="{457630B0-99B2-EBFE-DF0B-1A2ECA43AB98}"/>
          </ac:spMkLst>
        </pc:spChg>
      </pc:sldChg>
      <pc:sldChg chg="addSp delSp modSp mod">
        <pc:chgData name="Coligan, Lisa" userId="4ccd6c8f-fb5c-4994-a752-7a8e7f4f2778" providerId="ADAL" clId="{BABE0E2B-996C-42BB-91E0-AECDEF1EF066}" dt="2025-12-04T16:00:34.380" v="125"/>
        <pc:sldMkLst>
          <pc:docMk/>
          <pc:sldMk cId="2655126331" sldId="2147477703"/>
        </pc:sldMkLst>
        <pc:spChg chg="add mod">
          <ac:chgData name="Coligan, Lisa" userId="4ccd6c8f-fb5c-4994-a752-7a8e7f4f2778" providerId="ADAL" clId="{BABE0E2B-996C-42BB-91E0-AECDEF1EF066}" dt="2025-12-04T15:55:03.272" v="103"/>
          <ac:spMkLst>
            <pc:docMk/>
            <pc:sldMk cId="2655126331" sldId="2147477703"/>
            <ac:spMk id="2" creationId="{6FD668C5-EA0F-3E47-5319-2FCFABFCC5BB}"/>
          </ac:spMkLst>
        </pc:spChg>
        <pc:spChg chg="del">
          <ac:chgData name="Coligan, Lisa" userId="4ccd6c8f-fb5c-4994-a752-7a8e7f4f2778" providerId="ADAL" clId="{BABE0E2B-996C-42BB-91E0-AECDEF1EF066}" dt="2025-12-04T15:42:09.620" v="8" actId="478"/>
          <ac:spMkLst>
            <pc:docMk/>
            <pc:sldMk cId="2655126331" sldId="2147477703"/>
            <ac:spMk id="4" creationId="{876E3B54-BD5C-CB50-54FD-1A23266B0337}"/>
          </ac:spMkLst>
        </pc:spChg>
        <pc:spChg chg="del">
          <ac:chgData name="Coligan, Lisa" userId="4ccd6c8f-fb5c-4994-a752-7a8e7f4f2778" providerId="ADAL" clId="{BABE0E2B-996C-42BB-91E0-AECDEF1EF066}" dt="2025-12-04T16:00:12.386" v="122" actId="478"/>
          <ac:spMkLst>
            <pc:docMk/>
            <pc:sldMk cId="2655126331" sldId="2147477703"/>
            <ac:spMk id="5" creationId="{9EE75A42-0A8C-1570-1966-9F37854F656E}"/>
          </ac:spMkLst>
        </pc:spChg>
        <pc:spChg chg="add mod">
          <ac:chgData name="Coligan, Lisa" userId="4ccd6c8f-fb5c-4994-a752-7a8e7f4f2778" providerId="ADAL" clId="{BABE0E2B-996C-42BB-91E0-AECDEF1EF066}" dt="2025-12-04T16:00:34.380" v="125"/>
          <ac:spMkLst>
            <pc:docMk/>
            <pc:sldMk cId="2655126331" sldId="2147477703"/>
            <ac:spMk id="6" creationId="{BAF1B05A-55E4-1950-D440-216D1C35CB8F}"/>
          </ac:spMkLst>
        </pc:spChg>
        <pc:spChg chg="del">
          <ac:chgData name="Coligan, Lisa" userId="4ccd6c8f-fb5c-4994-a752-7a8e7f4f2778" providerId="ADAL" clId="{BABE0E2B-996C-42BB-91E0-AECDEF1EF066}" dt="2025-12-04T15:41:10.302" v="5" actId="478"/>
          <ac:spMkLst>
            <pc:docMk/>
            <pc:sldMk cId="2655126331" sldId="2147477703"/>
            <ac:spMk id="9" creationId="{25AA21C1-D1AC-22B6-94A0-F60AC1EC3E32}"/>
          </ac:spMkLst>
        </pc:spChg>
      </pc:sldChg>
      <pc:sldChg chg="addSp delSp modSp mod">
        <pc:chgData name="Coligan, Lisa" userId="4ccd6c8f-fb5c-4994-a752-7a8e7f4f2778" providerId="ADAL" clId="{BABE0E2B-996C-42BB-91E0-AECDEF1EF066}" dt="2025-12-04T16:03:31.801" v="131" actId="255"/>
        <pc:sldMkLst>
          <pc:docMk/>
          <pc:sldMk cId="465651239" sldId="2147477704"/>
        </pc:sldMkLst>
        <pc:spChg chg="add mod">
          <ac:chgData name="Coligan, Lisa" userId="4ccd6c8f-fb5c-4994-a752-7a8e7f4f2778" providerId="ADAL" clId="{BABE0E2B-996C-42BB-91E0-AECDEF1EF066}" dt="2025-12-04T15:55:17.187" v="104"/>
          <ac:spMkLst>
            <pc:docMk/>
            <pc:sldMk cId="465651239" sldId="2147477704"/>
            <ac:spMk id="2" creationId="{B3E9D2DD-397D-E16F-5787-86963A909AA2}"/>
          </ac:spMkLst>
        </pc:spChg>
        <pc:spChg chg="mod">
          <ac:chgData name="Coligan, Lisa" userId="4ccd6c8f-fb5c-4994-a752-7a8e7f4f2778" providerId="ADAL" clId="{BABE0E2B-996C-42BB-91E0-AECDEF1EF066}" dt="2025-12-04T16:03:31.801" v="131" actId="255"/>
          <ac:spMkLst>
            <pc:docMk/>
            <pc:sldMk cId="465651239" sldId="2147477704"/>
            <ac:spMk id="3" creationId="{1D3F9B12-F996-6345-C6FC-CA914C0D878A}"/>
          </ac:spMkLst>
        </pc:spChg>
        <pc:spChg chg="del">
          <ac:chgData name="Coligan, Lisa" userId="4ccd6c8f-fb5c-4994-a752-7a8e7f4f2778" providerId="ADAL" clId="{BABE0E2B-996C-42BB-91E0-AECDEF1EF066}" dt="2025-12-04T15:42:16.356" v="9" actId="478"/>
          <ac:spMkLst>
            <pc:docMk/>
            <pc:sldMk cId="465651239" sldId="2147477704"/>
            <ac:spMk id="4" creationId="{9AD94950-7B75-B8FD-AA2D-539DD5B7CC7C}"/>
          </ac:spMkLst>
        </pc:spChg>
        <pc:spChg chg="del">
          <ac:chgData name="Coligan, Lisa" userId="4ccd6c8f-fb5c-4994-a752-7a8e7f4f2778" providerId="ADAL" clId="{BABE0E2B-996C-42BB-91E0-AECDEF1EF066}" dt="2025-12-04T16:00:17.293" v="123" actId="478"/>
          <ac:spMkLst>
            <pc:docMk/>
            <pc:sldMk cId="465651239" sldId="2147477704"/>
            <ac:spMk id="5" creationId="{70916C28-711C-5B35-F364-288A1DE4B0BF}"/>
          </ac:spMkLst>
        </pc:spChg>
        <pc:spChg chg="add mod">
          <ac:chgData name="Coligan, Lisa" userId="4ccd6c8f-fb5c-4994-a752-7a8e7f4f2778" providerId="ADAL" clId="{BABE0E2B-996C-42BB-91E0-AECDEF1EF066}" dt="2025-12-04T16:00:41.297" v="126"/>
          <ac:spMkLst>
            <pc:docMk/>
            <pc:sldMk cId="465651239" sldId="2147477704"/>
            <ac:spMk id="6" creationId="{D8D086D5-D726-F698-6827-38F9BD653C1D}"/>
          </ac:spMkLst>
        </pc:spChg>
        <pc:spChg chg="del">
          <ac:chgData name="Coligan, Lisa" userId="4ccd6c8f-fb5c-4994-a752-7a8e7f4f2778" providerId="ADAL" clId="{BABE0E2B-996C-42BB-91E0-AECDEF1EF066}" dt="2025-12-04T15:41:34.180" v="6" actId="478"/>
          <ac:spMkLst>
            <pc:docMk/>
            <pc:sldMk cId="465651239" sldId="2147477704"/>
            <ac:spMk id="9" creationId="{8256B641-DEE8-90E8-94F3-9AA7E871ED88}"/>
          </ac:spMkLst>
        </pc:spChg>
      </pc:sldChg>
      <pc:sldChg chg="modSp mod">
        <pc:chgData name="Coligan, Lisa" userId="4ccd6c8f-fb5c-4994-a752-7a8e7f4f2778" providerId="ADAL" clId="{BABE0E2B-996C-42BB-91E0-AECDEF1EF066}" dt="2025-12-04T15:47:56.917" v="36" actId="20577"/>
        <pc:sldMkLst>
          <pc:docMk/>
          <pc:sldMk cId="412119251" sldId="2147477705"/>
        </pc:sldMkLst>
        <pc:spChg chg="mod">
          <ac:chgData name="Coligan, Lisa" userId="4ccd6c8f-fb5c-4994-a752-7a8e7f4f2778" providerId="ADAL" clId="{BABE0E2B-996C-42BB-91E0-AECDEF1EF066}" dt="2025-12-04T15:47:56.917" v="36" actId="20577"/>
          <ac:spMkLst>
            <pc:docMk/>
            <pc:sldMk cId="412119251" sldId="2147477705"/>
            <ac:spMk id="3" creationId="{9C849C79-6A9B-25BE-F17A-8B67EBCE8AC6}"/>
          </ac:spMkLst>
        </pc:spChg>
      </pc:sldChg>
      <pc:sldChg chg="addSp delSp modSp mod">
        <pc:chgData name="Coligan, Lisa" userId="4ccd6c8f-fb5c-4994-a752-7a8e7f4f2778" providerId="ADAL" clId="{BABE0E2B-996C-42BB-91E0-AECDEF1EF066}" dt="2025-12-04T16:00:56.734" v="128"/>
        <pc:sldMkLst>
          <pc:docMk/>
          <pc:sldMk cId="2923209597" sldId="2147477708"/>
        </pc:sldMkLst>
        <pc:spChg chg="add mod">
          <ac:chgData name="Coligan, Lisa" userId="4ccd6c8f-fb5c-4994-a752-7a8e7f4f2778" providerId="ADAL" clId="{BABE0E2B-996C-42BB-91E0-AECDEF1EF066}" dt="2025-12-04T15:55:28.613" v="105"/>
          <ac:spMkLst>
            <pc:docMk/>
            <pc:sldMk cId="2923209597" sldId="2147477708"/>
            <ac:spMk id="2" creationId="{9BD62B61-F24F-FDB6-7D78-09A087558E5B}"/>
          </ac:spMkLst>
        </pc:spChg>
        <pc:spChg chg="add mod">
          <ac:chgData name="Coligan, Lisa" userId="4ccd6c8f-fb5c-4994-a752-7a8e7f4f2778" providerId="ADAL" clId="{BABE0E2B-996C-42BB-91E0-AECDEF1EF066}" dt="2025-12-04T16:00:56.734" v="128"/>
          <ac:spMkLst>
            <pc:docMk/>
            <pc:sldMk cId="2923209597" sldId="2147477708"/>
            <ac:spMk id="3" creationId="{A2612657-5584-D0A1-510F-171CC0A55112}"/>
          </ac:spMkLst>
        </pc:spChg>
        <pc:spChg chg="del">
          <ac:chgData name="Coligan, Lisa" userId="4ccd6c8f-fb5c-4994-a752-7a8e7f4f2778" providerId="ADAL" clId="{BABE0E2B-996C-42BB-91E0-AECDEF1EF066}" dt="2025-12-04T16:00:21.239" v="124" actId="478"/>
          <ac:spMkLst>
            <pc:docMk/>
            <pc:sldMk cId="2923209597" sldId="2147477708"/>
            <ac:spMk id="8" creationId="{2C40F55F-C660-F8A7-D348-D78017BA1EBF}"/>
          </ac:spMkLst>
        </pc:spChg>
        <pc:picChg chg="mod">
          <ac:chgData name="Coligan, Lisa" userId="4ccd6c8f-fb5c-4994-a752-7a8e7f4f2778" providerId="ADAL" clId="{BABE0E2B-996C-42BB-91E0-AECDEF1EF066}" dt="2025-12-04T16:00:49.801" v="127" actId="1076"/>
          <ac:picMkLst>
            <pc:docMk/>
            <pc:sldMk cId="2923209597" sldId="2147477708"/>
            <ac:picMk id="4098" creationId="{F499CD98-4E8B-D219-8C2A-FF043F214C2B}"/>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23B9A-C4C9-49AF-8672-6F4F18C2736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428E475-6BA0-46DD-8233-AECE3819C6AF}">
      <dgm:prSet/>
      <dgm:spPr/>
      <dgm:t>
        <a:bodyPr/>
        <a:lstStyle/>
        <a:p>
          <a:r>
            <a:rPr lang="en-US" b="1" baseline="0"/>
            <a:t>Current state:  </a:t>
          </a:r>
          <a:r>
            <a:rPr lang="en-US" b="0" baseline="0"/>
            <a:t>agencies created own internal policies and practices for handling reference checks. Differ from one another in content, depth, and legal risk.</a:t>
          </a:r>
          <a:endParaRPr lang="en-US"/>
        </a:p>
      </dgm:t>
    </dgm:pt>
    <dgm:pt modelId="{AE4D35FB-7200-4A7A-831D-306DDD3B95C6}" type="parTrans" cxnId="{F0CC25E9-A599-4BB7-B775-7C84511D0DA4}">
      <dgm:prSet/>
      <dgm:spPr/>
      <dgm:t>
        <a:bodyPr/>
        <a:lstStyle/>
        <a:p>
          <a:endParaRPr lang="en-US"/>
        </a:p>
      </dgm:t>
    </dgm:pt>
    <dgm:pt modelId="{05CA78BF-ACFA-428F-BCE2-CB3B8F228AD8}" type="sibTrans" cxnId="{F0CC25E9-A599-4BB7-B775-7C84511D0DA4}">
      <dgm:prSet/>
      <dgm:spPr/>
      <dgm:t>
        <a:bodyPr/>
        <a:lstStyle/>
        <a:p>
          <a:endParaRPr lang="en-US"/>
        </a:p>
      </dgm:t>
    </dgm:pt>
    <dgm:pt modelId="{53F45A2E-856A-43A8-B585-79C71C5CA194}">
      <dgm:prSet/>
      <dgm:spPr/>
      <dgm:t>
        <a:bodyPr/>
        <a:lstStyle/>
        <a:p>
          <a:r>
            <a:rPr lang="en-US" b="1" baseline="0"/>
            <a:t>Opportunity with centralization:</a:t>
          </a:r>
          <a:r>
            <a:rPr lang="en-US" baseline="0"/>
            <a:t>  Reference checks are the initial pilot topic for building consistent HR guidance. </a:t>
          </a:r>
          <a:r>
            <a:rPr lang="en-US"/>
            <a:t>Standardize reference check process.</a:t>
          </a:r>
        </a:p>
      </dgm:t>
    </dgm:pt>
    <dgm:pt modelId="{F06A5600-1F4D-4D46-8B0C-442854FDE0AB}" type="parTrans" cxnId="{6F3831BD-C2C8-48A9-B6BE-53C80D2FA9A9}">
      <dgm:prSet/>
      <dgm:spPr/>
      <dgm:t>
        <a:bodyPr/>
        <a:lstStyle/>
        <a:p>
          <a:endParaRPr lang="en-US"/>
        </a:p>
      </dgm:t>
    </dgm:pt>
    <dgm:pt modelId="{1EE5510F-EA30-43FE-9D44-9FC3BB882279}" type="sibTrans" cxnId="{6F3831BD-C2C8-48A9-B6BE-53C80D2FA9A9}">
      <dgm:prSet/>
      <dgm:spPr/>
      <dgm:t>
        <a:bodyPr/>
        <a:lstStyle/>
        <a:p>
          <a:endParaRPr lang="en-US"/>
        </a:p>
      </dgm:t>
    </dgm:pt>
    <dgm:pt modelId="{6A1E8B15-8083-4E8B-ABBB-CD592E3BE6AA}">
      <dgm:prSet/>
      <dgm:spPr/>
      <dgm:t>
        <a:bodyPr/>
        <a:lstStyle/>
        <a:p>
          <a:r>
            <a:rPr lang="en-US" b="1" dirty="0"/>
            <a:t>How Centralization can deliver:</a:t>
          </a:r>
          <a:r>
            <a:rPr lang="en-US" dirty="0"/>
            <a:t>  (</a:t>
          </a:r>
          <a:r>
            <a:rPr lang="en-US" dirty="0" err="1"/>
            <a:t>i</a:t>
          </a:r>
          <a:r>
            <a:rPr lang="en-US" dirty="0"/>
            <a:t>) build a unified best-practice model; (ii) understand current practices before standardizing; and (iii) establish a replicable framework.</a:t>
          </a:r>
        </a:p>
      </dgm:t>
    </dgm:pt>
    <dgm:pt modelId="{6F7FEFB1-DF7F-423C-9475-5785C3562D32}" type="parTrans" cxnId="{E6D95347-B822-41D2-AAF2-15C30E0A09D9}">
      <dgm:prSet/>
      <dgm:spPr/>
      <dgm:t>
        <a:bodyPr/>
        <a:lstStyle/>
        <a:p>
          <a:endParaRPr lang="en-US"/>
        </a:p>
      </dgm:t>
    </dgm:pt>
    <dgm:pt modelId="{16D65B9F-8C28-4B55-A20C-CA3D35274C46}" type="sibTrans" cxnId="{E6D95347-B822-41D2-AAF2-15C30E0A09D9}">
      <dgm:prSet/>
      <dgm:spPr/>
      <dgm:t>
        <a:bodyPr/>
        <a:lstStyle/>
        <a:p>
          <a:endParaRPr lang="en-US"/>
        </a:p>
      </dgm:t>
    </dgm:pt>
    <dgm:pt modelId="{1AD959F4-C4E8-439B-900F-F19CB2305995}" type="pres">
      <dgm:prSet presAssocID="{9BF23B9A-C4C9-49AF-8672-6F4F18C2736C}" presName="outerComposite" presStyleCnt="0">
        <dgm:presLayoutVars>
          <dgm:chMax val="5"/>
          <dgm:dir/>
          <dgm:resizeHandles val="exact"/>
        </dgm:presLayoutVars>
      </dgm:prSet>
      <dgm:spPr/>
    </dgm:pt>
    <dgm:pt modelId="{C0638147-AF59-41F3-A3E8-DC415BBF3387}" type="pres">
      <dgm:prSet presAssocID="{9BF23B9A-C4C9-49AF-8672-6F4F18C2736C}" presName="dummyMaxCanvas" presStyleCnt="0">
        <dgm:presLayoutVars/>
      </dgm:prSet>
      <dgm:spPr/>
    </dgm:pt>
    <dgm:pt modelId="{5BFC6F9A-F283-4B04-B83C-CB00F2C210BF}" type="pres">
      <dgm:prSet presAssocID="{9BF23B9A-C4C9-49AF-8672-6F4F18C2736C}" presName="ThreeNodes_1" presStyleLbl="node1" presStyleIdx="0" presStyleCnt="3">
        <dgm:presLayoutVars>
          <dgm:bulletEnabled val="1"/>
        </dgm:presLayoutVars>
      </dgm:prSet>
      <dgm:spPr/>
    </dgm:pt>
    <dgm:pt modelId="{8E990612-89DB-4597-8142-6DE934024127}" type="pres">
      <dgm:prSet presAssocID="{9BF23B9A-C4C9-49AF-8672-6F4F18C2736C}" presName="ThreeNodes_2" presStyleLbl="node1" presStyleIdx="1" presStyleCnt="3">
        <dgm:presLayoutVars>
          <dgm:bulletEnabled val="1"/>
        </dgm:presLayoutVars>
      </dgm:prSet>
      <dgm:spPr/>
    </dgm:pt>
    <dgm:pt modelId="{D66D0C30-CE8D-4D91-9237-36E276B0251A}" type="pres">
      <dgm:prSet presAssocID="{9BF23B9A-C4C9-49AF-8672-6F4F18C2736C}" presName="ThreeNodes_3" presStyleLbl="node1" presStyleIdx="2" presStyleCnt="3">
        <dgm:presLayoutVars>
          <dgm:bulletEnabled val="1"/>
        </dgm:presLayoutVars>
      </dgm:prSet>
      <dgm:spPr/>
    </dgm:pt>
    <dgm:pt modelId="{016FD1D8-4D53-465B-BC19-49A75E248311}" type="pres">
      <dgm:prSet presAssocID="{9BF23B9A-C4C9-49AF-8672-6F4F18C2736C}" presName="ThreeConn_1-2" presStyleLbl="fgAccFollowNode1" presStyleIdx="0" presStyleCnt="2">
        <dgm:presLayoutVars>
          <dgm:bulletEnabled val="1"/>
        </dgm:presLayoutVars>
      </dgm:prSet>
      <dgm:spPr/>
    </dgm:pt>
    <dgm:pt modelId="{101C5804-E499-4735-82A8-54F136DB6677}" type="pres">
      <dgm:prSet presAssocID="{9BF23B9A-C4C9-49AF-8672-6F4F18C2736C}" presName="ThreeConn_2-3" presStyleLbl="fgAccFollowNode1" presStyleIdx="1" presStyleCnt="2">
        <dgm:presLayoutVars>
          <dgm:bulletEnabled val="1"/>
        </dgm:presLayoutVars>
      </dgm:prSet>
      <dgm:spPr/>
    </dgm:pt>
    <dgm:pt modelId="{1B62DB54-B8CB-41CE-A578-A4D4AA005AFC}" type="pres">
      <dgm:prSet presAssocID="{9BF23B9A-C4C9-49AF-8672-6F4F18C2736C}" presName="ThreeNodes_1_text" presStyleLbl="node1" presStyleIdx="2" presStyleCnt="3">
        <dgm:presLayoutVars>
          <dgm:bulletEnabled val="1"/>
        </dgm:presLayoutVars>
      </dgm:prSet>
      <dgm:spPr/>
    </dgm:pt>
    <dgm:pt modelId="{334E4CF0-1549-4E4A-8933-6D70DA59917D}" type="pres">
      <dgm:prSet presAssocID="{9BF23B9A-C4C9-49AF-8672-6F4F18C2736C}" presName="ThreeNodes_2_text" presStyleLbl="node1" presStyleIdx="2" presStyleCnt="3">
        <dgm:presLayoutVars>
          <dgm:bulletEnabled val="1"/>
        </dgm:presLayoutVars>
      </dgm:prSet>
      <dgm:spPr/>
    </dgm:pt>
    <dgm:pt modelId="{3E7655AA-2D1B-462A-B3D0-FD35343D34DF}" type="pres">
      <dgm:prSet presAssocID="{9BF23B9A-C4C9-49AF-8672-6F4F18C2736C}" presName="ThreeNodes_3_text" presStyleLbl="node1" presStyleIdx="2" presStyleCnt="3">
        <dgm:presLayoutVars>
          <dgm:bulletEnabled val="1"/>
        </dgm:presLayoutVars>
      </dgm:prSet>
      <dgm:spPr/>
    </dgm:pt>
  </dgm:ptLst>
  <dgm:cxnLst>
    <dgm:cxn modelId="{9749B71F-532D-4BC1-9C10-4918CC913E2B}" type="presOf" srcId="{A428E475-6BA0-46DD-8233-AECE3819C6AF}" destId="{5BFC6F9A-F283-4B04-B83C-CB00F2C210BF}" srcOrd="0" destOrd="0" presId="urn:microsoft.com/office/officeart/2005/8/layout/vProcess5"/>
    <dgm:cxn modelId="{18D10421-6E76-4B07-8812-FE661E53C038}" type="presOf" srcId="{A428E475-6BA0-46DD-8233-AECE3819C6AF}" destId="{1B62DB54-B8CB-41CE-A578-A4D4AA005AFC}" srcOrd="1" destOrd="0" presId="urn:microsoft.com/office/officeart/2005/8/layout/vProcess5"/>
    <dgm:cxn modelId="{26BA3E38-C0A7-4A85-98CE-9D5EE295972B}" type="presOf" srcId="{9BF23B9A-C4C9-49AF-8672-6F4F18C2736C}" destId="{1AD959F4-C4E8-439B-900F-F19CB2305995}" srcOrd="0" destOrd="0" presId="urn:microsoft.com/office/officeart/2005/8/layout/vProcess5"/>
    <dgm:cxn modelId="{648C923D-E41F-47B6-AB6D-43CCFCB31A31}" type="presOf" srcId="{53F45A2E-856A-43A8-B585-79C71C5CA194}" destId="{334E4CF0-1549-4E4A-8933-6D70DA59917D}" srcOrd="1" destOrd="0" presId="urn:microsoft.com/office/officeart/2005/8/layout/vProcess5"/>
    <dgm:cxn modelId="{690B9A42-408D-41EB-97D0-D594742EBB9A}" type="presOf" srcId="{1EE5510F-EA30-43FE-9D44-9FC3BB882279}" destId="{101C5804-E499-4735-82A8-54F136DB6677}" srcOrd="0" destOrd="0" presId="urn:microsoft.com/office/officeart/2005/8/layout/vProcess5"/>
    <dgm:cxn modelId="{E6D95347-B822-41D2-AAF2-15C30E0A09D9}" srcId="{9BF23B9A-C4C9-49AF-8672-6F4F18C2736C}" destId="{6A1E8B15-8083-4E8B-ABBB-CD592E3BE6AA}" srcOrd="2" destOrd="0" parTransId="{6F7FEFB1-DF7F-423C-9475-5785C3562D32}" sibTransId="{16D65B9F-8C28-4B55-A20C-CA3D35274C46}"/>
    <dgm:cxn modelId="{9A557751-E3FC-424B-AAE2-AEC81BEDC2C0}" type="presOf" srcId="{6A1E8B15-8083-4E8B-ABBB-CD592E3BE6AA}" destId="{D66D0C30-CE8D-4D91-9237-36E276B0251A}" srcOrd="0" destOrd="0" presId="urn:microsoft.com/office/officeart/2005/8/layout/vProcess5"/>
    <dgm:cxn modelId="{48AA538F-FE0C-45F0-A53D-316B832BDDC5}" type="presOf" srcId="{6A1E8B15-8083-4E8B-ABBB-CD592E3BE6AA}" destId="{3E7655AA-2D1B-462A-B3D0-FD35343D34DF}" srcOrd="1" destOrd="0" presId="urn:microsoft.com/office/officeart/2005/8/layout/vProcess5"/>
    <dgm:cxn modelId="{6F3831BD-C2C8-48A9-B6BE-53C80D2FA9A9}" srcId="{9BF23B9A-C4C9-49AF-8672-6F4F18C2736C}" destId="{53F45A2E-856A-43A8-B585-79C71C5CA194}" srcOrd="1" destOrd="0" parTransId="{F06A5600-1F4D-4D46-8B0C-442854FDE0AB}" sibTransId="{1EE5510F-EA30-43FE-9D44-9FC3BB882279}"/>
    <dgm:cxn modelId="{40767DD4-E7FD-44E6-A227-B66ED59EE148}" type="presOf" srcId="{53F45A2E-856A-43A8-B585-79C71C5CA194}" destId="{8E990612-89DB-4597-8142-6DE934024127}" srcOrd="0" destOrd="0" presId="urn:microsoft.com/office/officeart/2005/8/layout/vProcess5"/>
    <dgm:cxn modelId="{72C2B2DD-D809-4D6F-A973-9955735B6CCD}" type="presOf" srcId="{05CA78BF-ACFA-428F-BCE2-CB3B8F228AD8}" destId="{016FD1D8-4D53-465B-BC19-49A75E248311}" srcOrd="0" destOrd="0" presId="urn:microsoft.com/office/officeart/2005/8/layout/vProcess5"/>
    <dgm:cxn modelId="{F0CC25E9-A599-4BB7-B775-7C84511D0DA4}" srcId="{9BF23B9A-C4C9-49AF-8672-6F4F18C2736C}" destId="{A428E475-6BA0-46DD-8233-AECE3819C6AF}" srcOrd="0" destOrd="0" parTransId="{AE4D35FB-7200-4A7A-831D-306DDD3B95C6}" sibTransId="{05CA78BF-ACFA-428F-BCE2-CB3B8F228AD8}"/>
    <dgm:cxn modelId="{DC35EA1A-4890-4B60-9F6C-B24E622AB280}" type="presParOf" srcId="{1AD959F4-C4E8-439B-900F-F19CB2305995}" destId="{C0638147-AF59-41F3-A3E8-DC415BBF3387}" srcOrd="0" destOrd="0" presId="urn:microsoft.com/office/officeart/2005/8/layout/vProcess5"/>
    <dgm:cxn modelId="{AA08C04E-5BDF-40D3-9BAB-A938D230CC53}" type="presParOf" srcId="{1AD959F4-C4E8-439B-900F-F19CB2305995}" destId="{5BFC6F9A-F283-4B04-B83C-CB00F2C210BF}" srcOrd="1" destOrd="0" presId="urn:microsoft.com/office/officeart/2005/8/layout/vProcess5"/>
    <dgm:cxn modelId="{145CB2D7-D072-4013-8AE2-A40AB124B57A}" type="presParOf" srcId="{1AD959F4-C4E8-439B-900F-F19CB2305995}" destId="{8E990612-89DB-4597-8142-6DE934024127}" srcOrd="2" destOrd="0" presId="urn:microsoft.com/office/officeart/2005/8/layout/vProcess5"/>
    <dgm:cxn modelId="{625C1F2D-318B-4FD1-9ADC-E64E7EB1EF25}" type="presParOf" srcId="{1AD959F4-C4E8-439B-900F-F19CB2305995}" destId="{D66D0C30-CE8D-4D91-9237-36E276B0251A}" srcOrd="3" destOrd="0" presId="urn:microsoft.com/office/officeart/2005/8/layout/vProcess5"/>
    <dgm:cxn modelId="{99024C70-6C18-43AA-A4CA-5FB936C018DE}" type="presParOf" srcId="{1AD959F4-C4E8-439B-900F-F19CB2305995}" destId="{016FD1D8-4D53-465B-BC19-49A75E248311}" srcOrd="4" destOrd="0" presId="urn:microsoft.com/office/officeart/2005/8/layout/vProcess5"/>
    <dgm:cxn modelId="{F745A817-4942-4B2D-9D3F-3661B3DB151F}" type="presParOf" srcId="{1AD959F4-C4E8-439B-900F-F19CB2305995}" destId="{101C5804-E499-4735-82A8-54F136DB6677}" srcOrd="5" destOrd="0" presId="urn:microsoft.com/office/officeart/2005/8/layout/vProcess5"/>
    <dgm:cxn modelId="{DA7373D2-8846-40E4-8029-AE0C1C71CC7A}" type="presParOf" srcId="{1AD959F4-C4E8-439B-900F-F19CB2305995}" destId="{1B62DB54-B8CB-41CE-A578-A4D4AA005AFC}" srcOrd="6" destOrd="0" presId="urn:microsoft.com/office/officeart/2005/8/layout/vProcess5"/>
    <dgm:cxn modelId="{ADF6554E-CA59-450C-9174-76F66373091C}" type="presParOf" srcId="{1AD959F4-C4E8-439B-900F-F19CB2305995}" destId="{334E4CF0-1549-4E4A-8933-6D70DA59917D}" srcOrd="7" destOrd="0" presId="urn:microsoft.com/office/officeart/2005/8/layout/vProcess5"/>
    <dgm:cxn modelId="{30358674-2D43-4109-A2D2-9B64C34B42F4}" type="presParOf" srcId="{1AD959F4-C4E8-439B-900F-F19CB2305995}" destId="{3E7655AA-2D1B-462A-B3D0-FD35343D34D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5C50D-F4F0-4407-9E96-5FE1A08AF4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77BFFC-807C-4F24-90B3-9FDF258DF9FA}">
      <dgm:prSet/>
      <dgm:spPr/>
      <dgm:t>
        <a:bodyPr/>
        <a:lstStyle/>
        <a:p>
          <a:r>
            <a:rPr lang="en-US" dirty="0"/>
            <a:t>Risk Management &amp; Protecting the Agency</a:t>
          </a:r>
        </a:p>
      </dgm:t>
    </dgm:pt>
    <dgm:pt modelId="{E8EBBCAA-BFA0-4166-BF7E-3ADE51345600}" type="parTrans" cxnId="{16472542-005F-4D6F-8114-6A82A334D1B7}">
      <dgm:prSet/>
      <dgm:spPr/>
      <dgm:t>
        <a:bodyPr/>
        <a:lstStyle/>
        <a:p>
          <a:endParaRPr lang="en-US"/>
        </a:p>
      </dgm:t>
    </dgm:pt>
    <dgm:pt modelId="{FFCD966E-1FA5-47B8-9623-2B2E81450197}" type="sibTrans" cxnId="{16472542-005F-4D6F-8114-6A82A334D1B7}">
      <dgm:prSet/>
      <dgm:spPr/>
      <dgm:t>
        <a:bodyPr/>
        <a:lstStyle/>
        <a:p>
          <a:endParaRPr lang="en-US"/>
        </a:p>
      </dgm:t>
    </dgm:pt>
    <dgm:pt modelId="{8C441042-885B-4644-B3BF-601037429E76}">
      <dgm:prSet/>
      <dgm:spPr/>
      <dgm:t>
        <a:bodyPr/>
        <a:lstStyle/>
        <a:p>
          <a:r>
            <a:rPr lang="en-US" dirty="0"/>
            <a:t>Decision Making	</a:t>
          </a:r>
        </a:p>
      </dgm:t>
    </dgm:pt>
    <dgm:pt modelId="{B19CFDFA-D923-49E0-8DDF-5EEDFCA7A929}" type="parTrans" cxnId="{0C2BAA10-1E4B-43FD-8399-181C47735A1F}">
      <dgm:prSet/>
      <dgm:spPr/>
      <dgm:t>
        <a:bodyPr/>
        <a:lstStyle/>
        <a:p>
          <a:endParaRPr lang="en-US"/>
        </a:p>
      </dgm:t>
    </dgm:pt>
    <dgm:pt modelId="{5FFC7B42-290A-4FA3-B6D1-2956FEBE7539}" type="sibTrans" cxnId="{0C2BAA10-1E4B-43FD-8399-181C47735A1F}">
      <dgm:prSet/>
      <dgm:spPr/>
      <dgm:t>
        <a:bodyPr/>
        <a:lstStyle/>
        <a:p>
          <a:endParaRPr lang="en-US"/>
        </a:p>
      </dgm:t>
    </dgm:pt>
    <dgm:pt modelId="{9A3CC303-C27C-4446-991F-8F8F22E8E910}">
      <dgm:prSet/>
      <dgm:spPr/>
      <dgm:t>
        <a:bodyPr/>
        <a:lstStyle/>
        <a:p>
          <a:r>
            <a:rPr lang="en-US" dirty="0"/>
            <a:t>Special consideration for state government</a:t>
          </a:r>
        </a:p>
      </dgm:t>
    </dgm:pt>
    <dgm:pt modelId="{60D44F2A-C9F5-41C1-87D0-E502112CE3A4}" type="parTrans" cxnId="{9971552A-C460-4555-BC81-3EE1FD963D16}">
      <dgm:prSet/>
      <dgm:spPr/>
      <dgm:t>
        <a:bodyPr/>
        <a:lstStyle/>
        <a:p>
          <a:endParaRPr lang="en-US"/>
        </a:p>
      </dgm:t>
    </dgm:pt>
    <dgm:pt modelId="{64C6DB82-7F13-404F-B79C-F3AA4414650F}" type="sibTrans" cxnId="{9971552A-C460-4555-BC81-3EE1FD963D16}">
      <dgm:prSet/>
      <dgm:spPr/>
      <dgm:t>
        <a:bodyPr/>
        <a:lstStyle/>
        <a:p>
          <a:endParaRPr lang="en-US"/>
        </a:p>
      </dgm:t>
    </dgm:pt>
    <dgm:pt modelId="{7E954CD6-0604-482D-8EA9-7F572F03E48C}" type="pres">
      <dgm:prSet presAssocID="{1DC5C50D-F4F0-4407-9E96-5FE1A08AF44E}" presName="linear" presStyleCnt="0">
        <dgm:presLayoutVars>
          <dgm:animLvl val="lvl"/>
          <dgm:resizeHandles val="exact"/>
        </dgm:presLayoutVars>
      </dgm:prSet>
      <dgm:spPr/>
    </dgm:pt>
    <dgm:pt modelId="{D77F4C3B-A2BE-4CAA-9C25-BAE732E8136C}" type="pres">
      <dgm:prSet presAssocID="{0E77BFFC-807C-4F24-90B3-9FDF258DF9FA}" presName="parentText" presStyleLbl="node1" presStyleIdx="0" presStyleCnt="3">
        <dgm:presLayoutVars>
          <dgm:chMax val="0"/>
          <dgm:bulletEnabled val="1"/>
        </dgm:presLayoutVars>
      </dgm:prSet>
      <dgm:spPr/>
    </dgm:pt>
    <dgm:pt modelId="{98F78AC2-8097-414D-9B2E-0695AB2FBB7E}" type="pres">
      <dgm:prSet presAssocID="{FFCD966E-1FA5-47B8-9623-2B2E81450197}" presName="spacer" presStyleCnt="0"/>
      <dgm:spPr/>
    </dgm:pt>
    <dgm:pt modelId="{EA5591C2-05E9-4C46-B54F-DB4D8DA8E48A}" type="pres">
      <dgm:prSet presAssocID="{8C441042-885B-4644-B3BF-601037429E76}" presName="parentText" presStyleLbl="node1" presStyleIdx="1" presStyleCnt="3">
        <dgm:presLayoutVars>
          <dgm:chMax val="0"/>
          <dgm:bulletEnabled val="1"/>
        </dgm:presLayoutVars>
      </dgm:prSet>
      <dgm:spPr/>
    </dgm:pt>
    <dgm:pt modelId="{5ADCCBB6-145A-4B7D-8283-9F6D9910222B}" type="pres">
      <dgm:prSet presAssocID="{5FFC7B42-290A-4FA3-B6D1-2956FEBE7539}" presName="spacer" presStyleCnt="0"/>
      <dgm:spPr/>
    </dgm:pt>
    <dgm:pt modelId="{E6AEC43D-BC10-4648-B5FD-E6BE83EEABB6}" type="pres">
      <dgm:prSet presAssocID="{9A3CC303-C27C-4446-991F-8F8F22E8E910}" presName="parentText" presStyleLbl="node1" presStyleIdx="2" presStyleCnt="3">
        <dgm:presLayoutVars>
          <dgm:chMax val="0"/>
          <dgm:bulletEnabled val="1"/>
        </dgm:presLayoutVars>
      </dgm:prSet>
      <dgm:spPr/>
    </dgm:pt>
  </dgm:ptLst>
  <dgm:cxnLst>
    <dgm:cxn modelId="{0C2BAA10-1E4B-43FD-8399-181C47735A1F}" srcId="{1DC5C50D-F4F0-4407-9E96-5FE1A08AF44E}" destId="{8C441042-885B-4644-B3BF-601037429E76}" srcOrd="1" destOrd="0" parTransId="{B19CFDFA-D923-49E0-8DDF-5EEDFCA7A929}" sibTransId="{5FFC7B42-290A-4FA3-B6D1-2956FEBE7539}"/>
    <dgm:cxn modelId="{9971552A-C460-4555-BC81-3EE1FD963D16}" srcId="{1DC5C50D-F4F0-4407-9E96-5FE1A08AF44E}" destId="{9A3CC303-C27C-4446-991F-8F8F22E8E910}" srcOrd="2" destOrd="0" parTransId="{60D44F2A-C9F5-41C1-87D0-E502112CE3A4}" sibTransId="{64C6DB82-7F13-404F-B79C-F3AA4414650F}"/>
    <dgm:cxn modelId="{1B22FD2C-C9A0-47D3-B343-051CFCEA34B6}" type="presOf" srcId="{0E77BFFC-807C-4F24-90B3-9FDF258DF9FA}" destId="{D77F4C3B-A2BE-4CAA-9C25-BAE732E8136C}" srcOrd="0" destOrd="0" presId="urn:microsoft.com/office/officeart/2005/8/layout/vList2"/>
    <dgm:cxn modelId="{16472542-005F-4D6F-8114-6A82A334D1B7}" srcId="{1DC5C50D-F4F0-4407-9E96-5FE1A08AF44E}" destId="{0E77BFFC-807C-4F24-90B3-9FDF258DF9FA}" srcOrd="0" destOrd="0" parTransId="{E8EBBCAA-BFA0-4166-BF7E-3ADE51345600}" sibTransId="{FFCD966E-1FA5-47B8-9623-2B2E81450197}"/>
    <dgm:cxn modelId="{91D2B36C-D7E7-4D9F-BF56-815CB562751C}" type="presOf" srcId="{9A3CC303-C27C-4446-991F-8F8F22E8E910}" destId="{E6AEC43D-BC10-4648-B5FD-E6BE83EEABB6}" srcOrd="0" destOrd="0" presId="urn:microsoft.com/office/officeart/2005/8/layout/vList2"/>
    <dgm:cxn modelId="{90D98B73-09DB-4BB5-8ECE-0DD1D23DD48A}" type="presOf" srcId="{8C441042-885B-4644-B3BF-601037429E76}" destId="{EA5591C2-05E9-4C46-B54F-DB4D8DA8E48A}" srcOrd="0" destOrd="0" presId="urn:microsoft.com/office/officeart/2005/8/layout/vList2"/>
    <dgm:cxn modelId="{67B33FF1-7CA0-4DB6-A993-1A675F4DBEB5}" type="presOf" srcId="{1DC5C50D-F4F0-4407-9E96-5FE1A08AF44E}" destId="{7E954CD6-0604-482D-8EA9-7F572F03E48C}" srcOrd="0" destOrd="0" presId="urn:microsoft.com/office/officeart/2005/8/layout/vList2"/>
    <dgm:cxn modelId="{C5A46D2E-D032-474C-B35B-3091B275CFFD}" type="presParOf" srcId="{7E954CD6-0604-482D-8EA9-7F572F03E48C}" destId="{D77F4C3B-A2BE-4CAA-9C25-BAE732E8136C}" srcOrd="0" destOrd="0" presId="urn:microsoft.com/office/officeart/2005/8/layout/vList2"/>
    <dgm:cxn modelId="{585192F9-8D8F-4491-BF7C-12CB114EB932}" type="presParOf" srcId="{7E954CD6-0604-482D-8EA9-7F572F03E48C}" destId="{98F78AC2-8097-414D-9B2E-0695AB2FBB7E}" srcOrd="1" destOrd="0" presId="urn:microsoft.com/office/officeart/2005/8/layout/vList2"/>
    <dgm:cxn modelId="{C791E562-5442-4E77-A7B9-7728A3BB2A5B}" type="presParOf" srcId="{7E954CD6-0604-482D-8EA9-7F572F03E48C}" destId="{EA5591C2-05E9-4C46-B54F-DB4D8DA8E48A}" srcOrd="2" destOrd="0" presId="urn:microsoft.com/office/officeart/2005/8/layout/vList2"/>
    <dgm:cxn modelId="{DAB7644B-3324-4DB6-9224-65C00F204841}" type="presParOf" srcId="{7E954CD6-0604-482D-8EA9-7F572F03E48C}" destId="{5ADCCBB6-145A-4B7D-8283-9F6D9910222B}" srcOrd="3" destOrd="0" presId="urn:microsoft.com/office/officeart/2005/8/layout/vList2"/>
    <dgm:cxn modelId="{D28C7836-A8D4-4D20-A0DD-37C6169EA5B1}" type="presParOf" srcId="{7E954CD6-0604-482D-8EA9-7F572F03E48C}" destId="{E6AEC43D-BC10-4648-B5FD-E6BE83EEABB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328597-30FA-4E8F-AAB1-EBC8C625DB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B33FD6-5C7B-4BD3-97BC-895CBD79CF64}">
      <dgm:prSet/>
      <dgm:spPr/>
      <dgm:t>
        <a:bodyPr/>
        <a:lstStyle/>
        <a:p>
          <a:pPr>
            <a:lnSpc>
              <a:spcPct val="100000"/>
            </a:lnSpc>
          </a:pPr>
          <a:r>
            <a:rPr lang="en-US"/>
            <a:t>Perform reference checks.</a:t>
          </a:r>
        </a:p>
      </dgm:t>
    </dgm:pt>
    <dgm:pt modelId="{018BED46-8DCC-4E2D-B51C-4266DDB97442}" type="parTrans" cxnId="{77C13F18-EBE5-49EF-AB4C-0FEF6FB856D3}">
      <dgm:prSet/>
      <dgm:spPr/>
      <dgm:t>
        <a:bodyPr/>
        <a:lstStyle/>
        <a:p>
          <a:endParaRPr lang="en-US"/>
        </a:p>
      </dgm:t>
    </dgm:pt>
    <dgm:pt modelId="{52C458F9-3C87-4002-A70D-6E3149AC97CB}" type="sibTrans" cxnId="{77C13F18-EBE5-49EF-AB4C-0FEF6FB856D3}">
      <dgm:prSet/>
      <dgm:spPr/>
      <dgm:t>
        <a:bodyPr/>
        <a:lstStyle/>
        <a:p>
          <a:endParaRPr lang="en-US"/>
        </a:p>
      </dgm:t>
    </dgm:pt>
    <dgm:pt modelId="{FBEF731E-1426-4A5B-8648-3AC49ED95FC0}">
      <dgm:prSet/>
      <dgm:spPr/>
      <dgm:t>
        <a:bodyPr/>
        <a:lstStyle/>
        <a:p>
          <a:pPr>
            <a:lnSpc>
              <a:spcPct val="100000"/>
            </a:lnSpc>
          </a:pPr>
          <a:r>
            <a:rPr lang="en-US"/>
            <a:t>Be structured and consistent.</a:t>
          </a:r>
        </a:p>
      </dgm:t>
    </dgm:pt>
    <dgm:pt modelId="{F496B930-3BD3-406E-91C3-A391BCDDD2A5}" type="parTrans" cxnId="{9A0464C3-AC4E-4869-BD73-46A66857E8F1}">
      <dgm:prSet/>
      <dgm:spPr/>
      <dgm:t>
        <a:bodyPr/>
        <a:lstStyle/>
        <a:p>
          <a:endParaRPr lang="en-US"/>
        </a:p>
      </dgm:t>
    </dgm:pt>
    <dgm:pt modelId="{A7350D1E-F6B6-420F-BB42-2CCE930E481F}" type="sibTrans" cxnId="{9A0464C3-AC4E-4869-BD73-46A66857E8F1}">
      <dgm:prSet/>
      <dgm:spPr/>
      <dgm:t>
        <a:bodyPr/>
        <a:lstStyle/>
        <a:p>
          <a:endParaRPr lang="en-US"/>
        </a:p>
      </dgm:t>
    </dgm:pt>
    <dgm:pt modelId="{7CABC74F-B2FA-47A8-AB52-25162E694EC9}">
      <dgm:prSet/>
      <dgm:spPr/>
      <dgm:t>
        <a:bodyPr/>
        <a:lstStyle/>
        <a:p>
          <a:pPr>
            <a:lnSpc>
              <a:spcPct val="100000"/>
            </a:lnSpc>
          </a:pPr>
          <a:r>
            <a:rPr lang="en-US"/>
            <a:t>Provide factual information supported by documentation.</a:t>
          </a:r>
        </a:p>
      </dgm:t>
    </dgm:pt>
    <dgm:pt modelId="{3D462263-9CCA-4C17-886A-C84DBBEA03B3}" type="parTrans" cxnId="{924BF17F-130C-4976-B11D-89C38BC45A56}">
      <dgm:prSet/>
      <dgm:spPr/>
      <dgm:t>
        <a:bodyPr/>
        <a:lstStyle/>
        <a:p>
          <a:endParaRPr lang="en-US"/>
        </a:p>
      </dgm:t>
    </dgm:pt>
    <dgm:pt modelId="{E5AB02F1-799A-4349-939F-DE7EEECA700D}" type="sibTrans" cxnId="{924BF17F-130C-4976-B11D-89C38BC45A56}">
      <dgm:prSet/>
      <dgm:spPr/>
      <dgm:t>
        <a:bodyPr/>
        <a:lstStyle/>
        <a:p>
          <a:endParaRPr lang="en-US"/>
        </a:p>
      </dgm:t>
    </dgm:pt>
    <dgm:pt modelId="{C782AB25-B2DC-4519-80E5-23FBF757FFD7}" type="pres">
      <dgm:prSet presAssocID="{F4328597-30FA-4E8F-AAB1-EBC8C625DBCC}" presName="root" presStyleCnt="0">
        <dgm:presLayoutVars>
          <dgm:dir/>
          <dgm:resizeHandles val="exact"/>
        </dgm:presLayoutVars>
      </dgm:prSet>
      <dgm:spPr/>
    </dgm:pt>
    <dgm:pt modelId="{38FC9FD2-4A53-44EC-BFCF-5888611DC46D}" type="pres">
      <dgm:prSet presAssocID="{02B33FD6-5C7B-4BD3-97BC-895CBD79CF64}" presName="compNode" presStyleCnt="0"/>
      <dgm:spPr/>
    </dgm:pt>
    <dgm:pt modelId="{67318443-7ABB-4FBC-AB35-AF273EDB9F72}" type="pres">
      <dgm:prSet presAssocID="{02B33FD6-5C7B-4BD3-97BC-895CBD79CF64}" presName="bgRect" presStyleLbl="bgShp" presStyleIdx="0" presStyleCnt="3"/>
      <dgm:spPr/>
    </dgm:pt>
    <dgm:pt modelId="{AF309870-6B9E-4557-B510-D3D3B05624F6}" type="pres">
      <dgm:prSet presAssocID="{02B33FD6-5C7B-4BD3-97BC-895CBD79CF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Check"/>
        </a:ext>
      </dgm:extLst>
    </dgm:pt>
    <dgm:pt modelId="{2DF7D1EE-6601-4F11-8003-886609502FF0}" type="pres">
      <dgm:prSet presAssocID="{02B33FD6-5C7B-4BD3-97BC-895CBD79CF64}" presName="spaceRect" presStyleCnt="0"/>
      <dgm:spPr/>
    </dgm:pt>
    <dgm:pt modelId="{4BFC4FF3-5363-441F-AE13-2B11370333CD}" type="pres">
      <dgm:prSet presAssocID="{02B33FD6-5C7B-4BD3-97BC-895CBD79CF64}" presName="parTx" presStyleLbl="revTx" presStyleIdx="0" presStyleCnt="3">
        <dgm:presLayoutVars>
          <dgm:chMax val="0"/>
          <dgm:chPref val="0"/>
        </dgm:presLayoutVars>
      </dgm:prSet>
      <dgm:spPr/>
    </dgm:pt>
    <dgm:pt modelId="{8055D8F9-C82C-4252-8B48-8DDC3B4FEB1E}" type="pres">
      <dgm:prSet presAssocID="{52C458F9-3C87-4002-A70D-6E3149AC97CB}" presName="sibTrans" presStyleCnt="0"/>
      <dgm:spPr/>
    </dgm:pt>
    <dgm:pt modelId="{8AFF0FD4-EB22-4494-9D8A-E172F2CE0A52}" type="pres">
      <dgm:prSet presAssocID="{FBEF731E-1426-4A5B-8648-3AC49ED95FC0}" presName="compNode" presStyleCnt="0"/>
      <dgm:spPr/>
    </dgm:pt>
    <dgm:pt modelId="{98A8C6AE-51D6-4DFA-87F2-0AD4271FB2C1}" type="pres">
      <dgm:prSet presAssocID="{FBEF731E-1426-4A5B-8648-3AC49ED95FC0}" presName="bgRect" presStyleLbl="bgShp" presStyleIdx="1" presStyleCnt="3"/>
      <dgm:spPr/>
    </dgm:pt>
    <dgm:pt modelId="{A93634F0-9B05-4F1C-8F6F-9D27707D5136}" type="pres">
      <dgm:prSet presAssocID="{FBEF731E-1426-4A5B-8648-3AC49ED95F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673DDFA6-4086-45F2-9C22-EFB428E5EDF6}" type="pres">
      <dgm:prSet presAssocID="{FBEF731E-1426-4A5B-8648-3AC49ED95FC0}" presName="spaceRect" presStyleCnt="0"/>
      <dgm:spPr/>
    </dgm:pt>
    <dgm:pt modelId="{BC87680E-72E8-4FC2-9908-D4D12B0E7EA4}" type="pres">
      <dgm:prSet presAssocID="{FBEF731E-1426-4A5B-8648-3AC49ED95FC0}" presName="parTx" presStyleLbl="revTx" presStyleIdx="1" presStyleCnt="3">
        <dgm:presLayoutVars>
          <dgm:chMax val="0"/>
          <dgm:chPref val="0"/>
        </dgm:presLayoutVars>
      </dgm:prSet>
      <dgm:spPr/>
    </dgm:pt>
    <dgm:pt modelId="{20812C72-14DF-4420-8030-0F3962C7C0FB}" type="pres">
      <dgm:prSet presAssocID="{A7350D1E-F6B6-420F-BB42-2CCE930E481F}" presName="sibTrans" presStyleCnt="0"/>
      <dgm:spPr/>
    </dgm:pt>
    <dgm:pt modelId="{4AA607B5-5F31-45A6-86F6-C06A36D8926B}" type="pres">
      <dgm:prSet presAssocID="{7CABC74F-B2FA-47A8-AB52-25162E694EC9}" presName="compNode" presStyleCnt="0"/>
      <dgm:spPr/>
    </dgm:pt>
    <dgm:pt modelId="{6BABBCBB-ABE5-48A9-9911-70424331D4C4}" type="pres">
      <dgm:prSet presAssocID="{7CABC74F-B2FA-47A8-AB52-25162E694EC9}" presName="bgRect" presStyleLbl="bgShp" presStyleIdx="2" presStyleCnt="3"/>
      <dgm:spPr/>
    </dgm:pt>
    <dgm:pt modelId="{D5B78303-1DC9-44FB-9E9C-71F2D9E48EBC}" type="pres">
      <dgm:prSet presAssocID="{7CABC74F-B2FA-47A8-AB52-25162E694E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87698CAA-BAA2-4DF1-85D3-3ACBF15A5CFC}" type="pres">
      <dgm:prSet presAssocID="{7CABC74F-B2FA-47A8-AB52-25162E694EC9}" presName="spaceRect" presStyleCnt="0"/>
      <dgm:spPr/>
    </dgm:pt>
    <dgm:pt modelId="{22489D6E-9843-4330-B024-FC3B9F2C1071}" type="pres">
      <dgm:prSet presAssocID="{7CABC74F-B2FA-47A8-AB52-25162E694EC9}" presName="parTx" presStyleLbl="revTx" presStyleIdx="2" presStyleCnt="3">
        <dgm:presLayoutVars>
          <dgm:chMax val="0"/>
          <dgm:chPref val="0"/>
        </dgm:presLayoutVars>
      </dgm:prSet>
      <dgm:spPr/>
    </dgm:pt>
  </dgm:ptLst>
  <dgm:cxnLst>
    <dgm:cxn modelId="{784B7704-A070-4072-80C7-0E2B6CA425D5}" type="presOf" srcId="{F4328597-30FA-4E8F-AAB1-EBC8C625DBCC}" destId="{C782AB25-B2DC-4519-80E5-23FBF757FFD7}" srcOrd="0" destOrd="0" presId="urn:microsoft.com/office/officeart/2018/2/layout/IconVerticalSolidList"/>
    <dgm:cxn modelId="{A1098D07-8C64-4C08-BDF3-3FE4B5763EE0}" type="presOf" srcId="{02B33FD6-5C7B-4BD3-97BC-895CBD79CF64}" destId="{4BFC4FF3-5363-441F-AE13-2B11370333CD}" srcOrd="0" destOrd="0" presId="urn:microsoft.com/office/officeart/2018/2/layout/IconVerticalSolidList"/>
    <dgm:cxn modelId="{77C13F18-EBE5-49EF-AB4C-0FEF6FB856D3}" srcId="{F4328597-30FA-4E8F-AAB1-EBC8C625DBCC}" destId="{02B33FD6-5C7B-4BD3-97BC-895CBD79CF64}" srcOrd="0" destOrd="0" parTransId="{018BED46-8DCC-4E2D-B51C-4266DDB97442}" sibTransId="{52C458F9-3C87-4002-A70D-6E3149AC97CB}"/>
    <dgm:cxn modelId="{716D2241-BEB6-491B-95A5-989095F6DF57}" type="presOf" srcId="{7CABC74F-B2FA-47A8-AB52-25162E694EC9}" destId="{22489D6E-9843-4330-B024-FC3B9F2C1071}" srcOrd="0" destOrd="0" presId="urn:microsoft.com/office/officeart/2018/2/layout/IconVerticalSolidList"/>
    <dgm:cxn modelId="{924BF17F-130C-4976-B11D-89C38BC45A56}" srcId="{F4328597-30FA-4E8F-AAB1-EBC8C625DBCC}" destId="{7CABC74F-B2FA-47A8-AB52-25162E694EC9}" srcOrd="2" destOrd="0" parTransId="{3D462263-9CCA-4C17-886A-C84DBBEA03B3}" sibTransId="{E5AB02F1-799A-4349-939F-DE7EEECA700D}"/>
    <dgm:cxn modelId="{DB66E297-D6BB-4B94-8B65-95FB480E11C5}" type="presOf" srcId="{FBEF731E-1426-4A5B-8648-3AC49ED95FC0}" destId="{BC87680E-72E8-4FC2-9908-D4D12B0E7EA4}" srcOrd="0" destOrd="0" presId="urn:microsoft.com/office/officeart/2018/2/layout/IconVerticalSolidList"/>
    <dgm:cxn modelId="{9A0464C3-AC4E-4869-BD73-46A66857E8F1}" srcId="{F4328597-30FA-4E8F-AAB1-EBC8C625DBCC}" destId="{FBEF731E-1426-4A5B-8648-3AC49ED95FC0}" srcOrd="1" destOrd="0" parTransId="{F496B930-3BD3-406E-91C3-A391BCDDD2A5}" sibTransId="{A7350D1E-F6B6-420F-BB42-2CCE930E481F}"/>
    <dgm:cxn modelId="{39179F72-F9D1-49EC-8009-0DE09ACD4646}" type="presParOf" srcId="{C782AB25-B2DC-4519-80E5-23FBF757FFD7}" destId="{38FC9FD2-4A53-44EC-BFCF-5888611DC46D}" srcOrd="0" destOrd="0" presId="urn:microsoft.com/office/officeart/2018/2/layout/IconVerticalSolidList"/>
    <dgm:cxn modelId="{E0DE05A4-2B8A-4EFB-99B3-13815B15F2B9}" type="presParOf" srcId="{38FC9FD2-4A53-44EC-BFCF-5888611DC46D}" destId="{67318443-7ABB-4FBC-AB35-AF273EDB9F72}" srcOrd="0" destOrd="0" presId="urn:microsoft.com/office/officeart/2018/2/layout/IconVerticalSolidList"/>
    <dgm:cxn modelId="{678E1A99-2937-4E48-819D-0D7661C74B36}" type="presParOf" srcId="{38FC9FD2-4A53-44EC-BFCF-5888611DC46D}" destId="{AF309870-6B9E-4557-B510-D3D3B05624F6}" srcOrd="1" destOrd="0" presId="urn:microsoft.com/office/officeart/2018/2/layout/IconVerticalSolidList"/>
    <dgm:cxn modelId="{729A5215-6AFB-4486-8AFE-E76A6BBB55D3}" type="presParOf" srcId="{38FC9FD2-4A53-44EC-BFCF-5888611DC46D}" destId="{2DF7D1EE-6601-4F11-8003-886609502FF0}" srcOrd="2" destOrd="0" presId="urn:microsoft.com/office/officeart/2018/2/layout/IconVerticalSolidList"/>
    <dgm:cxn modelId="{CF9D12E4-98D1-4596-A347-ADD48741E9A2}" type="presParOf" srcId="{38FC9FD2-4A53-44EC-BFCF-5888611DC46D}" destId="{4BFC4FF3-5363-441F-AE13-2B11370333CD}" srcOrd="3" destOrd="0" presId="urn:microsoft.com/office/officeart/2018/2/layout/IconVerticalSolidList"/>
    <dgm:cxn modelId="{9048DF13-652F-4984-BE52-3F76069B226A}" type="presParOf" srcId="{C782AB25-B2DC-4519-80E5-23FBF757FFD7}" destId="{8055D8F9-C82C-4252-8B48-8DDC3B4FEB1E}" srcOrd="1" destOrd="0" presId="urn:microsoft.com/office/officeart/2018/2/layout/IconVerticalSolidList"/>
    <dgm:cxn modelId="{30A57E1A-3DFC-462B-A33A-99057B1C27F7}" type="presParOf" srcId="{C782AB25-B2DC-4519-80E5-23FBF757FFD7}" destId="{8AFF0FD4-EB22-4494-9D8A-E172F2CE0A52}" srcOrd="2" destOrd="0" presId="urn:microsoft.com/office/officeart/2018/2/layout/IconVerticalSolidList"/>
    <dgm:cxn modelId="{8412C7AE-A01B-4D65-BDB5-509B416FA430}" type="presParOf" srcId="{8AFF0FD4-EB22-4494-9D8A-E172F2CE0A52}" destId="{98A8C6AE-51D6-4DFA-87F2-0AD4271FB2C1}" srcOrd="0" destOrd="0" presId="urn:microsoft.com/office/officeart/2018/2/layout/IconVerticalSolidList"/>
    <dgm:cxn modelId="{2F8F327A-830A-4C60-A66E-3D56B1BBC2B2}" type="presParOf" srcId="{8AFF0FD4-EB22-4494-9D8A-E172F2CE0A52}" destId="{A93634F0-9B05-4F1C-8F6F-9D27707D5136}" srcOrd="1" destOrd="0" presId="urn:microsoft.com/office/officeart/2018/2/layout/IconVerticalSolidList"/>
    <dgm:cxn modelId="{FADFA267-84B2-4AD7-9F1B-9784F705907A}" type="presParOf" srcId="{8AFF0FD4-EB22-4494-9D8A-E172F2CE0A52}" destId="{673DDFA6-4086-45F2-9C22-EFB428E5EDF6}" srcOrd="2" destOrd="0" presId="urn:microsoft.com/office/officeart/2018/2/layout/IconVerticalSolidList"/>
    <dgm:cxn modelId="{CC137C37-BBC5-434E-B295-BE5196FB8984}" type="presParOf" srcId="{8AFF0FD4-EB22-4494-9D8A-E172F2CE0A52}" destId="{BC87680E-72E8-4FC2-9908-D4D12B0E7EA4}" srcOrd="3" destOrd="0" presId="urn:microsoft.com/office/officeart/2018/2/layout/IconVerticalSolidList"/>
    <dgm:cxn modelId="{8A735DA8-6E95-4570-AE60-3F793C4B4046}" type="presParOf" srcId="{C782AB25-B2DC-4519-80E5-23FBF757FFD7}" destId="{20812C72-14DF-4420-8030-0F3962C7C0FB}" srcOrd="3" destOrd="0" presId="urn:microsoft.com/office/officeart/2018/2/layout/IconVerticalSolidList"/>
    <dgm:cxn modelId="{58269CF6-BEA5-40EC-BF9E-D4E0067BC2B6}" type="presParOf" srcId="{C782AB25-B2DC-4519-80E5-23FBF757FFD7}" destId="{4AA607B5-5F31-45A6-86F6-C06A36D8926B}" srcOrd="4" destOrd="0" presId="urn:microsoft.com/office/officeart/2018/2/layout/IconVerticalSolidList"/>
    <dgm:cxn modelId="{9618425F-EDC7-45DB-A3A3-BA4120239590}" type="presParOf" srcId="{4AA607B5-5F31-45A6-86F6-C06A36D8926B}" destId="{6BABBCBB-ABE5-48A9-9911-70424331D4C4}" srcOrd="0" destOrd="0" presId="urn:microsoft.com/office/officeart/2018/2/layout/IconVerticalSolidList"/>
    <dgm:cxn modelId="{4BBF967D-4054-48B1-BC48-1C6FC84C61FE}" type="presParOf" srcId="{4AA607B5-5F31-45A6-86F6-C06A36D8926B}" destId="{D5B78303-1DC9-44FB-9E9C-71F2D9E48EBC}" srcOrd="1" destOrd="0" presId="urn:microsoft.com/office/officeart/2018/2/layout/IconVerticalSolidList"/>
    <dgm:cxn modelId="{F3DC277F-AFF0-4D73-9869-A983A1CD2D12}" type="presParOf" srcId="{4AA607B5-5F31-45A6-86F6-C06A36D8926B}" destId="{87698CAA-BAA2-4DF1-85D3-3ACBF15A5CFC}" srcOrd="2" destOrd="0" presId="urn:microsoft.com/office/officeart/2018/2/layout/IconVerticalSolidList"/>
    <dgm:cxn modelId="{6F1A4898-4B62-4FE9-AEB7-1EF907A2228B}" type="presParOf" srcId="{4AA607B5-5F31-45A6-86F6-C06A36D8926B}" destId="{22489D6E-9843-4330-B024-FC3B9F2C107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C6F9A-F283-4B04-B83C-CB00F2C210BF}">
      <dsp:nvSpPr>
        <dsp:cNvPr id="0" name=""/>
        <dsp:cNvSpPr/>
      </dsp:nvSpPr>
      <dsp:spPr>
        <a:xfrm>
          <a:off x="0" y="0"/>
          <a:ext cx="9437529" cy="15784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baseline="0"/>
            <a:t>Current state:  </a:t>
          </a:r>
          <a:r>
            <a:rPr lang="en-US" sz="2300" b="0" kern="1200" baseline="0"/>
            <a:t>agencies created own internal policies and practices for handling reference checks. Differ from one another in content, depth, and legal risk.</a:t>
          </a:r>
          <a:endParaRPr lang="en-US" sz="2300" kern="1200"/>
        </a:p>
      </dsp:txBody>
      <dsp:txXfrm>
        <a:off x="46230" y="46230"/>
        <a:ext cx="7734299" cy="1485953"/>
      </dsp:txXfrm>
    </dsp:sp>
    <dsp:sp modelId="{8E990612-89DB-4597-8142-6DE934024127}">
      <dsp:nvSpPr>
        <dsp:cNvPr id="0" name=""/>
        <dsp:cNvSpPr/>
      </dsp:nvSpPr>
      <dsp:spPr>
        <a:xfrm>
          <a:off x="832723" y="1841481"/>
          <a:ext cx="9437529" cy="15784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baseline="0"/>
            <a:t>Opportunity with centralization:</a:t>
          </a:r>
          <a:r>
            <a:rPr lang="en-US" sz="2300" kern="1200" baseline="0"/>
            <a:t>  Reference checks are the initial pilot topic for building consistent HR guidance. </a:t>
          </a:r>
          <a:r>
            <a:rPr lang="en-US" sz="2300" kern="1200"/>
            <a:t>Standardize reference check process.</a:t>
          </a:r>
        </a:p>
      </dsp:txBody>
      <dsp:txXfrm>
        <a:off x="878953" y="1887711"/>
        <a:ext cx="7486377" cy="1485953"/>
      </dsp:txXfrm>
    </dsp:sp>
    <dsp:sp modelId="{D66D0C30-CE8D-4D91-9237-36E276B0251A}">
      <dsp:nvSpPr>
        <dsp:cNvPr id="0" name=""/>
        <dsp:cNvSpPr/>
      </dsp:nvSpPr>
      <dsp:spPr>
        <a:xfrm>
          <a:off x="1665446" y="3682963"/>
          <a:ext cx="9437529" cy="15784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How Centralization can deliver:</a:t>
          </a:r>
          <a:r>
            <a:rPr lang="en-US" sz="2300" kern="1200" dirty="0"/>
            <a:t>  (</a:t>
          </a:r>
          <a:r>
            <a:rPr lang="en-US" sz="2300" kern="1200" dirty="0" err="1"/>
            <a:t>i</a:t>
          </a:r>
          <a:r>
            <a:rPr lang="en-US" sz="2300" kern="1200" dirty="0"/>
            <a:t>) build a unified best-practice model; (ii) understand current practices before standardizing; and (iii) establish a replicable framework.</a:t>
          </a:r>
        </a:p>
      </dsp:txBody>
      <dsp:txXfrm>
        <a:off x="1711676" y="3729193"/>
        <a:ext cx="7486377" cy="1485953"/>
      </dsp:txXfrm>
    </dsp:sp>
    <dsp:sp modelId="{016FD1D8-4D53-465B-BC19-49A75E248311}">
      <dsp:nvSpPr>
        <dsp:cNvPr id="0" name=""/>
        <dsp:cNvSpPr/>
      </dsp:nvSpPr>
      <dsp:spPr>
        <a:xfrm>
          <a:off x="8411561" y="1196963"/>
          <a:ext cx="1025968" cy="102596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42404" y="1196963"/>
        <a:ext cx="564282" cy="772041"/>
      </dsp:txXfrm>
    </dsp:sp>
    <dsp:sp modelId="{101C5804-E499-4735-82A8-54F136DB6677}">
      <dsp:nvSpPr>
        <dsp:cNvPr id="0" name=""/>
        <dsp:cNvSpPr/>
      </dsp:nvSpPr>
      <dsp:spPr>
        <a:xfrm>
          <a:off x="9244284" y="3027922"/>
          <a:ext cx="1025968" cy="102596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5127" y="3027922"/>
        <a:ext cx="564282" cy="772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F4C3B-A2BE-4CAA-9C25-BAE732E8136C}">
      <dsp:nvSpPr>
        <dsp:cNvPr id="0" name=""/>
        <dsp:cNvSpPr/>
      </dsp:nvSpPr>
      <dsp:spPr>
        <a:xfrm>
          <a:off x="0" y="271137"/>
          <a:ext cx="10515600" cy="10565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Risk Management &amp; Protecting the Agency</a:t>
          </a:r>
        </a:p>
      </dsp:txBody>
      <dsp:txXfrm>
        <a:off x="51575" y="322712"/>
        <a:ext cx="10412450" cy="953359"/>
      </dsp:txXfrm>
    </dsp:sp>
    <dsp:sp modelId="{EA5591C2-05E9-4C46-B54F-DB4D8DA8E48A}">
      <dsp:nvSpPr>
        <dsp:cNvPr id="0" name=""/>
        <dsp:cNvSpPr/>
      </dsp:nvSpPr>
      <dsp:spPr>
        <a:xfrm>
          <a:off x="0" y="1451487"/>
          <a:ext cx="10515600" cy="10565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Decision Making	</a:t>
          </a:r>
        </a:p>
      </dsp:txBody>
      <dsp:txXfrm>
        <a:off x="51575" y="1503062"/>
        <a:ext cx="10412450" cy="953359"/>
      </dsp:txXfrm>
    </dsp:sp>
    <dsp:sp modelId="{E6AEC43D-BC10-4648-B5FD-E6BE83EEABB6}">
      <dsp:nvSpPr>
        <dsp:cNvPr id="0" name=""/>
        <dsp:cNvSpPr/>
      </dsp:nvSpPr>
      <dsp:spPr>
        <a:xfrm>
          <a:off x="0" y="2631837"/>
          <a:ext cx="10515600" cy="10565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Special consideration for state government</a:t>
          </a:r>
        </a:p>
      </dsp:txBody>
      <dsp:txXfrm>
        <a:off x="51575" y="2683412"/>
        <a:ext cx="10412450" cy="953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18443-7ABB-4FBC-AB35-AF273EDB9F72}">
      <dsp:nvSpPr>
        <dsp:cNvPr id="0" name=""/>
        <dsp:cNvSpPr/>
      </dsp:nvSpPr>
      <dsp:spPr>
        <a:xfrm>
          <a:off x="0" y="597"/>
          <a:ext cx="10639303" cy="13989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09870-6B9E-4557-B510-D3D3B05624F6}">
      <dsp:nvSpPr>
        <dsp:cNvPr id="0" name=""/>
        <dsp:cNvSpPr/>
      </dsp:nvSpPr>
      <dsp:spPr>
        <a:xfrm>
          <a:off x="423191" y="315368"/>
          <a:ext cx="769438" cy="7694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C4FF3-5363-441F-AE13-2B11370333CD}">
      <dsp:nvSpPr>
        <dsp:cNvPr id="0" name=""/>
        <dsp:cNvSpPr/>
      </dsp:nvSpPr>
      <dsp:spPr>
        <a:xfrm>
          <a:off x="1615820" y="597"/>
          <a:ext cx="9023482" cy="139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59" tIns="148059" rIns="148059" bIns="148059" numCol="1" spcCol="1270" anchor="ctr" anchorCtr="0">
          <a:noAutofit/>
        </a:bodyPr>
        <a:lstStyle/>
        <a:p>
          <a:pPr marL="0" lvl="0" indent="0" algn="l" defTabSz="1111250">
            <a:lnSpc>
              <a:spcPct val="100000"/>
            </a:lnSpc>
            <a:spcBef>
              <a:spcPct val="0"/>
            </a:spcBef>
            <a:spcAft>
              <a:spcPct val="35000"/>
            </a:spcAft>
            <a:buNone/>
          </a:pPr>
          <a:r>
            <a:rPr lang="en-US" sz="2500" kern="1200"/>
            <a:t>Perform reference checks.</a:t>
          </a:r>
        </a:p>
      </dsp:txBody>
      <dsp:txXfrm>
        <a:off x="1615820" y="597"/>
        <a:ext cx="9023482" cy="1398978"/>
      </dsp:txXfrm>
    </dsp:sp>
    <dsp:sp modelId="{98A8C6AE-51D6-4DFA-87F2-0AD4271FB2C1}">
      <dsp:nvSpPr>
        <dsp:cNvPr id="0" name=""/>
        <dsp:cNvSpPr/>
      </dsp:nvSpPr>
      <dsp:spPr>
        <a:xfrm>
          <a:off x="0" y="1749321"/>
          <a:ext cx="10639303" cy="13989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634F0-9B05-4F1C-8F6F-9D27707D5136}">
      <dsp:nvSpPr>
        <dsp:cNvPr id="0" name=""/>
        <dsp:cNvSpPr/>
      </dsp:nvSpPr>
      <dsp:spPr>
        <a:xfrm>
          <a:off x="423191" y="2064091"/>
          <a:ext cx="769438" cy="7694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7680E-72E8-4FC2-9908-D4D12B0E7EA4}">
      <dsp:nvSpPr>
        <dsp:cNvPr id="0" name=""/>
        <dsp:cNvSpPr/>
      </dsp:nvSpPr>
      <dsp:spPr>
        <a:xfrm>
          <a:off x="1615820" y="1749321"/>
          <a:ext cx="9023482" cy="139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59" tIns="148059" rIns="148059" bIns="148059" numCol="1" spcCol="1270" anchor="ctr" anchorCtr="0">
          <a:noAutofit/>
        </a:bodyPr>
        <a:lstStyle/>
        <a:p>
          <a:pPr marL="0" lvl="0" indent="0" algn="l" defTabSz="1111250">
            <a:lnSpc>
              <a:spcPct val="100000"/>
            </a:lnSpc>
            <a:spcBef>
              <a:spcPct val="0"/>
            </a:spcBef>
            <a:spcAft>
              <a:spcPct val="35000"/>
            </a:spcAft>
            <a:buNone/>
          </a:pPr>
          <a:r>
            <a:rPr lang="en-US" sz="2500" kern="1200"/>
            <a:t>Be structured and consistent.</a:t>
          </a:r>
        </a:p>
      </dsp:txBody>
      <dsp:txXfrm>
        <a:off x="1615820" y="1749321"/>
        <a:ext cx="9023482" cy="1398978"/>
      </dsp:txXfrm>
    </dsp:sp>
    <dsp:sp modelId="{6BABBCBB-ABE5-48A9-9911-70424331D4C4}">
      <dsp:nvSpPr>
        <dsp:cNvPr id="0" name=""/>
        <dsp:cNvSpPr/>
      </dsp:nvSpPr>
      <dsp:spPr>
        <a:xfrm>
          <a:off x="0" y="3498044"/>
          <a:ext cx="10639303" cy="13989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78303-1DC9-44FB-9E9C-71F2D9E48EBC}">
      <dsp:nvSpPr>
        <dsp:cNvPr id="0" name=""/>
        <dsp:cNvSpPr/>
      </dsp:nvSpPr>
      <dsp:spPr>
        <a:xfrm>
          <a:off x="423191" y="3812814"/>
          <a:ext cx="769438" cy="7694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489D6E-9843-4330-B024-FC3B9F2C1071}">
      <dsp:nvSpPr>
        <dsp:cNvPr id="0" name=""/>
        <dsp:cNvSpPr/>
      </dsp:nvSpPr>
      <dsp:spPr>
        <a:xfrm>
          <a:off x="1615820" y="3498044"/>
          <a:ext cx="9023482" cy="139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59" tIns="148059" rIns="148059" bIns="148059" numCol="1" spcCol="1270" anchor="ctr" anchorCtr="0">
          <a:noAutofit/>
        </a:bodyPr>
        <a:lstStyle/>
        <a:p>
          <a:pPr marL="0" lvl="0" indent="0" algn="l" defTabSz="1111250">
            <a:lnSpc>
              <a:spcPct val="100000"/>
            </a:lnSpc>
            <a:spcBef>
              <a:spcPct val="0"/>
            </a:spcBef>
            <a:spcAft>
              <a:spcPct val="35000"/>
            </a:spcAft>
            <a:buNone/>
          </a:pPr>
          <a:r>
            <a:rPr lang="en-US" sz="2500" kern="1200"/>
            <a:t>Provide factual information supported by documentation.</a:t>
          </a:r>
        </a:p>
      </dsp:txBody>
      <dsp:txXfrm>
        <a:off x="1615820" y="3498044"/>
        <a:ext cx="9023482" cy="13989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E3F68-933A-48A3-A103-D33750A4C841}"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19D02-A971-4576-86D7-9EBDADFAEF83}" type="slidenum">
              <a:rPr lang="en-US" smtClean="0"/>
              <a:t>‹#›</a:t>
            </a:fld>
            <a:endParaRPr lang="en-US"/>
          </a:p>
        </p:txBody>
      </p:sp>
    </p:spTree>
    <p:extLst>
      <p:ext uri="{BB962C8B-B14F-4D97-AF65-F5344CB8AC3E}">
        <p14:creationId xmlns:p14="http://schemas.microsoft.com/office/powerpoint/2010/main" val="127329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E121-BFAA-448D-3B93-049CF8689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5610A-24E1-0264-5A96-5F4DD68C2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1CFBA-462A-3DBE-1504-6D55773B1E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4319E3-F7BD-3B46-E951-9677E435CD03}"/>
              </a:ext>
            </a:extLst>
          </p:cNvPr>
          <p:cNvSpPr>
            <a:spLocks noGrp="1"/>
          </p:cNvSpPr>
          <p:nvPr>
            <p:ph type="sldNum" sz="quarter" idx="5"/>
          </p:nvPr>
        </p:nvSpPr>
        <p:spPr/>
        <p:txBody>
          <a:bodyPr/>
          <a:lstStyle/>
          <a:p>
            <a:fld id="{7D41F2CF-9A1F-443C-AA0B-9946A3E05A61}" type="slidenum">
              <a:rPr lang="en-US" smtClean="0"/>
              <a:t>2</a:t>
            </a:fld>
            <a:endParaRPr lang="en-US"/>
          </a:p>
        </p:txBody>
      </p:sp>
    </p:spTree>
    <p:extLst>
      <p:ext uri="{BB962C8B-B14F-4D97-AF65-F5344CB8AC3E}">
        <p14:creationId xmlns:p14="http://schemas.microsoft.com/office/powerpoint/2010/main" val="659875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4B7B-F7CC-F150-F449-8A085E56D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AE017-FAED-C616-297C-3B63960AD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B5140-3CE1-0695-849A-390A88FEFF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091398-B306-D8CC-F99C-6C7FAD326F43}"/>
              </a:ext>
            </a:extLst>
          </p:cNvPr>
          <p:cNvSpPr>
            <a:spLocks noGrp="1"/>
          </p:cNvSpPr>
          <p:nvPr>
            <p:ph type="sldNum" sz="quarter" idx="5"/>
          </p:nvPr>
        </p:nvSpPr>
        <p:spPr/>
        <p:txBody>
          <a:bodyPr/>
          <a:lstStyle/>
          <a:p>
            <a:fld id="{7D41F2CF-9A1F-443C-AA0B-9946A3E05A61}" type="slidenum">
              <a:rPr lang="en-US" smtClean="0"/>
              <a:t>18</a:t>
            </a:fld>
            <a:endParaRPr lang="en-US"/>
          </a:p>
        </p:txBody>
      </p:sp>
    </p:spTree>
    <p:extLst>
      <p:ext uri="{BB962C8B-B14F-4D97-AF65-F5344CB8AC3E}">
        <p14:creationId xmlns:p14="http://schemas.microsoft.com/office/powerpoint/2010/main" val="136963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04C53-263F-DEAE-4127-67E592E7E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F8668-E8B6-E1CC-F7D5-CB430A021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CA3BF-5903-1FB0-A2D4-9D37F7CD46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7401B0-0168-668B-146A-88F51F4D87E5}"/>
              </a:ext>
            </a:extLst>
          </p:cNvPr>
          <p:cNvSpPr>
            <a:spLocks noGrp="1"/>
          </p:cNvSpPr>
          <p:nvPr>
            <p:ph type="sldNum" sz="quarter" idx="5"/>
          </p:nvPr>
        </p:nvSpPr>
        <p:spPr/>
        <p:txBody>
          <a:bodyPr/>
          <a:lstStyle/>
          <a:p>
            <a:fld id="{7D41F2CF-9A1F-443C-AA0B-9946A3E05A61}" type="slidenum">
              <a:rPr lang="en-US" smtClean="0"/>
              <a:t>19</a:t>
            </a:fld>
            <a:endParaRPr lang="en-US"/>
          </a:p>
        </p:txBody>
      </p:sp>
    </p:spTree>
    <p:extLst>
      <p:ext uri="{BB962C8B-B14F-4D97-AF65-F5344CB8AC3E}">
        <p14:creationId xmlns:p14="http://schemas.microsoft.com/office/powerpoint/2010/main" val="309422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3C1EF-C836-E7C3-6EA9-26BAE328B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0F092-9C72-2B2A-A94E-AAB8A0FA6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D0E01-CD2B-AC4F-4A97-E6AFD2A3D4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737F2B-C363-9825-FE21-3D2734D74DEE}"/>
              </a:ext>
            </a:extLst>
          </p:cNvPr>
          <p:cNvSpPr>
            <a:spLocks noGrp="1"/>
          </p:cNvSpPr>
          <p:nvPr>
            <p:ph type="sldNum" sz="quarter" idx="5"/>
          </p:nvPr>
        </p:nvSpPr>
        <p:spPr/>
        <p:txBody>
          <a:bodyPr/>
          <a:lstStyle/>
          <a:p>
            <a:fld id="{7D41F2CF-9A1F-443C-AA0B-9946A3E05A61}" type="slidenum">
              <a:rPr lang="en-US" smtClean="0"/>
              <a:t>20</a:t>
            </a:fld>
            <a:endParaRPr lang="en-US"/>
          </a:p>
        </p:txBody>
      </p:sp>
    </p:spTree>
    <p:extLst>
      <p:ext uri="{BB962C8B-B14F-4D97-AF65-F5344CB8AC3E}">
        <p14:creationId xmlns:p14="http://schemas.microsoft.com/office/powerpoint/2010/main" val="24372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08A3-15FE-D619-65C5-3471554C4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569E4-F965-6DD2-5FF7-FEECBE786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8FBCC-A00F-EEA5-226E-AEC2187231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D3365C-725B-022D-1612-33E97B1F5DA1}"/>
              </a:ext>
            </a:extLst>
          </p:cNvPr>
          <p:cNvSpPr>
            <a:spLocks noGrp="1"/>
          </p:cNvSpPr>
          <p:nvPr>
            <p:ph type="sldNum" sz="quarter" idx="5"/>
          </p:nvPr>
        </p:nvSpPr>
        <p:spPr/>
        <p:txBody>
          <a:bodyPr/>
          <a:lstStyle/>
          <a:p>
            <a:fld id="{7D41F2CF-9A1F-443C-AA0B-9946A3E05A61}" type="slidenum">
              <a:rPr lang="en-US" smtClean="0"/>
              <a:t>21</a:t>
            </a:fld>
            <a:endParaRPr lang="en-US"/>
          </a:p>
        </p:txBody>
      </p:sp>
    </p:spTree>
    <p:extLst>
      <p:ext uri="{BB962C8B-B14F-4D97-AF65-F5344CB8AC3E}">
        <p14:creationId xmlns:p14="http://schemas.microsoft.com/office/powerpoint/2010/main" val="3390534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2D510-D5F6-9BF1-21A7-4A73C9A6A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2EF8E-A544-201F-03F5-0758C5238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CC3F5-19CD-B043-3637-CAE43E453B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9D739F-BA01-C5C9-0025-71AACAEBFF08}"/>
              </a:ext>
            </a:extLst>
          </p:cNvPr>
          <p:cNvSpPr>
            <a:spLocks noGrp="1"/>
          </p:cNvSpPr>
          <p:nvPr>
            <p:ph type="sldNum" sz="quarter" idx="5"/>
          </p:nvPr>
        </p:nvSpPr>
        <p:spPr/>
        <p:txBody>
          <a:bodyPr/>
          <a:lstStyle/>
          <a:p>
            <a:fld id="{7D41F2CF-9A1F-443C-AA0B-9946A3E05A61}" type="slidenum">
              <a:rPr lang="en-US" smtClean="0"/>
              <a:t>22</a:t>
            </a:fld>
            <a:endParaRPr lang="en-US"/>
          </a:p>
        </p:txBody>
      </p:sp>
    </p:spTree>
    <p:extLst>
      <p:ext uri="{BB962C8B-B14F-4D97-AF65-F5344CB8AC3E}">
        <p14:creationId xmlns:p14="http://schemas.microsoft.com/office/powerpoint/2010/main" val="3330918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0FE8B-D96E-47EE-9EA2-8159C8B36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C23D4-F420-A9B7-CF85-43C1E51F3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6AFA4-97AD-A450-49B4-B7D6DF0A41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BD92C4-89D1-F150-D46D-803542C0DA75}"/>
              </a:ext>
            </a:extLst>
          </p:cNvPr>
          <p:cNvSpPr>
            <a:spLocks noGrp="1"/>
          </p:cNvSpPr>
          <p:nvPr>
            <p:ph type="sldNum" sz="quarter" idx="5"/>
          </p:nvPr>
        </p:nvSpPr>
        <p:spPr/>
        <p:txBody>
          <a:bodyPr/>
          <a:lstStyle/>
          <a:p>
            <a:fld id="{7D41F2CF-9A1F-443C-AA0B-9946A3E05A61}" type="slidenum">
              <a:rPr lang="en-US" smtClean="0"/>
              <a:t>23</a:t>
            </a:fld>
            <a:endParaRPr lang="en-US"/>
          </a:p>
        </p:txBody>
      </p:sp>
    </p:spTree>
    <p:extLst>
      <p:ext uri="{BB962C8B-B14F-4D97-AF65-F5344CB8AC3E}">
        <p14:creationId xmlns:p14="http://schemas.microsoft.com/office/powerpoint/2010/main" val="1965568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AEF70-44E6-F74C-B77A-04170DB10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1FD95-7276-5140-9986-4BA549A66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6E8B5-E0DF-43EA-D8E6-29E333E0F2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B480C7-8CC7-D7B6-3790-64EED3797991}"/>
              </a:ext>
            </a:extLst>
          </p:cNvPr>
          <p:cNvSpPr>
            <a:spLocks noGrp="1"/>
          </p:cNvSpPr>
          <p:nvPr>
            <p:ph type="sldNum" sz="quarter" idx="5"/>
          </p:nvPr>
        </p:nvSpPr>
        <p:spPr/>
        <p:txBody>
          <a:bodyPr/>
          <a:lstStyle/>
          <a:p>
            <a:fld id="{7D41F2CF-9A1F-443C-AA0B-9946A3E05A61}" type="slidenum">
              <a:rPr lang="en-US" smtClean="0"/>
              <a:t>24</a:t>
            </a:fld>
            <a:endParaRPr lang="en-US"/>
          </a:p>
        </p:txBody>
      </p:sp>
    </p:spTree>
    <p:extLst>
      <p:ext uri="{BB962C8B-B14F-4D97-AF65-F5344CB8AC3E}">
        <p14:creationId xmlns:p14="http://schemas.microsoft.com/office/powerpoint/2010/main" val="541046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B3CF7-51AC-09CD-DE60-DE1E01247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E40A8-A251-F6B9-9071-19CA8484D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69972-22BF-6DC1-F7F2-FB97E6DE46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AA693E-F4A9-A360-F288-7F900E3D0FEA}"/>
              </a:ext>
            </a:extLst>
          </p:cNvPr>
          <p:cNvSpPr>
            <a:spLocks noGrp="1"/>
          </p:cNvSpPr>
          <p:nvPr>
            <p:ph type="sldNum" sz="quarter" idx="5"/>
          </p:nvPr>
        </p:nvSpPr>
        <p:spPr/>
        <p:txBody>
          <a:bodyPr/>
          <a:lstStyle/>
          <a:p>
            <a:fld id="{7D41F2CF-9A1F-443C-AA0B-9946A3E05A61}" type="slidenum">
              <a:rPr lang="en-US" smtClean="0"/>
              <a:t>25</a:t>
            </a:fld>
            <a:endParaRPr lang="en-US"/>
          </a:p>
        </p:txBody>
      </p:sp>
    </p:spTree>
    <p:extLst>
      <p:ext uri="{BB962C8B-B14F-4D97-AF65-F5344CB8AC3E}">
        <p14:creationId xmlns:p14="http://schemas.microsoft.com/office/powerpoint/2010/main" val="399462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8802E-FBFA-AFB0-A6FA-4A6D067B1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E8F03-C1D1-6A61-D99E-5A033070E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BCEFC-B52D-91A7-BA8E-D95B4C3731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177031-2B86-3741-D66A-EAEB3747831D}"/>
              </a:ext>
            </a:extLst>
          </p:cNvPr>
          <p:cNvSpPr>
            <a:spLocks noGrp="1"/>
          </p:cNvSpPr>
          <p:nvPr>
            <p:ph type="sldNum" sz="quarter" idx="5"/>
          </p:nvPr>
        </p:nvSpPr>
        <p:spPr/>
        <p:txBody>
          <a:bodyPr/>
          <a:lstStyle/>
          <a:p>
            <a:fld id="{7D41F2CF-9A1F-443C-AA0B-9946A3E05A61}" type="slidenum">
              <a:rPr lang="en-US" smtClean="0"/>
              <a:t>26</a:t>
            </a:fld>
            <a:endParaRPr lang="en-US"/>
          </a:p>
        </p:txBody>
      </p:sp>
    </p:spTree>
    <p:extLst>
      <p:ext uri="{BB962C8B-B14F-4D97-AF65-F5344CB8AC3E}">
        <p14:creationId xmlns:p14="http://schemas.microsoft.com/office/powerpoint/2010/main" val="232475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573B9-6DD9-AD95-FE2B-D4E61B928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06B5A-7C99-BE12-B581-ACE3B670F4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79469-2592-50C9-C441-972E181A57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5F85F2-CE3B-56B5-1357-687669C49EC4}"/>
              </a:ext>
            </a:extLst>
          </p:cNvPr>
          <p:cNvSpPr>
            <a:spLocks noGrp="1"/>
          </p:cNvSpPr>
          <p:nvPr>
            <p:ph type="sldNum" sz="quarter" idx="5"/>
          </p:nvPr>
        </p:nvSpPr>
        <p:spPr/>
        <p:txBody>
          <a:bodyPr/>
          <a:lstStyle/>
          <a:p>
            <a:fld id="{7D41F2CF-9A1F-443C-AA0B-9946A3E05A61}" type="slidenum">
              <a:rPr lang="en-US" smtClean="0"/>
              <a:t>27</a:t>
            </a:fld>
            <a:endParaRPr lang="en-US"/>
          </a:p>
        </p:txBody>
      </p:sp>
    </p:spTree>
    <p:extLst>
      <p:ext uri="{BB962C8B-B14F-4D97-AF65-F5344CB8AC3E}">
        <p14:creationId xmlns:p14="http://schemas.microsoft.com/office/powerpoint/2010/main" val="64366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E242A-5F58-4AF8-607E-8E5B95AD8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2109B-A9CF-CF93-5687-92940C684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9EDB5-54F9-0A6C-28BC-2A41C3B7A8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EC4A44-D7DC-A493-DC0B-3F48CC498BA5}"/>
              </a:ext>
            </a:extLst>
          </p:cNvPr>
          <p:cNvSpPr>
            <a:spLocks noGrp="1"/>
          </p:cNvSpPr>
          <p:nvPr>
            <p:ph type="sldNum" sz="quarter" idx="5"/>
          </p:nvPr>
        </p:nvSpPr>
        <p:spPr/>
        <p:txBody>
          <a:bodyPr/>
          <a:lstStyle/>
          <a:p>
            <a:fld id="{7D41F2CF-9A1F-443C-AA0B-9946A3E05A61}" type="slidenum">
              <a:rPr lang="en-US" smtClean="0"/>
              <a:t>4</a:t>
            </a:fld>
            <a:endParaRPr lang="en-US"/>
          </a:p>
        </p:txBody>
      </p:sp>
    </p:spTree>
    <p:extLst>
      <p:ext uri="{BB962C8B-B14F-4D97-AF65-F5344CB8AC3E}">
        <p14:creationId xmlns:p14="http://schemas.microsoft.com/office/powerpoint/2010/main" val="54407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D316-B6BC-C08B-9CD3-88775151D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C82A4-D98A-2DC6-4627-38258C7E8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21779-1BA0-BAB3-AE19-3599781787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65159F-C6B1-07A2-C179-B840D71609E4}"/>
              </a:ext>
            </a:extLst>
          </p:cNvPr>
          <p:cNvSpPr>
            <a:spLocks noGrp="1"/>
          </p:cNvSpPr>
          <p:nvPr>
            <p:ph type="sldNum" sz="quarter" idx="5"/>
          </p:nvPr>
        </p:nvSpPr>
        <p:spPr/>
        <p:txBody>
          <a:bodyPr/>
          <a:lstStyle/>
          <a:p>
            <a:fld id="{7D41F2CF-9A1F-443C-AA0B-9946A3E05A61}" type="slidenum">
              <a:rPr lang="en-US" smtClean="0"/>
              <a:t>11</a:t>
            </a:fld>
            <a:endParaRPr lang="en-US"/>
          </a:p>
        </p:txBody>
      </p:sp>
    </p:spTree>
    <p:extLst>
      <p:ext uri="{BB962C8B-B14F-4D97-AF65-F5344CB8AC3E}">
        <p14:creationId xmlns:p14="http://schemas.microsoft.com/office/powerpoint/2010/main" val="409732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A179B-01AB-6F5F-4498-3B522E62D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58A8B-BA63-6130-6888-A638E7537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15544-587F-2F1B-CB18-3A2B3BE8A8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F004E8-FF31-0F97-9C9F-097B17AA1BD4}"/>
              </a:ext>
            </a:extLst>
          </p:cNvPr>
          <p:cNvSpPr>
            <a:spLocks noGrp="1"/>
          </p:cNvSpPr>
          <p:nvPr>
            <p:ph type="sldNum" sz="quarter" idx="5"/>
          </p:nvPr>
        </p:nvSpPr>
        <p:spPr/>
        <p:txBody>
          <a:bodyPr/>
          <a:lstStyle/>
          <a:p>
            <a:fld id="{7D41F2CF-9A1F-443C-AA0B-9946A3E05A61}" type="slidenum">
              <a:rPr lang="en-US" smtClean="0"/>
              <a:t>12</a:t>
            </a:fld>
            <a:endParaRPr lang="en-US"/>
          </a:p>
        </p:txBody>
      </p:sp>
    </p:spTree>
    <p:extLst>
      <p:ext uri="{BB962C8B-B14F-4D97-AF65-F5344CB8AC3E}">
        <p14:creationId xmlns:p14="http://schemas.microsoft.com/office/powerpoint/2010/main" val="364511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D4DFB-AFD0-B597-DB0D-E07FD2CD2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F0978-0F96-A104-E586-4616C240C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3F141-E4F0-2AD2-41A4-97020EECBF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7CB792-D67D-69E5-0C29-2902DFF6D68E}"/>
              </a:ext>
            </a:extLst>
          </p:cNvPr>
          <p:cNvSpPr>
            <a:spLocks noGrp="1"/>
          </p:cNvSpPr>
          <p:nvPr>
            <p:ph type="sldNum" sz="quarter" idx="5"/>
          </p:nvPr>
        </p:nvSpPr>
        <p:spPr/>
        <p:txBody>
          <a:bodyPr/>
          <a:lstStyle/>
          <a:p>
            <a:fld id="{7D41F2CF-9A1F-443C-AA0B-9946A3E05A61}" type="slidenum">
              <a:rPr lang="en-US" smtClean="0"/>
              <a:t>13</a:t>
            </a:fld>
            <a:endParaRPr lang="en-US"/>
          </a:p>
        </p:txBody>
      </p:sp>
    </p:spTree>
    <p:extLst>
      <p:ext uri="{BB962C8B-B14F-4D97-AF65-F5344CB8AC3E}">
        <p14:creationId xmlns:p14="http://schemas.microsoft.com/office/powerpoint/2010/main" val="207515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FD32-E79D-00D3-506F-225349566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86F3D-96C0-8745-568E-A865A20F3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C58BC-0FDA-00D1-19D9-0D8BA2BAA9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96A13B-D78F-5259-5465-6F9781305393}"/>
              </a:ext>
            </a:extLst>
          </p:cNvPr>
          <p:cNvSpPr>
            <a:spLocks noGrp="1"/>
          </p:cNvSpPr>
          <p:nvPr>
            <p:ph type="sldNum" sz="quarter" idx="5"/>
          </p:nvPr>
        </p:nvSpPr>
        <p:spPr/>
        <p:txBody>
          <a:bodyPr/>
          <a:lstStyle/>
          <a:p>
            <a:fld id="{7D41F2CF-9A1F-443C-AA0B-9946A3E05A61}" type="slidenum">
              <a:rPr lang="en-US" smtClean="0"/>
              <a:t>14</a:t>
            </a:fld>
            <a:endParaRPr lang="en-US"/>
          </a:p>
        </p:txBody>
      </p:sp>
    </p:spTree>
    <p:extLst>
      <p:ext uri="{BB962C8B-B14F-4D97-AF65-F5344CB8AC3E}">
        <p14:creationId xmlns:p14="http://schemas.microsoft.com/office/powerpoint/2010/main" val="36462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180C0-BF56-E561-3FF2-94FBC6F96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BA2FC-4E41-F72F-CAF0-ECC1CEA66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CB35C-162D-5297-16B4-882ACB95A9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947EBF-8260-E894-70EF-604F36D62785}"/>
              </a:ext>
            </a:extLst>
          </p:cNvPr>
          <p:cNvSpPr>
            <a:spLocks noGrp="1"/>
          </p:cNvSpPr>
          <p:nvPr>
            <p:ph type="sldNum" sz="quarter" idx="5"/>
          </p:nvPr>
        </p:nvSpPr>
        <p:spPr/>
        <p:txBody>
          <a:bodyPr/>
          <a:lstStyle/>
          <a:p>
            <a:fld id="{7D41F2CF-9A1F-443C-AA0B-9946A3E05A61}" type="slidenum">
              <a:rPr lang="en-US" smtClean="0"/>
              <a:t>15</a:t>
            </a:fld>
            <a:endParaRPr lang="en-US"/>
          </a:p>
        </p:txBody>
      </p:sp>
    </p:spTree>
    <p:extLst>
      <p:ext uri="{BB962C8B-B14F-4D97-AF65-F5344CB8AC3E}">
        <p14:creationId xmlns:p14="http://schemas.microsoft.com/office/powerpoint/2010/main" val="322248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D69D3-E804-E746-A85D-09B4F20DC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FE09F-321C-8826-89BC-2F0D5F5D5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8538B-14B4-106C-603C-589FFBFD82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1D3B08-D297-2EE3-8BE1-C7B6BE154920}"/>
              </a:ext>
            </a:extLst>
          </p:cNvPr>
          <p:cNvSpPr>
            <a:spLocks noGrp="1"/>
          </p:cNvSpPr>
          <p:nvPr>
            <p:ph type="sldNum" sz="quarter" idx="5"/>
          </p:nvPr>
        </p:nvSpPr>
        <p:spPr/>
        <p:txBody>
          <a:bodyPr/>
          <a:lstStyle/>
          <a:p>
            <a:fld id="{7D41F2CF-9A1F-443C-AA0B-9946A3E05A61}" type="slidenum">
              <a:rPr lang="en-US" smtClean="0"/>
              <a:t>16</a:t>
            </a:fld>
            <a:endParaRPr lang="en-US"/>
          </a:p>
        </p:txBody>
      </p:sp>
    </p:spTree>
    <p:extLst>
      <p:ext uri="{BB962C8B-B14F-4D97-AF65-F5344CB8AC3E}">
        <p14:creationId xmlns:p14="http://schemas.microsoft.com/office/powerpoint/2010/main" val="355162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6D74-112B-99F2-21B9-EA70A30A9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F3513-3FFD-DA35-85F4-A75048471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BA16B-2A33-6139-BB23-B02E0B972C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C14739-DAE2-84AB-FA09-7739191DF997}"/>
              </a:ext>
            </a:extLst>
          </p:cNvPr>
          <p:cNvSpPr>
            <a:spLocks noGrp="1"/>
          </p:cNvSpPr>
          <p:nvPr>
            <p:ph type="sldNum" sz="quarter" idx="5"/>
          </p:nvPr>
        </p:nvSpPr>
        <p:spPr/>
        <p:txBody>
          <a:bodyPr/>
          <a:lstStyle/>
          <a:p>
            <a:fld id="{7D41F2CF-9A1F-443C-AA0B-9946A3E05A61}" type="slidenum">
              <a:rPr lang="en-US" smtClean="0"/>
              <a:t>17</a:t>
            </a:fld>
            <a:endParaRPr lang="en-US"/>
          </a:p>
        </p:txBody>
      </p:sp>
    </p:spTree>
    <p:extLst>
      <p:ext uri="{BB962C8B-B14F-4D97-AF65-F5344CB8AC3E}">
        <p14:creationId xmlns:p14="http://schemas.microsoft.com/office/powerpoint/2010/main" val="368089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BC39-0CF2-07E8-DC22-6EE2DC62B4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EAA63-8AD6-3FAA-864C-7124F94F8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525B1B-57A3-7E98-2263-C51FA3B65B92}"/>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5" name="Footer Placeholder 4">
            <a:extLst>
              <a:ext uri="{FF2B5EF4-FFF2-40B4-BE49-F238E27FC236}">
                <a16:creationId xmlns:a16="http://schemas.microsoft.com/office/drawing/2014/main" id="{BDA2F48B-8BA3-2FC6-4178-1D5005D43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98C71-02AA-19AD-259D-DFEEA406BF7C}"/>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117442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92A5-0738-7222-5DBE-F28618B5AD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56C2C4-E47F-07E1-459F-8BAD2BDF94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5CC62-E4EA-220D-8119-82AF06F2375E}"/>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5" name="Footer Placeholder 4">
            <a:extLst>
              <a:ext uri="{FF2B5EF4-FFF2-40B4-BE49-F238E27FC236}">
                <a16:creationId xmlns:a16="http://schemas.microsoft.com/office/drawing/2014/main" id="{68654B88-9808-045C-A6D5-8D4E0766D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40B24-CA69-BAA4-2815-BC4E0ED0D765}"/>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296700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7CF76C-CC8B-0FEB-C5D1-1717E21331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1F0C4F-AC44-2C4D-0A2F-25EB08503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F9FD9-B05A-92C8-2630-B31BF3C9D145}"/>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5" name="Footer Placeholder 4">
            <a:extLst>
              <a:ext uri="{FF2B5EF4-FFF2-40B4-BE49-F238E27FC236}">
                <a16:creationId xmlns:a16="http://schemas.microsoft.com/office/drawing/2014/main" id="{E2D5A56B-CAAC-3B80-B4AE-332386D0A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99354-FC91-24B3-F14B-83374CF356A2}"/>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164296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948F-9CEF-C00E-4459-4947436C5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AC480-2F6B-0AD7-2E6A-9F8DC819F2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7B149-1981-E723-1E5D-473E9E9981D4}"/>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5" name="Footer Placeholder 4">
            <a:extLst>
              <a:ext uri="{FF2B5EF4-FFF2-40B4-BE49-F238E27FC236}">
                <a16:creationId xmlns:a16="http://schemas.microsoft.com/office/drawing/2014/main" id="{37DFB372-1C82-5A0E-5813-C803CE4E9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F314D-5CA7-B923-F3E9-E802BFEC3E96}"/>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199737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7AA4-EF03-4A2F-E61F-62E82D835E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E418EF-3C80-A432-650C-22FEB7BFC4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F3ACCC-F330-701A-74B2-2DBA7C04718E}"/>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5" name="Footer Placeholder 4">
            <a:extLst>
              <a:ext uri="{FF2B5EF4-FFF2-40B4-BE49-F238E27FC236}">
                <a16:creationId xmlns:a16="http://schemas.microsoft.com/office/drawing/2014/main" id="{2556B35D-46F8-A9D7-CCEA-3DB54FDC3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D56CB-BD81-8196-1A1F-33313425EB39}"/>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274861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B634-2DBD-F3BE-E30C-6E99B3C91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DCFB9F-B3BA-1217-85CC-ACB191C8FC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C4187E-A8B9-5006-BA94-579FDF858D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2B15DB-A4A1-D39F-8B89-8D35E68B3DCB}"/>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6" name="Footer Placeholder 5">
            <a:extLst>
              <a:ext uri="{FF2B5EF4-FFF2-40B4-BE49-F238E27FC236}">
                <a16:creationId xmlns:a16="http://schemas.microsoft.com/office/drawing/2014/main" id="{764023EB-04A5-F5CE-D5FA-F491FC245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68BFE-6CD2-92C4-04AF-B451C162E5BA}"/>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280533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9889-A7CA-2910-716D-20BA96BC13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00B213-B893-E606-8775-CB2402922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57F84-B89C-5D8A-EFCF-472661850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7BA176-3590-9F30-510F-4FE2998B5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AE6F9-2783-AD68-838E-C836782460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C9AFB-8577-09A6-A338-1A8B66C8D2FD}"/>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8" name="Footer Placeholder 7">
            <a:extLst>
              <a:ext uri="{FF2B5EF4-FFF2-40B4-BE49-F238E27FC236}">
                <a16:creationId xmlns:a16="http://schemas.microsoft.com/office/drawing/2014/main" id="{B95BE64E-BBF9-151E-6FD0-C9AD530656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626A2-3704-F72A-EEDE-B084F87ABB9D}"/>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36342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C6F7-B96C-3C23-4A24-2336750063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4F2C9-05A1-0E72-7EB2-97E28E4C71A6}"/>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4" name="Footer Placeholder 3">
            <a:extLst>
              <a:ext uri="{FF2B5EF4-FFF2-40B4-BE49-F238E27FC236}">
                <a16:creationId xmlns:a16="http://schemas.microsoft.com/office/drawing/2014/main" id="{4A79239D-AF91-6B09-8D30-6EEA80598F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1B8C9A-9D12-AB47-3C13-35D2C4862DBC}"/>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168822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9818E-DD77-8ED2-2AA0-9EB1964A9DA0}"/>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3" name="Footer Placeholder 2">
            <a:extLst>
              <a:ext uri="{FF2B5EF4-FFF2-40B4-BE49-F238E27FC236}">
                <a16:creationId xmlns:a16="http://schemas.microsoft.com/office/drawing/2014/main" id="{3EE4BCBB-53F9-707C-7829-CC1AB4DFF6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E971CD-BF9B-9EC2-7BCE-A875BA771549}"/>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195960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AE78-709A-FE7C-D14B-265E79346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635FC7-051D-CA82-A262-F96C33AE6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95BB0-6351-30BB-8AA6-86E8448C1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4BAF0-C3CE-4E40-DD1D-46747C92E497}"/>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6" name="Footer Placeholder 5">
            <a:extLst>
              <a:ext uri="{FF2B5EF4-FFF2-40B4-BE49-F238E27FC236}">
                <a16:creationId xmlns:a16="http://schemas.microsoft.com/office/drawing/2014/main" id="{3D6E246C-9BEF-F450-FACB-9A71B0602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C9DADD-B79E-EF36-0DB8-753417D8E647}"/>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107681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8D-13C4-89AC-DFB4-A518B8808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AEA8DC-9184-10D4-D218-1E09C2567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578C8-0262-088F-C7DC-649203502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BD0DB1-DF4A-E4C1-D207-5FBD516C94C9}"/>
              </a:ext>
            </a:extLst>
          </p:cNvPr>
          <p:cNvSpPr>
            <a:spLocks noGrp="1"/>
          </p:cNvSpPr>
          <p:nvPr>
            <p:ph type="dt" sz="half" idx="10"/>
          </p:nvPr>
        </p:nvSpPr>
        <p:spPr/>
        <p:txBody>
          <a:bodyPr/>
          <a:lstStyle/>
          <a:p>
            <a:fld id="{F2847AA2-BFB7-4B05-BA27-23285995B163}" type="datetimeFigureOut">
              <a:rPr lang="en-US" smtClean="0"/>
              <a:t>12/4/2025</a:t>
            </a:fld>
            <a:endParaRPr lang="en-US"/>
          </a:p>
        </p:txBody>
      </p:sp>
      <p:sp>
        <p:nvSpPr>
          <p:cNvPr id="6" name="Footer Placeholder 5">
            <a:extLst>
              <a:ext uri="{FF2B5EF4-FFF2-40B4-BE49-F238E27FC236}">
                <a16:creationId xmlns:a16="http://schemas.microsoft.com/office/drawing/2014/main" id="{AA5B98F7-C908-A8F6-0EB2-461E62E68E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A3F2D-3520-4167-17CB-B613125B14FC}"/>
              </a:ext>
            </a:extLst>
          </p:cNvPr>
          <p:cNvSpPr>
            <a:spLocks noGrp="1"/>
          </p:cNvSpPr>
          <p:nvPr>
            <p:ph type="sldNum" sz="quarter" idx="12"/>
          </p:nvPr>
        </p:nvSpPr>
        <p:spPr/>
        <p:txBody>
          <a:bodyPr/>
          <a:lstStyle/>
          <a:p>
            <a:fld id="{6FD2659B-B9B8-48F7-882B-FC0A3AD93B4D}" type="slidenum">
              <a:rPr lang="en-US" smtClean="0"/>
              <a:t>‹#›</a:t>
            </a:fld>
            <a:endParaRPr lang="en-US"/>
          </a:p>
        </p:txBody>
      </p:sp>
    </p:spTree>
    <p:extLst>
      <p:ext uri="{BB962C8B-B14F-4D97-AF65-F5344CB8AC3E}">
        <p14:creationId xmlns:p14="http://schemas.microsoft.com/office/powerpoint/2010/main" val="127344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435F4-112B-0776-4E3F-4216FA3FC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80FB0-7DD5-731C-959A-0DBAEEFEE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E076A-0A41-DEBB-C09A-71F880D18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847AA2-BFB7-4B05-BA27-23285995B163}" type="datetimeFigureOut">
              <a:rPr lang="en-US" smtClean="0"/>
              <a:t>12/4/2025</a:t>
            </a:fld>
            <a:endParaRPr lang="en-US"/>
          </a:p>
        </p:txBody>
      </p:sp>
      <p:sp>
        <p:nvSpPr>
          <p:cNvPr id="5" name="Footer Placeholder 4">
            <a:extLst>
              <a:ext uri="{FF2B5EF4-FFF2-40B4-BE49-F238E27FC236}">
                <a16:creationId xmlns:a16="http://schemas.microsoft.com/office/drawing/2014/main" id="{908FC2CF-0221-FEBA-7B00-8DD610792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22FA95-090F-CA95-A07C-EEF21CCFF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D2659B-B9B8-48F7-882B-FC0A3AD93B4D}" type="slidenum">
              <a:rPr lang="en-US" smtClean="0"/>
              <a:t>‹#›</a:t>
            </a:fld>
            <a:endParaRPr lang="en-US"/>
          </a:p>
        </p:txBody>
      </p:sp>
    </p:spTree>
    <p:extLst>
      <p:ext uri="{BB962C8B-B14F-4D97-AF65-F5344CB8AC3E}">
        <p14:creationId xmlns:p14="http://schemas.microsoft.com/office/powerpoint/2010/main" val="702019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032" name="Rectangle 1031">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F44D50F-98CD-2838-2219-533005A56882}"/>
              </a:ext>
            </a:extLst>
          </p:cNvPr>
          <p:cNvSpPr>
            <a:spLocks noGrp="1"/>
          </p:cNvSpPr>
          <p:nvPr>
            <p:ph type="ctrTitle"/>
          </p:nvPr>
        </p:nvSpPr>
        <p:spPr>
          <a:xfrm>
            <a:off x="2857551" y="4630616"/>
            <a:ext cx="8818634" cy="1673386"/>
          </a:xfrm>
        </p:spPr>
        <p:txBody>
          <a:bodyPr anchor="ctr">
            <a:normAutofit fontScale="90000"/>
          </a:bodyPr>
          <a:lstStyle/>
          <a:p>
            <a:pPr algn="l"/>
            <a:r>
              <a:rPr lang="en-US" sz="3200" dirty="0">
                <a:solidFill>
                  <a:srgbClr val="FFFFFF"/>
                </a:solidFill>
              </a:rPr>
              <a:t>HR Symposium</a:t>
            </a:r>
            <a:br>
              <a:rPr lang="en-US" sz="3200" dirty="0">
                <a:solidFill>
                  <a:srgbClr val="FFFFFF"/>
                </a:solidFill>
              </a:rPr>
            </a:br>
            <a:br>
              <a:rPr lang="en-US" sz="3200" dirty="0">
                <a:solidFill>
                  <a:srgbClr val="FFFFFF"/>
                </a:solidFill>
              </a:rPr>
            </a:br>
            <a:br>
              <a:rPr lang="en-US" sz="3200" dirty="0">
                <a:solidFill>
                  <a:srgbClr val="FFFFFF"/>
                </a:solidFill>
              </a:rPr>
            </a:br>
            <a:r>
              <a:rPr lang="en-US" sz="4000" dirty="0">
                <a:solidFill>
                  <a:srgbClr val="FFFFFF"/>
                </a:solidFill>
              </a:rPr>
              <a:t>HR Symposium </a:t>
            </a:r>
            <a:br>
              <a:rPr lang="en-US" sz="4000" dirty="0">
                <a:solidFill>
                  <a:srgbClr val="FFFFFF"/>
                </a:solidFill>
              </a:rPr>
            </a:br>
            <a:r>
              <a:rPr lang="en-US" sz="4000" dirty="0">
                <a:solidFill>
                  <a:srgbClr val="FFFFFF"/>
                </a:solidFill>
              </a:rPr>
              <a:t>The Reference Check Roller Coaster</a:t>
            </a:r>
            <a:br>
              <a:rPr lang="en-US" sz="3200" dirty="0">
                <a:solidFill>
                  <a:srgbClr val="FFFFFF"/>
                </a:solidFill>
              </a:rPr>
            </a:br>
            <a:r>
              <a:rPr lang="en-US" sz="2200" i="1" dirty="0">
                <a:solidFill>
                  <a:srgbClr val="FFFFFF"/>
                </a:solidFill>
              </a:rPr>
              <a:t>Matt Mitchell &amp; Lisa Coligan</a:t>
            </a:r>
            <a:r>
              <a:rPr lang="en-US" sz="3200" dirty="0">
                <a:solidFill>
                  <a:srgbClr val="FFFFFF"/>
                </a:solidFill>
              </a:rPr>
              <a:t>			</a:t>
            </a:r>
            <a:r>
              <a:rPr lang="en-US" sz="2200" i="1" dirty="0">
                <a:solidFill>
                  <a:srgbClr val="FFFFFF"/>
                </a:solidFill>
              </a:rPr>
              <a:t>December 4, 2025</a:t>
            </a:r>
          </a:p>
        </p:txBody>
      </p:sp>
      <p:pic>
        <p:nvPicPr>
          <p:cNvPr id="1026" name="Picture 2" descr="Capitol silhouette with subtle roller coaster shadow">
            <a:extLst>
              <a:ext uri="{FF2B5EF4-FFF2-40B4-BE49-F238E27FC236}">
                <a16:creationId xmlns:a16="http://schemas.microsoft.com/office/drawing/2014/main" id="{79DAF99C-D78C-CD28-40DD-320913B60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3320"/>
          <a:stretch>
            <a:fillRect/>
          </a:stretch>
        </p:blipFill>
        <p:spPr bwMode="auto">
          <a:xfrm>
            <a:off x="1" y="10"/>
            <a:ext cx="12191998" cy="5352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6A9D91E0-F333-E1A9-1C30-D85BFC7D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2" y="4191006"/>
            <a:ext cx="2318658" cy="2318658"/>
          </a:xfrm>
          <a:prstGeom prst="rect">
            <a:avLst/>
          </a:prstGeom>
        </p:spPr>
      </p:pic>
    </p:spTree>
    <p:extLst>
      <p:ext uri="{BB962C8B-B14F-4D97-AF65-F5344CB8AC3E}">
        <p14:creationId xmlns:p14="http://schemas.microsoft.com/office/powerpoint/2010/main" val="156207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79B62-2722-FABD-C204-DFF68B4D5D60}"/>
            </a:ext>
          </a:extLst>
        </p:cNvPr>
        <p:cNvGrpSpPr/>
        <p:nvPr/>
      </p:nvGrpSpPr>
      <p:grpSpPr>
        <a:xfrm>
          <a:off x="0" y="0"/>
          <a:ext cx="0" cy="0"/>
          <a:chOff x="0" y="0"/>
          <a:chExt cx="0" cy="0"/>
        </a:xfrm>
      </p:grpSpPr>
      <p:pic>
        <p:nvPicPr>
          <p:cNvPr id="4098" name="Picture 2" descr="Mountains with looping roller coaster in blue-gray tones, no capitol">
            <a:extLst>
              <a:ext uri="{FF2B5EF4-FFF2-40B4-BE49-F238E27FC236}">
                <a16:creationId xmlns:a16="http://schemas.microsoft.com/office/drawing/2014/main" id="{F499CD98-4E8B-D219-8C2A-FF043F214C2B}"/>
              </a:ext>
            </a:extLst>
          </p:cNvPr>
          <p:cNvPicPr>
            <a:picLocks noChangeAspect="1" noChangeArrowheads="1"/>
          </p:cNvPicPr>
          <p:nvPr/>
        </p:nvPicPr>
        <p:blipFill>
          <a:blip r:embed="rId2">
            <a:alphaModFix amt="33000"/>
            <a:extLst>
              <a:ext uri="{28A0092B-C50C-407E-A947-70E740481C1C}">
                <a14:useLocalDpi xmlns:a14="http://schemas.microsoft.com/office/drawing/2010/main" val="0"/>
              </a:ext>
            </a:extLst>
          </a:blip>
          <a:srcRect l="1836" r="17444" b="1"/>
          <a:stretch>
            <a:fillRect/>
          </a:stretch>
        </p:blipFill>
        <p:spPr bwMode="auto">
          <a:xfrm>
            <a:off x="3328227" y="681037"/>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5028EB33-5FA6-3E19-122D-3F9730521E11}"/>
              </a:ext>
            </a:extLst>
          </p:cNvPr>
          <p:cNvSpPr>
            <a:spLocks noGrp="1"/>
          </p:cNvSpPr>
          <p:nvPr>
            <p:ph type="title"/>
          </p:nvPr>
        </p:nvSpPr>
        <p:spPr>
          <a:xfrm>
            <a:off x="838198" y="0"/>
            <a:ext cx="11177955" cy="2265037"/>
          </a:xfrm>
        </p:spPr>
        <p:txBody>
          <a:bodyPr>
            <a:normAutofit/>
          </a:bodyPr>
          <a:lstStyle/>
          <a:p>
            <a:r>
              <a:rPr lang="en-US" sz="4000" dirty="0">
                <a:solidFill>
                  <a:srgbClr val="0070C0"/>
                </a:solidFill>
                <a:latin typeface="HelveticaNeueLT Std" panose="020B0604020202020204" pitchFamily="34" charset="0"/>
              </a:rPr>
              <a:t>Solving the Dual Role Conundrum</a:t>
            </a:r>
            <a:endParaRPr lang="en-US" sz="3600" dirty="0">
              <a:solidFill>
                <a:schemeClr val="accent2"/>
              </a:solidFill>
            </a:endParaRPr>
          </a:p>
        </p:txBody>
      </p:sp>
      <p:sp>
        <p:nvSpPr>
          <p:cNvPr id="4102" name="Content Placeholder 4101">
            <a:extLst>
              <a:ext uri="{FF2B5EF4-FFF2-40B4-BE49-F238E27FC236}">
                <a16:creationId xmlns:a16="http://schemas.microsoft.com/office/drawing/2014/main" id="{15FE17D7-A1EE-5AF4-ACDF-156CCC3E9A27}"/>
              </a:ext>
            </a:extLst>
          </p:cNvPr>
          <p:cNvSpPr>
            <a:spLocks noGrp="1"/>
          </p:cNvSpPr>
          <p:nvPr>
            <p:ph idx="1"/>
          </p:nvPr>
        </p:nvSpPr>
        <p:spPr>
          <a:xfrm>
            <a:off x="838200" y="2434201"/>
            <a:ext cx="8831444" cy="3742762"/>
          </a:xfrm>
        </p:spPr>
        <p:txBody>
          <a:bodyPr>
            <a:normAutofit/>
          </a:bodyPr>
          <a:lstStyle/>
          <a:p>
            <a:pPr lvl="0">
              <a:defRPr/>
            </a:pPr>
            <a:r>
              <a:rPr lang="en-US" sz="4000" dirty="0">
                <a:solidFill>
                  <a:srgbClr val="002060"/>
                </a:solidFill>
                <a:latin typeface="Aptos Display" panose="020B0004020202020204" pitchFamily="34" charset="0"/>
              </a:rPr>
              <a:t>Best practice ideas for:</a:t>
            </a:r>
          </a:p>
          <a:p>
            <a:pPr lvl="1">
              <a:defRPr/>
            </a:pPr>
            <a:r>
              <a:rPr lang="en-US" sz="4000" dirty="0">
                <a:solidFill>
                  <a:srgbClr val="002060"/>
                </a:solidFill>
                <a:latin typeface="Aptos Display" panose="020B0004020202020204" pitchFamily="34" charset="0"/>
              </a:rPr>
              <a:t>Performing reference checks between state agencies; and </a:t>
            </a:r>
          </a:p>
          <a:p>
            <a:pPr lvl="1">
              <a:defRPr/>
            </a:pPr>
            <a:r>
              <a:rPr lang="en-US" sz="4000" dirty="0">
                <a:solidFill>
                  <a:srgbClr val="002060"/>
                </a:solidFill>
                <a:latin typeface="Aptos Display" panose="020B0004020202020204" pitchFamily="34" charset="0"/>
              </a:rPr>
              <a:t>Responding to reference checks between state agencies. </a:t>
            </a:r>
          </a:p>
          <a:p>
            <a:pPr lvl="0">
              <a:defRPr/>
            </a:pPr>
            <a:endParaRPr lang="en-US" dirty="0">
              <a:solidFill>
                <a:srgbClr val="002060"/>
              </a:solidFill>
              <a:latin typeface="Aptos Display" panose="020B0004020202020204" pitchFamily="34" charset="0"/>
            </a:endParaRPr>
          </a:p>
          <a:p>
            <a:pPr lvl="1">
              <a:defRPr/>
            </a:pPr>
            <a:endParaRPr lang="en-US" dirty="0">
              <a:solidFill>
                <a:srgbClr val="002060"/>
              </a:solidFill>
              <a:latin typeface="Aptos Display" panose="020B0004020202020204" pitchFamily="34" charset="0"/>
            </a:endParaRPr>
          </a:p>
          <a:p>
            <a:pPr marL="457200" lvl="1" indent="0">
              <a:buNone/>
              <a:defRPr/>
            </a:pPr>
            <a:endParaRPr lang="en-US" dirty="0">
              <a:solidFill>
                <a:srgbClr val="002060"/>
              </a:solidFill>
              <a:latin typeface="Aptos Display" panose="020B0004020202020204" pitchFamily="34" charset="0"/>
            </a:endParaRPr>
          </a:p>
        </p:txBody>
      </p:sp>
      <p:pic>
        <p:nvPicPr>
          <p:cNvPr id="11" name="Picture 10">
            <a:extLst>
              <a:ext uri="{FF2B5EF4-FFF2-40B4-BE49-F238E27FC236}">
                <a16:creationId xmlns:a16="http://schemas.microsoft.com/office/drawing/2014/main" id="{48EFBA7B-264C-EBFC-C5AA-D52F9671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cxnSp>
        <p:nvCxnSpPr>
          <p:cNvPr id="12" name="Straight Connector 11">
            <a:extLst>
              <a:ext uri="{FF2B5EF4-FFF2-40B4-BE49-F238E27FC236}">
                <a16:creationId xmlns:a16="http://schemas.microsoft.com/office/drawing/2014/main" id="{4F891E76-676A-ACD4-F896-314FC59E7214}"/>
              </a:ext>
            </a:extLst>
          </p:cNvPr>
          <p:cNvCxnSpPr>
            <a:cxnSpLocks/>
          </p:cNvCxnSpPr>
          <p:nvPr/>
        </p:nvCxnSpPr>
        <p:spPr>
          <a:xfrm>
            <a:off x="522884" y="1593253"/>
            <a:ext cx="10983316" cy="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9BD62B61-F24F-FDB6-7D78-09A087558E5B}"/>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3" name="Slide Number Placeholder 4">
            <a:extLst>
              <a:ext uri="{FF2B5EF4-FFF2-40B4-BE49-F238E27FC236}">
                <a16:creationId xmlns:a16="http://schemas.microsoft.com/office/drawing/2014/main" id="{A2612657-5584-D0A1-510F-171CC0A55112}"/>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10</a:t>
            </a:fld>
            <a:endParaRPr lang="en-US" sz="1050" cap="all" spc="100" dirty="0">
              <a:solidFill>
                <a:prstClr val="white"/>
              </a:solidFill>
              <a:latin typeface="HelveticaNeueLT Std" panose="020B0604020202020204" pitchFamily="34" charset="0"/>
            </a:endParaRPr>
          </a:p>
        </p:txBody>
      </p:sp>
    </p:spTree>
    <p:extLst>
      <p:ext uri="{BB962C8B-B14F-4D97-AF65-F5344CB8AC3E}">
        <p14:creationId xmlns:p14="http://schemas.microsoft.com/office/powerpoint/2010/main" val="292320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0EDB2-13E6-879E-6904-70F424278477}"/>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6EFBCC9-3A6D-A83F-3CBA-170502ACAAFD}"/>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0BB0BC58-1C8E-411E-AED4-5F63F92FA64B}"/>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27C15169-B182-0677-2891-6763D6C4B3FD}"/>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A016B320-6BDA-1866-0B0A-C7900BA80F19}"/>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ED828BF0-8B59-4B29-9354-1471F434350D}"/>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11</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9FA55E08-A7EE-5DBD-2530-DC59992F1EEE}"/>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11</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7221D68D-9F92-AB4A-26DE-AA45C1B0B8C0}"/>
              </a:ext>
            </a:extLst>
          </p:cNvPr>
          <p:cNvSpPr txBox="1"/>
          <p:nvPr/>
        </p:nvSpPr>
        <p:spPr>
          <a:xfrm>
            <a:off x="544512" y="996173"/>
            <a:ext cx="11102976" cy="3062826"/>
          </a:xfrm>
          <a:prstGeom prst="rect">
            <a:avLst/>
          </a:prstGeom>
        </p:spPr>
        <p:txBody>
          <a:bodyPr wrap="square" rtlCol="0">
            <a:spAutoFit/>
          </a:bodyPr>
          <a:lstStyle/>
          <a:p>
            <a:pPr lvl="1">
              <a:lnSpc>
                <a:spcPct val="90000"/>
              </a:lnSpc>
              <a:spcBef>
                <a:spcPts val="1000"/>
              </a:spcBef>
              <a:defRPr/>
            </a:pPr>
            <a:r>
              <a:rPr lang="en-US" sz="2800" b="1" dirty="0">
                <a:solidFill>
                  <a:srgbClr val="002060"/>
                </a:solidFill>
                <a:latin typeface="Aptos Display" panose="020B0004020202020204" pitchFamily="34" charset="0"/>
              </a:rPr>
              <a:t>Recommended process for agency-to-agency reference check.</a:t>
            </a:r>
          </a:p>
          <a:p>
            <a:pPr lvl="1">
              <a:lnSpc>
                <a:spcPct val="90000"/>
              </a:lnSpc>
              <a:spcBef>
                <a:spcPts val="1000"/>
              </a:spcBef>
              <a:defRPr/>
            </a:pPr>
            <a:endPar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002060"/>
                </a:solidFill>
                <a:latin typeface="Aptos Display" panose="020B0004020202020204" pitchFamily="34" charset="0"/>
              </a:rPr>
              <a:t>Step 1 Determine who should conduct the reference check</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HR or trained supervisor.</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Prohibit untrained staff from conducting reference checks.</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Same person should conduct all reference checks.</a:t>
            </a:r>
          </a:p>
        </p:txBody>
      </p:sp>
      <p:sp>
        <p:nvSpPr>
          <p:cNvPr id="10" name="Title 1">
            <a:extLst>
              <a:ext uri="{FF2B5EF4-FFF2-40B4-BE49-F238E27FC236}">
                <a16:creationId xmlns:a16="http://schemas.microsoft.com/office/drawing/2014/main" id="{40EC0CFB-5895-DA8F-5F82-423E096C37F3}"/>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Conducting Reference Checks: Best Practice</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125861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895EF-BC85-3B13-DD64-21CDD18465AD}"/>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E3C9839-00A7-7C75-5AF6-47D795ABB188}"/>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FE39B9A1-103C-EF47-304E-CC442CBBEAAE}"/>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9ED64C4F-3908-40AC-BBE5-CA84439DAB9E}"/>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A8DAD233-0057-5F2C-A018-89E3C3DB9AE0}"/>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AEEDB673-275E-9483-74B2-738E07B3202E}"/>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12</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98813394-C7C6-60E8-A073-AD52FB587284}"/>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12</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457630B0-99B2-EBFE-DF0B-1A2ECA43AB98}"/>
              </a:ext>
            </a:extLst>
          </p:cNvPr>
          <p:cNvSpPr txBox="1"/>
          <p:nvPr/>
        </p:nvSpPr>
        <p:spPr>
          <a:xfrm>
            <a:off x="544512" y="996173"/>
            <a:ext cx="11102976" cy="5362045"/>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2 Determine the timing of the reference check and how many</a:t>
            </a:r>
          </a:p>
          <a:p>
            <a:pPr marL="685800" lvl="1" indent="-228600">
              <a:lnSpc>
                <a:spcPct val="90000"/>
              </a:lnSpc>
              <a:spcBef>
                <a:spcPts val="1000"/>
              </a:spcBef>
              <a:buFont typeface="Arial" panose="020B0604020202020204" pitchFamily="34" charset="0"/>
              <a:buChar char="•"/>
              <a:defRPr/>
            </a:pPr>
            <a:r>
              <a:rPr lang="en-US" sz="2400" dirty="0">
                <a:solidFill>
                  <a:srgbClr val="002060"/>
                </a:solidFill>
                <a:latin typeface="Aptos Display" panose="020B0004020202020204" pitchFamily="34" charset="0"/>
              </a:rPr>
              <a:t>Done prior to offer on final candidate(s).</a:t>
            </a:r>
          </a:p>
          <a:p>
            <a:pPr marL="685800" lvl="1" indent="-228600">
              <a:lnSpc>
                <a:spcPct val="90000"/>
              </a:lnSpc>
              <a:spcBef>
                <a:spcPts val="1000"/>
              </a:spcBef>
              <a:buFont typeface="Arial" panose="020B0604020202020204" pitchFamily="34" charset="0"/>
              <a:buChar char="•"/>
              <a:defRPr/>
            </a:pPr>
            <a:r>
              <a:rPr kumimoji="0" lang="en-US" sz="24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After conditional offer in rare circumstances (consult w/ legal).</a:t>
            </a:r>
          </a:p>
          <a:p>
            <a:pPr marL="1143000" lvl="2" indent="-228600">
              <a:lnSpc>
                <a:spcPct val="90000"/>
              </a:lnSpc>
              <a:spcBef>
                <a:spcPts val="1000"/>
              </a:spcBef>
              <a:buFont typeface="Arial" panose="020B0604020202020204" pitchFamily="34" charset="0"/>
              <a:buChar char="•"/>
              <a:defRPr/>
            </a:pPr>
            <a:r>
              <a:rPr lang="en-US" sz="2400" dirty="0">
                <a:solidFill>
                  <a:srgbClr val="002060"/>
                </a:solidFill>
                <a:latin typeface="Aptos Display" panose="020B0004020202020204" pitchFamily="34" charset="0"/>
              </a:rPr>
              <a:t>Weigh the risks.</a:t>
            </a:r>
          </a:p>
          <a:p>
            <a:pPr marL="1600200" lvl="3" indent="-228600">
              <a:lnSpc>
                <a:spcPct val="90000"/>
              </a:lnSpc>
              <a:spcBef>
                <a:spcPts val="1000"/>
              </a:spcBef>
              <a:buFont typeface="Arial" panose="020B0604020202020204" pitchFamily="34" charset="0"/>
              <a:buChar char="•"/>
              <a:defRPr/>
            </a:pPr>
            <a:r>
              <a:rPr kumimoji="0" lang="en-US" sz="24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Candidate will be much more interested in impact of references.</a:t>
            </a:r>
          </a:p>
          <a:p>
            <a:pPr marL="1600200" lvl="3" indent="-228600">
              <a:lnSpc>
                <a:spcPct val="90000"/>
              </a:lnSpc>
              <a:spcBef>
                <a:spcPts val="1000"/>
              </a:spcBef>
              <a:buFont typeface="Arial" panose="020B0604020202020204" pitchFamily="34" charset="0"/>
              <a:buChar char="•"/>
              <a:defRPr/>
            </a:pPr>
            <a:r>
              <a:rPr lang="en-US" sz="2400" dirty="0">
                <a:solidFill>
                  <a:srgbClr val="002060"/>
                </a:solidFill>
                <a:latin typeface="Aptos Display" panose="020B0004020202020204" pitchFamily="34" charset="0"/>
              </a:rPr>
              <a:t>Limits the explanation you can provide if offer is withdrawn.</a:t>
            </a:r>
          </a:p>
          <a:p>
            <a:pPr marL="228600" lvl="0" indent="-228600">
              <a:lnSpc>
                <a:spcPct val="90000"/>
              </a:lnSpc>
              <a:spcBef>
                <a:spcPts val="1000"/>
              </a:spcBef>
              <a:buFont typeface="Arial" panose="020B0604020202020204" pitchFamily="34" charset="0"/>
              <a:buChar char="•"/>
              <a:defRPr/>
            </a:pPr>
            <a:r>
              <a:rPr lang="en-US" sz="2600" b="1" dirty="0">
                <a:solidFill>
                  <a:srgbClr val="002060"/>
                </a:solidFill>
                <a:latin typeface="Aptos Display" panose="020B0004020202020204" pitchFamily="34" charset="0"/>
              </a:rPr>
              <a:t>Step 3 Who to Contact First</a:t>
            </a:r>
            <a:r>
              <a:rPr lang="en-US" sz="2600" dirty="0">
                <a:solidFill>
                  <a:srgbClr val="002060"/>
                </a:solidFill>
                <a:latin typeface="Aptos Display" panose="020B0004020202020204" pitchFamily="34" charset="0"/>
              </a:rPr>
              <a:t>:</a:t>
            </a:r>
          </a:p>
          <a:p>
            <a:pPr marL="685800" lvl="1" indent="-228600">
              <a:lnSpc>
                <a:spcPct val="90000"/>
              </a:lnSpc>
              <a:spcBef>
                <a:spcPts val="1000"/>
              </a:spcBef>
              <a:buFont typeface="Arial" panose="020B0604020202020204" pitchFamily="34" charset="0"/>
              <a:buChar char="•"/>
              <a:defRPr/>
            </a:pPr>
            <a:r>
              <a:rPr lang="en-US" sz="2400" dirty="0">
                <a:solidFill>
                  <a:srgbClr val="002060"/>
                </a:solidFill>
                <a:latin typeface="Aptos Display" panose="020B0004020202020204" pitchFamily="34" charset="0"/>
              </a:rPr>
              <a:t>If current/former state employee, contact the agency HR at candidate’s current or former agency. </a:t>
            </a:r>
          </a:p>
          <a:p>
            <a:pPr marL="685800" lvl="1" indent="-228600">
              <a:lnSpc>
                <a:spcPct val="90000"/>
              </a:lnSpc>
              <a:spcBef>
                <a:spcPts val="1000"/>
              </a:spcBef>
              <a:buFont typeface="Arial" panose="020B0604020202020204" pitchFamily="34" charset="0"/>
              <a:buChar char="•"/>
              <a:defRPr/>
            </a:pPr>
            <a:r>
              <a:rPr lang="en-US" sz="2400" dirty="0">
                <a:solidFill>
                  <a:srgbClr val="002060"/>
                </a:solidFill>
                <a:latin typeface="Aptos Display" panose="020B0004020202020204" pitchFamily="34" charset="0"/>
              </a:rPr>
              <a:t>References the candidate provides. </a:t>
            </a:r>
          </a:p>
          <a:p>
            <a:pPr marL="1143000" lvl="2" indent="-228600">
              <a:lnSpc>
                <a:spcPct val="90000"/>
              </a:lnSpc>
              <a:spcBef>
                <a:spcPts val="1000"/>
              </a:spcBef>
              <a:buFont typeface="Arial" panose="020B0604020202020204" pitchFamily="34" charset="0"/>
              <a:buChar char="•"/>
              <a:defRPr/>
            </a:pPr>
            <a:r>
              <a:rPr lang="en-US" sz="2400" dirty="0">
                <a:solidFill>
                  <a:srgbClr val="002060"/>
                </a:solidFill>
                <a:latin typeface="Aptos Display" panose="020B0004020202020204" pitchFamily="34" charset="0"/>
              </a:rPr>
              <a:t>Ask for references who can speak to the candidate’s job responsibilities and performance.</a:t>
            </a:r>
          </a:p>
        </p:txBody>
      </p:sp>
      <p:sp>
        <p:nvSpPr>
          <p:cNvPr id="10" name="Title 1">
            <a:extLst>
              <a:ext uri="{FF2B5EF4-FFF2-40B4-BE49-F238E27FC236}">
                <a16:creationId xmlns:a16="http://schemas.microsoft.com/office/drawing/2014/main" id="{12597484-BA9D-3091-D8C6-C57B9D212B82}"/>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Conducting Reference Checks: Best Practice</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184683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7059-A4AF-D05D-3F9A-09867E3BA74C}"/>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497B0D8-7F69-25DB-DF75-3DCB3FF835B1}"/>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BCB7E971-9F5B-D657-9438-27D1F27EE896}"/>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8B08E2D0-4277-9D87-6DA9-BDBCF127649B}"/>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95AB8BC5-8929-85BD-B5D2-5390771C6706}"/>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6A5BCCC5-1B10-A032-A742-BD0ECFB41A97}"/>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13</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C50F9088-BEF2-CFE6-BD78-9A91A9377B00}"/>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13</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C0013356-338F-EC46-99E1-AAB0DB8C33E6}"/>
              </a:ext>
            </a:extLst>
          </p:cNvPr>
          <p:cNvSpPr txBox="1"/>
          <p:nvPr/>
        </p:nvSpPr>
        <p:spPr>
          <a:xfrm>
            <a:off x="544512" y="996173"/>
            <a:ext cx="11102976" cy="3838423"/>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002060"/>
                </a:solidFill>
                <a:latin typeface="Aptos Display" panose="020B0004020202020204" pitchFamily="34" charset="0"/>
              </a:rPr>
              <a:t>Step 4 Notification and Authorization (Transparency)</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Prior to calling candidate’s agency HR, inform candidate of who you intend to contact.</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Written consent form is best practice.</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Review your job posting and application (consider including notice of reference checks in job postings).</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Provide candidate opportunity to inform current employer.</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No “secret” reference checks. </a:t>
            </a:r>
          </a:p>
        </p:txBody>
      </p:sp>
      <p:sp>
        <p:nvSpPr>
          <p:cNvPr id="10" name="Title 1">
            <a:extLst>
              <a:ext uri="{FF2B5EF4-FFF2-40B4-BE49-F238E27FC236}">
                <a16:creationId xmlns:a16="http://schemas.microsoft.com/office/drawing/2014/main" id="{C0E0E2EA-9296-4931-F83C-BE38FDEE484C}"/>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Conducting Reference Checks: Best Practice</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55057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4B70-B33A-37CB-9939-37B9EC9668A4}"/>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3157D77-4485-F054-31AC-3FAB5B92E5A4}"/>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8F079766-A557-D7C3-7182-410FCCF3C2BB}"/>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5C5DD468-33A6-035E-C35A-05F45A47DA2A}"/>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85DAE78B-9081-018E-9906-B97FAE31BFC5}"/>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C6B1D318-C2EF-DE37-D5CE-1AB109591BF3}"/>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14</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74F987F6-641C-7739-E7CE-A5994C5EDA1C}"/>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14</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9C849C79-6A9B-25BE-F17A-8B67EBCE8AC6}"/>
              </a:ext>
            </a:extLst>
          </p:cNvPr>
          <p:cNvSpPr txBox="1"/>
          <p:nvPr/>
        </p:nvSpPr>
        <p:spPr>
          <a:xfrm>
            <a:off x="544512" y="996173"/>
            <a:ext cx="11102976" cy="5004896"/>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002060"/>
                </a:solidFill>
                <a:latin typeface="Aptos Display" panose="020B0004020202020204" pitchFamily="34" charset="0"/>
              </a:rPr>
              <a:t>Step 4 (cont.) Written Consent Form Example</a:t>
            </a:r>
          </a:p>
          <a:p>
            <a:pPr marR="0" lvl="0" algn="l" defTabSz="914400" rtl="0" eaLnBrk="1" fontAlgn="auto" latinLnBrk="0" hangingPunct="1">
              <a:lnSpc>
                <a:spcPct val="90000"/>
              </a:lnSpc>
              <a:spcBef>
                <a:spcPts val="1000"/>
              </a:spcBef>
              <a:spcAft>
                <a:spcPts val="0"/>
              </a:spcAft>
              <a:buClrTx/>
              <a:buSzTx/>
              <a:tabLst/>
              <a:defRPr/>
            </a:pPr>
            <a:endParaRPr lang="en-US" sz="2800" dirty="0">
              <a:solidFill>
                <a:srgbClr val="002060"/>
              </a:solidFill>
              <a:latin typeface="Aptos Display" panose="020B0004020202020204" pitchFamily="34" charset="0"/>
            </a:endParaRPr>
          </a:p>
          <a:p>
            <a:pPr>
              <a:lnSpc>
                <a:spcPct val="90000"/>
              </a:lnSpc>
              <a:spcBef>
                <a:spcPts val="1000"/>
              </a:spcBef>
              <a:defRPr/>
            </a:pPr>
            <a:r>
              <a:rPr lang="en-US" sz="2800" i="1" dirty="0"/>
              <a:t>Thank you for your continued interest in the [position title] role with [agency/dept.]. As part of our reference check process for final candidates, we contact the HR office at your current or former Montana state agency to verify your employment history, job performance, and other job-related information relevant to this position. Please reply to this email confirming your authorization for me to contact the HR office at [agency name] and obtain information relating to your job performance, duties, dates of employment, and eligibility for rehire. All information will be used strictly for the purposes of evaluating your suitability for employment.</a:t>
            </a:r>
            <a:endParaRPr lang="en-US" sz="2800" dirty="0"/>
          </a:p>
        </p:txBody>
      </p:sp>
      <p:sp>
        <p:nvSpPr>
          <p:cNvPr id="10" name="Title 1">
            <a:extLst>
              <a:ext uri="{FF2B5EF4-FFF2-40B4-BE49-F238E27FC236}">
                <a16:creationId xmlns:a16="http://schemas.microsoft.com/office/drawing/2014/main" id="{202F1BF8-714C-7B52-0787-4316A4610C32}"/>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Conducting Reference Checks: Best Practice</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41211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5EA39-60F8-3D07-A80A-A1E50FAB497D}"/>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27AFD5E-3F8C-7B33-7E7B-ED9757B077C9}"/>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DD0E7FF7-8B79-67CC-A007-6BBE80C57798}"/>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DFD0E7DF-3495-B8F2-9AC2-E9BFCD71EF65}"/>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23E114AC-9BCA-CDA9-5648-8FBBB4768E7F}"/>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E4762447-911C-55F7-7AC2-3221957A4200}"/>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15</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CBB4D26A-C9CB-3E6F-0A10-C7FCDCB0749F}"/>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15</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A1DADFC1-427C-C3DF-5AF0-6BAF2F8451BB}"/>
              </a:ext>
            </a:extLst>
          </p:cNvPr>
          <p:cNvSpPr txBox="1"/>
          <p:nvPr/>
        </p:nvSpPr>
        <p:spPr>
          <a:xfrm>
            <a:off x="544512" y="996173"/>
            <a:ext cx="11102976" cy="4742260"/>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5 </a:t>
            </a:r>
            <a:r>
              <a:rPr lang="en-US" sz="2800" b="1" dirty="0">
                <a:solidFill>
                  <a:srgbClr val="002060"/>
                </a:solidFill>
                <a:latin typeface="Aptos Display" panose="020B0004020202020204" pitchFamily="34" charset="0"/>
              </a:rPr>
              <a:t>Prepare the reference questions</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Confirm reference name, role, and working relationship with the candidate.</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What else to ask?</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Ask about positions held, dates of employment, promotions, job duties, performance, attendance records.</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Ask about skills relevant to the position, such as the candidate’s leadership, relationship building, analytical, or teamwork skills.</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Ask why the candidate left and if the candidate is eligible for rehire.</a:t>
            </a:r>
          </a:p>
          <a:p>
            <a:pPr marL="685800" lvl="1"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Ask all references the same questions.</a:t>
            </a:r>
          </a:p>
        </p:txBody>
      </p:sp>
      <p:sp>
        <p:nvSpPr>
          <p:cNvPr id="10" name="Title 1">
            <a:extLst>
              <a:ext uri="{FF2B5EF4-FFF2-40B4-BE49-F238E27FC236}">
                <a16:creationId xmlns:a16="http://schemas.microsoft.com/office/drawing/2014/main" id="{F01C0C63-7F1E-B397-1D1B-FC4A50CAF5A0}"/>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Conducting Reference Checks: Best Practice</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410407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93D19-DE7A-2D1B-D3E8-0C7CF68E68A4}"/>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A4D96DA5-6FA7-7803-6F85-79441B228525}"/>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C77A8CA2-2CFA-E200-00BD-D55AEE8BA488}"/>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D40CEEB6-FC36-CB0E-9B89-8C0DB0D43A7D}"/>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EA30684C-804A-B88D-B2BE-D8F8E059F564}"/>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9CC00783-25BE-7A45-CA63-EC22C088EFA1}"/>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16</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51D9552E-7F7F-90A6-86EF-6766536933D3}"/>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16</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0C2F5EB8-F90C-1A10-3FC8-9F04EE090FE0}"/>
              </a:ext>
            </a:extLst>
          </p:cNvPr>
          <p:cNvSpPr txBox="1"/>
          <p:nvPr/>
        </p:nvSpPr>
        <p:spPr>
          <a:xfrm>
            <a:off x="676940" y="996173"/>
            <a:ext cx="10621380" cy="4870500"/>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5 (cont.) </a:t>
            </a:r>
            <a:r>
              <a:rPr lang="en-US" sz="2800" b="1" u="sng" dirty="0">
                <a:solidFill>
                  <a:srgbClr val="002060"/>
                </a:solidFill>
                <a:latin typeface="Aptos Display" panose="020B0004020202020204" pitchFamily="34" charset="0"/>
              </a:rPr>
              <a:t>What NOT to ask</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Cannot ask about disability, ADA, protected class (Title VII).</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Avoid subjective, opinion, and leading questions.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6 How to contact </a:t>
            </a:r>
            <a:r>
              <a:rPr lang="en-US" sz="2800" b="1" dirty="0">
                <a:solidFill>
                  <a:srgbClr val="002060"/>
                </a:solidFill>
                <a:latin typeface="Aptos Display" panose="020B0004020202020204" pitchFamily="34" charset="0"/>
              </a:rPr>
              <a:t>and document the reference</a:t>
            </a:r>
            <a:endPar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Phone or Teams. </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Document the reference check – reference info, questions asked, responses.</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Avoid documenting subjective, protected, or non-job-related information.</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Prepare to redirect the reference, as necessary.</a:t>
            </a:r>
          </a:p>
        </p:txBody>
      </p:sp>
      <p:sp>
        <p:nvSpPr>
          <p:cNvPr id="10" name="Title 1">
            <a:extLst>
              <a:ext uri="{FF2B5EF4-FFF2-40B4-BE49-F238E27FC236}">
                <a16:creationId xmlns:a16="http://schemas.microsoft.com/office/drawing/2014/main" id="{67643D6F-59CB-3941-5247-F8A2655646AC}"/>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Conducting Reference Checks: Best Practice</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370925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50AB7-E3B1-037D-3209-2DC18DD319D5}"/>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9BE19B-4537-BB69-DDEB-CD863624BD5E}"/>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EC49DABE-1770-6907-0BA7-D37DAB643A4A}"/>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EC340D90-97A7-925C-9E1C-8FCB7F2A232E}"/>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61FCB3FE-2AA5-6FE2-A652-7F7F01D3045E}"/>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AD8635D5-2C20-BEC4-02CA-2EAE587E607F}"/>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17</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F491C6D6-6093-61F4-D8AB-6D2D1BC1805B}"/>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17</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0A09A2BB-ECAB-2C1A-504A-F16CBBC86D2A}"/>
              </a:ext>
            </a:extLst>
          </p:cNvPr>
          <p:cNvSpPr txBox="1"/>
          <p:nvPr/>
        </p:nvSpPr>
        <p:spPr>
          <a:xfrm>
            <a:off x="544512" y="996173"/>
            <a:ext cx="11102976" cy="5130059"/>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7 </a:t>
            </a:r>
            <a:r>
              <a:rPr lang="en-US" sz="2800" b="1" dirty="0">
                <a:solidFill>
                  <a:srgbClr val="002060"/>
                </a:solidFill>
                <a:latin typeface="Aptos Display" panose="020B0004020202020204" pitchFamily="34" charset="0"/>
              </a:rPr>
              <a:t>Evaluate the reference information</a:t>
            </a:r>
          </a:p>
          <a:p>
            <a:pPr marL="685800" lvl="1"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Red flags.</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Inconsistency between resume or interview responses and reference information.</a:t>
            </a:r>
          </a:p>
          <a:p>
            <a:pPr marL="1143000" lvl="2"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Job performance issues.</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Consider relevance of job performance information or termination reason to the current position.</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For example, termination for not achieving or maintaining a license may not be relevant.</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May be appropriate to follow up with candidate – especially for probation terminations.</a:t>
            </a:r>
          </a:p>
        </p:txBody>
      </p:sp>
      <p:sp>
        <p:nvSpPr>
          <p:cNvPr id="10" name="Title 1">
            <a:extLst>
              <a:ext uri="{FF2B5EF4-FFF2-40B4-BE49-F238E27FC236}">
                <a16:creationId xmlns:a16="http://schemas.microsoft.com/office/drawing/2014/main" id="{E33A2A3A-1624-E27E-EA78-F8437011C6C6}"/>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Conducting Reference Checks: Best Practice</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173961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40568-BD43-6697-0C58-52D45E26D97A}"/>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C9F43BB-1FE2-3B7C-8CAA-6EBBFE76CA91}"/>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0FC85EF0-29E5-B007-4DB9-9911B60C38B6}"/>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45F12479-7809-6235-9597-B645C21E626E}"/>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BAB68BD5-1A9B-8538-FC30-AB952E5E64BD}"/>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335A87E6-24CD-8FA9-B3F5-9165B5476789}"/>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18</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FAA7F86E-5C30-E0DE-B317-8EEF53FF64D5}"/>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18</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0902E41A-7EF9-998D-2E82-C6BCEC8AE754}"/>
              </a:ext>
            </a:extLst>
          </p:cNvPr>
          <p:cNvSpPr txBox="1"/>
          <p:nvPr/>
        </p:nvSpPr>
        <p:spPr>
          <a:xfrm>
            <a:off x="1240970" y="996174"/>
            <a:ext cx="9686109" cy="5258299"/>
          </a:xfrm>
          <a:prstGeom prst="rect">
            <a:avLst/>
          </a:prstGeom>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Recommended process for agency-to-agency reference calls</a:t>
            </a:r>
          </a:p>
          <a:p>
            <a:pPr marR="0" lvl="0" algn="l" defTabSz="914400" rtl="0" eaLnBrk="1" fontAlgn="auto" latinLnBrk="0" hangingPunct="1">
              <a:lnSpc>
                <a:spcPct val="90000"/>
              </a:lnSpc>
              <a:spcBef>
                <a:spcPts val="1000"/>
              </a:spcBef>
              <a:spcAft>
                <a:spcPts val="0"/>
              </a:spcAft>
              <a:buClrTx/>
              <a:buSzTx/>
              <a:tabLst/>
              <a:defRPr/>
            </a:pPr>
            <a:endParaRPr kumimoji="0" lang="en-US" sz="280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1 When another agency is calling for a reference check, the first reference contact should be HR. </a:t>
            </a:r>
          </a:p>
          <a:p>
            <a:pPr marL="685800" lvl="1" indent="-228600">
              <a:lnSpc>
                <a:spcPct val="90000"/>
              </a:lnSpc>
              <a:spcBef>
                <a:spcPts val="1000"/>
              </a:spcBef>
              <a:buFont typeface="Arial" panose="020B0604020202020204" pitchFamily="34" charset="0"/>
              <a:buChar char="•"/>
              <a:defRPr/>
            </a:pPr>
            <a:r>
              <a:rPr kumimoji="0" lang="en-US" sz="280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If the call comes to a supervisor first, redirect to HR.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2 Identify and train who is allowed to respond.</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HR or trained supervisors.</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Responders should have direct knowledge of the candidate.</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Reference calls to untrained staff and/or or staff without direct knowledge should be directed to HR.</a:t>
            </a:r>
          </a:p>
        </p:txBody>
      </p:sp>
      <p:sp>
        <p:nvSpPr>
          <p:cNvPr id="10" name="Title 1">
            <a:extLst>
              <a:ext uri="{FF2B5EF4-FFF2-40B4-BE49-F238E27FC236}">
                <a16:creationId xmlns:a16="http://schemas.microsoft.com/office/drawing/2014/main" id="{A5EE4202-BD15-58D6-7F7B-E841D9CB1E21}"/>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3200" b="1" dirty="0">
                <a:solidFill>
                  <a:schemeClr val="bg1"/>
                </a:solidFill>
                <a:latin typeface="Aptos" panose="020B0004020202020204" pitchFamily="34" charset="0"/>
              </a:rPr>
              <a:t>Called as a Reference: Centralization Best Practice</a:t>
            </a:r>
            <a:r>
              <a:rPr lang="en-US" sz="4000" b="1" dirty="0">
                <a:solidFill>
                  <a:schemeClr val="bg1"/>
                </a:solidFill>
                <a:latin typeface="Aptos" panose="020B0004020202020204" pitchFamily="34" charset="0"/>
              </a:rPr>
              <a:t> </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2072779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A9D95-3598-2E32-AE74-091C69FFBD4D}"/>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8E9889F-D602-29CD-736E-CA74D6B73AC3}"/>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F0A3680A-6DAA-240D-9591-8BEB12B4120C}"/>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42CF6E6B-248A-7C79-8F4B-CC3E6B22E390}"/>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729A31F8-5AC2-A2F7-A668-B9F812B8BA17}"/>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C5A119A7-53D9-B606-02A9-984647B4A237}"/>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19</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5E83B3DA-E9F0-7821-1C17-535E90566EBE}"/>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19</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2AA25C67-5B38-C309-A924-0CE27F7219D7}"/>
              </a:ext>
            </a:extLst>
          </p:cNvPr>
          <p:cNvSpPr txBox="1"/>
          <p:nvPr/>
        </p:nvSpPr>
        <p:spPr>
          <a:xfrm>
            <a:off x="905256" y="996173"/>
            <a:ext cx="10021824" cy="2546787"/>
          </a:xfrm>
          <a:prstGeom prst="rect">
            <a:avLst/>
          </a:prstGeom>
        </p:spPr>
        <p:txBody>
          <a:bodyPr wrap="square" rtlCol="0">
            <a:spAutoFit/>
          </a:bodyPr>
          <a:lstStyle/>
          <a:p>
            <a:pPr marL="228600" indent="-228600">
              <a:lnSpc>
                <a:spcPct val="90000"/>
              </a:lnSpc>
              <a:spcBef>
                <a:spcPts val="1000"/>
              </a:spcBef>
              <a:buFont typeface="Arial" panose="020B0604020202020204" pitchFamily="34" charset="0"/>
              <a:buChar char="•"/>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a:t>
            </a:r>
            <a:r>
              <a:rPr lang="en-US" sz="2800" b="1" dirty="0">
                <a:solidFill>
                  <a:srgbClr val="002060"/>
                </a:solidFill>
                <a:latin typeface="Aptos Display" panose="020B0004020202020204" pitchFamily="34" charset="0"/>
              </a:rPr>
              <a:t>3</a:t>
            </a: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 Verify the request and the request</a:t>
            </a:r>
            <a:r>
              <a:rPr lang="en-US" sz="2800" b="1" dirty="0">
                <a:solidFill>
                  <a:srgbClr val="002060"/>
                </a:solidFill>
                <a:latin typeface="Aptos Display" panose="020B0004020202020204" pitchFamily="34" charset="0"/>
              </a:rPr>
              <a:t>o</a:t>
            </a: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r</a:t>
            </a:r>
          </a:p>
          <a:p>
            <a:pPr marL="685800" lvl="1"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Current or former employee.</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Another state agency or outside employer.</a:t>
            </a:r>
          </a:p>
          <a:p>
            <a:pPr marL="685800" lvl="1"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Title and role of requestor.</a:t>
            </a:r>
          </a:p>
          <a:p>
            <a:pPr marL="685800" lvl="1" indent="-228600">
              <a:lnSpc>
                <a:spcPct val="90000"/>
              </a:lnSpc>
              <a:spcBef>
                <a:spcPts val="1000"/>
              </a:spcBef>
              <a:buFont typeface="Arial" panose="020B0604020202020204" pitchFamily="34" charset="0"/>
              <a:buChar char="•"/>
              <a:defRPr/>
            </a:pPr>
            <a:endPar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p:txBody>
      </p:sp>
      <p:sp>
        <p:nvSpPr>
          <p:cNvPr id="10" name="Title 1">
            <a:extLst>
              <a:ext uri="{FF2B5EF4-FFF2-40B4-BE49-F238E27FC236}">
                <a16:creationId xmlns:a16="http://schemas.microsoft.com/office/drawing/2014/main" id="{A6772DC2-DA1D-0633-E90A-4B60AF3253D0}"/>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3200" b="1" dirty="0">
                <a:solidFill>
                  <a:schemeClr val="bg1"/>
                </a:solidFill>
                <a:latin typeface="Aptos" panose="020B0004020202020204" pitchFamily="34" charset="0"/>
              </a:rPr>
              <a:t>Called as a Reference: Centralization Best Practice</a:t>
            </a:r>
            <a:r>
              <a:rPr lang="en-US" sz="4000" b="1" dirty="0">
                <a:solidFill>
                  <a:schemeClr val="bg1"/>
                </a:solidFill>
                <a:latin typeface="Aptos" panose="020B0004020202020204" pitchFamily="34" charset="0"/>
              </a:rPr>
              <a:t> </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172687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BFF99-30B3-5689-95C5-C33275A88A0F}"/>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B6A37106-895E-4086-D905-5C7E7C5FAE6A}"/>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8273A778-1A64-B11C-0B72-AE9CF53DA46B}"/>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38B5F72A-388B-4959-98FA-1D47BDB53A97}"/>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466DB5B1-9BAD-BA18-546F-588296CDE049}"/>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593FE7B9-A85F-1D77-FF6A-3465BCDE074F}"/>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A6CBE84E-46B4-B7D0-1B46-D06991C41524}"/>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a:t>
            </a:fld>
            <a:endParaRPr lang="en-US" sz="1050" cap="all" spc="100" dirty="0">
              <a:solidFill>
                <a:prstClr val="white"/>
              </a:solidFill>
              <a:latin typeface="HelveticaNeueLT Std" panose="020B0604020202020204" pitchFamily="34" charset="0"/>
            </a:endParaRPr>
          </a:p>
        </p:txBody>
      </p:sp>
      <p:sp>
        <p:nvSpPr>
          <p:cNvPr id="10" name="Title 1">
            <a:extLst>
              <a:ext uri="{FF2B5EF4-FFF2-40B4-BE49-F238E27FC236}">
                <a16:creationId xmlns:a16="http://schemas.microsoft.com/office/drawing/2014/main" id="{121BF42D-591D-8450-E8B6-08CB5DE83A2F}"/>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Centralization Impact</a:t>
            </a:r>
            <a:endParaRPr lang="en-US" sz="4000" b="1" dirty="0">
              <a:solidFill>
                <a:srgbClr val="E97132"/>
              </a:solidFill>
              <a:latin typeface="Aptos" panose="020B0004020202020204" pitchFamily="34" charset="0"/>
            </a:endParaRPr>
          </a:p>
        </p:txBody>
      </p:sp>
      <p:graphicFrame>
        <p:nvGraphicFramePr>
          <p:cNvPr id="23" name="TextBox 2">
            <a:extLst>
              <a:ext uri="{FF2B5EF4-FFF2-40B4-BE49-F238E27FC236}">
                <a16:creationId xmlns:a16="http://schemas.microsoft.com/office/drawing/2014/main" id="{1FEEDCF9-BEF4-31FD-261A-649FC84415F9}"/>
              </a:ext>
            </a:extLst>
          </p:cNvPr>
          <p:cNvGraphicFramePr/>
          <p:nvPr>
            <p:extLst>
              <p:ext uri="{D42A27DB-BD31-4B8C-83A1-F6EECF244321}">
                <p14:modId xmlns:p14="http://schemas.microsoft.com/office/powerpoint/2010/main" val="2725633709"/>
              </p:ext>
            </p:extLst>
          </p:nvPr>
        </p:nvGraphicFramePr>
        <p:xfrm>
          <a:off x="544512" y="996173"/>
          <a:ext cx="11102976" cy="5261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261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EC98-F13F-0404-C3D9-BD87A451B9B9}"/>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F047042-4041-1FA9-8A2A-ACF837D3C71F}"/>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17825E58-7E0E-010A-DEC0-FF610C2B67FC}"/>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8BDC1A27-C6DF-5D7E-E485-47FBEEA17E46}"/>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46F5C428-E122-2623-BC11-F7A839F5BAD3}"/>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B6DE7C02-5741-23DD-DB24-E389B4298BFF}"/>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20</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7487EE5A-2EB1-B7F0-9472-DB5E6AAA47B3}"/>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20</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8EE058D9-2D3F-4A56-0CC1-B03B5269B342}"/>
              </a:ext>
            </a:extLst>
          </p:cNvPr>
          <p:cNvSpPr txBox="1"/>
          <p:nvPr/>
        </p:nvSpPr>
        <p:spPr>
          <a:xfrm>
            <a:off x="544512" y="996173"/>
            <a:ext cx="11102976" cy="5126981"/>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002060"/>
                </a:solidFill>
                <a:latin typeface="Aptos Display" panose="020B0004020202020204" pitchFamily="34" charset="0"/>
              </a:rPr>
              <a:t>Step 4 Notice and authorization</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Ask if the candidate provided consent for the reference to contact you</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Request a copy of the consent form.</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Ask for authorization if it hasn’t been provided.</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Prohibit informal or “secret” reference checks.</a:t>
            </a:r>
          </a:p>
          <a:p>
            <a:pPr lvl="2">
              <a:lnSpc>
                <a:spcPct val="90000"/>
              </a:lnSpc>
              <a:spcBef>
                <a:spcPts val="1000"/>
              </a:spcBef>
              <a:defRPr/>
            </a:pPr>
            <a:endParaRPr lang="en-US" sz="2800" dirty="0">
              <a:solidFill>
                <a:srgbClr val="002060"/>
              </a:solidFill>
              <a:latin typeface="Aptos Display" panose="020B00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002060"/>
                </a:solidFill>
                <a:latin typeface="Aptos Display" panose="020B0004020202020204" pitchFamily="34" charset="0"/>
              </a:rPr>
              <a:t>Step 5 Pull and review the personnel file </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Walk through potential responses before providing information.</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Review bargaining agreement requirements, if applicable.</a:t>
            </a:r>
          </a:p>
          <a:p>
            <a:pPr lvl="1">
              <a:lnSpc>
                <a:spcPct val="90000"/>
              </a:lnSpc>
              <a:spcBef>
                <a:spcPts val="1000"/>
              </a:spcBef>
              <a:defRPr/>
            </a:pPr>
            <a:endParaRPr lang="en-US" sz="2800" dirty="0">
              <a:solidFill>
                <a:srgbClr val="002060"/>
              </a:solidFill>
              <a:latin typeface="Aptos Display" panose="020B0004020202020204" pitchFamily="34" charset="0"/>
            </a:endParaRPr>
          </a:p>
        </p:txBody>
      </p:sp>
      <p:sp>
        <p:nvSpPr>
          <p:cNvPr id="10" name="Title 1">
            <a:extLst>
              <a:ext uri="{FF2B5EF4-FFF2-40B4-BE49-F238E27FC236}">
                <a16:creationId xmlns:a16="http://schemas.microsoft.com/office/drawing/2014/main" id="{A455FBEC-4D20-64F3-5CEA-7DC4100452F7}"/>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Called as a Reference: Centralization Best Practice</a:t>
            </a:r>
            <a:r>
              <a:rPr kumimoji="0" lang="en-US" sz="40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endParaRPr kumimoji="0" lang="en-US" sz="4000" b="1" i="0" u="none" strike="noStrike" kern="1200" cap="none" spc="0" normalizeH="0" baseline="0" noProof="0" dirty="0">
              <a:ln>
                <a:noFill/>
              </a:ln>
              <a:solidFill>
                <a:srgbClr val="E97132"/>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39000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DFEBF-33A1-66D7-FE83-7319CDB3511A}"/>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A9058BC6-FA9E-C914-E252-FFDCA99E8199}"/>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AE8D2B96-8EA6-A1DB-CC75-813B0A461615}"/>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00B3150E-4A6C-4164-D057-CE892099BF41}"/>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7B490333-8D5D-F03A-B647-9737F055DEED}"/>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4615405E-A08B-A8FB-8C94-FA6A2613F456}"/>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21</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2146CE29-028B-FCD1-A1C3-4F81B5FE5F98}"/>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21</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24CBD350-F0E8-B28E-1BCA-91C9C9C8C344}"/>
              </a:ext>
            </a:extLst>
          </p:cNvPr>
          <p:cNvSpPr txBox="1"/>
          <p:nvPr/>
        </p:nvSpPr>
        <p:spPr>
          <a:xfrm>
            <a:off x="544512" y="996173"/>
            <a:ext cx="11102976" cy="4870500"/>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6 Responses </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Be honest and factual.</a:t>
            </a:r>
          </a:p>
          <a:p>
            <a:pPr marL="685800" lvl="1"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Give minimum details instead of providing lengthy explanations.</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Responses should be supported with documentation.</a:t>
            </a:r>
          </a:p>
          <a:p>
            <a:pPr marL="1143000" lvl="2"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For example, documented formal discipline in the personnel file.</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Handle negative information carefully.</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“The performance history indicates this candidate had issues with timeliness.”</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“This candidate was terminated for cause for not adhering to attendance policies.”</a:t>
            </a:r>
          </a:p>
        </p:txBody>
      </p:sp>
      <p:sp>
        <p:nvSpPr>
          <p:cNvPr id="10" name="Title 1">
            <a:extLst>
              <a:ext uri="{FF2B5EF4-FFF2-40B4-BE49-F238E27FC236}">
                <a16:creationId xmlns:a16="http://schemas.microsoft.com/office/drawing/2014/main" id="{F7E4CC2B-762D-BB96-625E-5348D85AC3DD}"/>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Called as a Reference: Centralization Best Practice</a:t>
            </a:r>
            <a:r>
              <a:rPr kumimoji="0" lang="en-US" sz="40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endParaRPr kumimoji="0" lang="en-US" sz="4000" b="1" i="0" u="none" strike="noStrike" kern="1200" cap="none" spc="0" normalizeH="0" baseline="0" noProof="0" dirty="0">
              <a:ln>
                <a:noFill/>
              </a:ln>
              <a:solidFill>
                <a:srgbClr val="E97132"/>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80462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E2D14-8D5F-C09A-6DF3-FB7BCBF115CF}"/>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A3064E2-9D84-3510-DB06-5174283934EA}"/>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FEA0BC9B-904F-0837-ECA9-B58D6B8DCF4E}"/>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91E10F1D-9F96-0FAB-9A3F-9EA927CD0B60}"/>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E11243C7-76FC-B2BF-52F5-A2BECAE4F725}"/>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E4A6E31B-CAF3-03AB-E1BB-EC04BA58679B}"/>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22</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34CF6132-799A-3937-E411-B5E47085878A}"/>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22</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7CBB66BC-CB78-5731-C070-398B9C830871}"/>
              </a:ext>
            </a:extLst>
          </p:cNvPr>
          <p:cNvSpPr txBox="1"/>
          <p:nvPr/>
        </p:nvSpPr>
        <p:spPr>
          <a:xfrm>
            <a:off x="544512" y="996173"/>
            <a:ext cx="11102976" cy="4742260"/>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Step 6 (cont.) Responses DONT’S</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Do not provide information about disability, ADA, protected class (Title VII).</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Prohibit sharing information about grievances, or claims filed (retaliation).</a:t>
            </a:r>
          </a:p>
          <a:p>
            <a:pPr marL="685800" lvl="1"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Avoid subjective information and hearsay,</a:t>
            </a:r>
          </a:p>
          <a:p>
            <a:pPr marL="1143000" lvl="2"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Do not provide information that is not supported by documentation.</a:t>
            </a:r>
          </a:p>
          <a:p>
            <a:pPr marL="1143000" lvl="2"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Do not </a:t>
            </a:r>
            <a:r>
              <a:rPr lang="en-US" sz="2800" dirty="0">
                <a:solidFill>
                  <a:srgbClr val="002060"/>
                </a:solidFill>
                <a:latin typeface="Aptos Display" panose="020B0004020202020204" pitchFamily="34" charset="0"/>
              </a:rPr>
              <a:t>say: “I never worked with him, but I heard candidate is always condescending.”</a:t>
            </a:r>
          </a:p>
          <a:p>
            <a:pPr lvl="2">
              <a:lnSpc>
                <a:spcPct val="90000"/>
              </a:lnSpc>
              <a:spcBef>
                <a:spcPts val="1000"/>
              </a:spcBef>
              <a:defRPr/>
            </a:pPr>
            <a:endPar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p:txBody>
      </p:sp>
      <p:sp>
        <p:nvSpPr>
          <p:cNvPr id="10" name="Title 1">
            <a:extLst>
              <a:ext uri="{FF2B5EF4-FFF2-40B4-BE49-F238E27FC236}">
                <a16:creationId xmlns:a16="http://schemas.microsoft.com/office/drawing/2014/main" id="{54489C31-92CA-4AA3-B2E3-D3E344614D14}"/>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Called as a Reference: Centralization Best Practice</a:t>
            </a:r>
            <a:r>
              <a:rPr kumimoji="0" lang="en-US" sz="40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endParaRPr kumimoji="0" lang="en-US" sz="4000" b="1" i="0" u="none" strike="noStrike" kern="1200" cap="none" spc="0" normalizeH="0" baseline="0" noProof="0" dirty="0">
              <a:ln>
                <a:noFill/>
              </a:ln>
              <a:solidFill>
                <a:srgbClr val="E97132"/>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422109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1EEE2-2E09-55CE-7A2C-B387D6BF1362}"/>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6D45725-0BCF-4745-70C3-5FE8187A2E21}"/>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90A84F9E-66E9-5849-CC46-7B2E9E0681AE}"/>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E2E6CFCF-3020-2981-4C19-63D91C1B93C5}"/>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3B73F0D2-A9E6-1A77-2CD5-AC39A6DED107}"/>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5D55689D-4806-6A2E-8089-DBC8CB606039}"/>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23</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84727C1D-9F35-A0B2-C8F1-82A77CEA6AA0}"/>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23</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9EE5B3ED-198C-063C-8855-DDED398CF213}"/>
              </a:ext>
            </a:extLst>
          </p:cNvPr>
          <p:cNvSpPr txBox="1"/>
          <p:nvPr/>
        </p:nvSpPr>
        <p:spPr>
          <a:xfrm>
            <a:off x="544512" y="996173"/>
            <a:ext cx="11102976" cy="3062826"/>
          </a:xfrm>
          <a:prstGeom prst="rect">
            <a:avLst/>
          </a:prstGeom>
        </p:spPr>
        <p:txBody>
          <a:bodyPr wrap="square" rtlCol="0">
            <a:spAutoFit/>
          </a:bodyPr>
          <a:lstStyle/>
          <a:p>
            <a:pPr marL="228600" lvl="0" indent="-228600">
              <a:lnSpc>
                <a:spcPct val="90000"/>
              </a:lnSpc>
              <a:spcBef>
                <a:spcPts val="1000"/>
              </a:spcBef>
              <a:buFont typeface="Arial" panose="020B0604020202020204" pitchFamily="34" charset="0"/>
              <a:buChar char="•"/>
              <a:defRPr/>
            </a:pPr>
            <a:r>
              <a:rPr lang="en-US" sz="2800" b="1" dirty="0">
                <a:solidFill>
                  <a:srgbClr val="002060"/>
                </a:solidFill>
                <a:latin typeface="Aptos Display" panose="020B0004020202020204" pitchFamily="34" charset="0"/>
              </a:rPr>
              <a:t>Step 7 Document the reference</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Requestor, candidate, questions asked, and information provided.</a:t>
            </a:r>
          </a:p>
          <a:p>
            <a:pPr lvl="1">
              <a:lnSpc>
                <a:spcPct val="90000"/>
              </a:lnSpc>
              <a:spcBef>
                <a:spcPts val="1000"/>
              </a:spcBef>
              <a:defRPr/>
            </a:pPr>
            <a:endPar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002060"/>
                </a:solidFill>
                <a:latin typeface="Aptos Display" panose="020B0004020202020204" pitchFamily="34" charset="0"/>
              </a:rPr>
              <a:t>Step 8 Train staff and reinforce boundaries</a:t>
            </a:r>
          </a:p>
          <a:p>
            <a:pPr marL="685800" lvl="1"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Regularly review reference practices.</a:t>
            </a:r>
          </a:p>
          <a:p>
            <a:pPr marL="685800" lvl="1" indent="-228600">
              <a:lnSpc>
                <a:spcPct val="90000"/>
              </a:lnSpc>
              <a:spcBef>
                <a:spcPts val="1000"/>
              </a:spcBef>
              <a:buFont typeface="Arial" panose="020B0604020202020204" pitchFamily="34" charset="0"/>
              <a:buChar char="•"/>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Follow-up and address noncompliant practices.</a:t>
            </a:r>
          </a:p>
        </p:txBody>
      </p:sp>
      <p:sp>
        <p:nvSpPr>
          <p:cNvPr id="10" name="Title 1">
            <a:extLst>
              <a:ext uri="{FF2B5EF4-FFF2-40B4-BE49-F238E27FC236}">
                <a16:creationId xmlns:a16="http://schemas.microsoft.com/office/drawing/2014/main" id="{FF468A2E-597E-64C4-700C-C62E2B26CCD8}"/>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Called as a Reference: Centralization Best Practice</a:t>
            </a:r>
            <a:r>
              <a:rPr kumimoji="0" lang="en-US" sz="40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endParaRPr kumimoji="0" lang="en-US" sz="4000" b="1" i="0" u="none" strike="noStrike" kern="1200" cap="none" spc="0" normalizeH="0" baseline="0" noProof="0" dirty="0">
              <a:ln>
                <a:noFill/>
              </a:ln>
              <a:solidFill>
                <a:srgbClr val="E97132"/>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37301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AC953-DD04-2196-DA1D-E78758BD996A}"/>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3EAE8CF-9051-96C7-84AD-B46719761AB0}"/>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A1FCFFDF-8325-9668-836D-4A95AB7579B3}"/>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C444BDD4-E65E-BAFF-2E50-D3609C070BE9}"/>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277E889E-1296-FF51-AFAE-3F5319165970}"/>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837F5D90-504E-5598-B6B0-95E2A3403D9A}"/>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24</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F52601CC-3313-9622-F5A9-122CFD713439}"/>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24</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11EF8734-0068-EEE3-651C-AA457B1AE55E}"/>
              </a:ext>
            </a:extLst>
          </p:cNvPr>
          <p:cNvSpPr txBox="1"/>
          <p:nvPr/>
        </p:nvSpPr>
        <p:spPr>
          <a:xfrm>
            <a:off x="544512" y="919514"/>
            <a:ext cx="11102976" cy="4593309"/>
          </a:xfrm>
          <a:prstGeom prst="rect">
            <a:avLst/>
          </a:prstGeom>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600" b="1" u="sng"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Recommended process for outside employers</a:t>
            </a:r>
          </a:p>
          <a:p>
            <a:pPr marR="0" lvl="0" algn="l" defTabSz="914400" rtl="0" eaLnBrk="1" fontAlgn="auto" latinLnBrk="0" hangingPunct="1">
              <a:lnSpc>
                <a:spcPct val="90000"/>
              </a:lnSpc>
              <a:spcBef>
                <a:spcPts val="1000"/>
              </a:spcBef>
              <a:spcAft>
                <a:spcPts val="0"/>
              </a:spcAft>
              <a:buClrTx/>
              <a:buSzTx/>
              <a:tabLst/>
              <a:defRPr/>
            </a:pPr>
            <a:r>
              <a:rPr kumimoji="0" lang="en-US" sz="26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b="1" dirty="0">
                <a:solidFill>
                  <a:srgbClr val="002060"/>
                </a:solidFill>
                <a:latin typeface="Aptos Display" panose="020B0004020202020204" pitchFamily="34" charset="0"/>
              </a:rPr>
              <a:t>Providing a reference</a:t>
            </a:r>
          </a:p>
          <a:p>
            <a:pPr marL="685800" lvl="1" indent="-228600">
              <a:lnSpc>
                <a:spcPct val="90000"/>
              </a:lnSpc>
              <a:spcBef>
                <a:spcPts val="1000"/>
              </a:spcBef>
              <a:buFont typeface="Arial" panose="020B0604020202020204" pitchFamily="34" charset="0"/>
              <a:buChar char="•"/>
              <a:defRPr/>
            </a:pPr>
            <a:r>
              <a:rPr kumimoji="0" lang="en-US" sz="26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Confirm dates of employment and job titles – just the basics.</a:t>
            </a:r>
          </a:p>
          <a:p>
            <a:pPr marL="1143000" lvl="2" indent="-228600">
              <a:lnSpc>
                <a:spcPct val="90000"/>
              </a:lnSpc>
              <a:spcBef>
                <a:spcPts val="1000"/>
              </a:spcBef>
              <a:buFont typeface="Arial" panose="020B0604020202020204" pitchFamily="34" charset="0"/>
              <a:buChar char="•"/>
              <a:defRPr/>
            </a:pPr>
            <a:r>
              <a:rPr lang="en-US" sz="2600" dirty="0">
                <a:solidFill>
                  <a:srgbClr val="002060"/>
                </a:solidFill>
                <a:latin typeface="Aptos Display" panose="020B0004020202020204" pitchFamily="34" charset="0"/>
              </a:rPr>
              <a:t>May consider providing more information if receive candidate release (consult with legal).</a:t>
            </a:r>
          </a:p>
          <a:p>
            <a:pPr marL="228600" indent="-228600">
              <a:lnSpc>
                <a:spcPct val="90000"/>
              </a:lnSpc>
              <a:spcBef>
                <a:spcPts val="1000"/>
              </a:spcBef>
              <a:buFont typeface="Arial" panose="020B0604020202020204" pitchFamily="34" charset="0"/>
              <a:buChar char="•"/>
              <a:defRPr/>
            </a:pPr>
            <a:r>
              <a:rPr kumimoji="0" lang="en-US" sz="2600" b="1"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Contacting a reference</a:t>
            </a:r>
          </a:p>
          <a:p>
            <a:pPr marL="685800" lvl="1" indent="-228600">
              <a:lnSpc>
                <a:spcPct val="90000"/>
              </a:lnSpc>
              <a:spcBef>
                <a:spcPts val="1000"/>
              </a:spcBef>
              <a:buFont typeface="Arial" panose="020B0604020202020204" pitchFamily="34" charset="0"/>
              <a:buChar char="•"/>
              <a:defRPr/>
            </a:pPr>
            <a:r>
              <a:rPr lang="en-US" sz="2600" dirty="0">
                <a:solidFill>
                  <a:srgbClr val="002060"/>
                </a:solidFill>
                <a:latin typeface="Aptos Display" panose="020B0004020202020204" pitchFamily="34" charset="0"/>
              </a:rPr>
              <a:t>Similar process as when contacting a state agency.</a:t>
            </a:r>
          </a:p>
          <a:p>
            <a:pPr marL="685800" lvl="1" indent="-228600">
              <a:lnSpc>
                <a:spcPct val="90000"/>
              </a:lnSpc>
              <a:spcBef>
                <a:spcPts val="1000"/>
              </a:spcBef>
              <a:buFont typeface="Arial" panose="020B0604020202020204" pitchFamily="34" charset="0"/>
              <a:buChar char="•"/>
              <a:defRPr/>
            </a:pPr>
            <a:r>
              <a:rPr kumimoji="0" lang="en-US" sz="26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If receive </a:t>
            </a:r>
            <a:r>
              <a:rPr lang="en-US" sz="2600" dirty="0">
                <a:solidFill>
                  <a:srgbClr val="002060"/>
                </a:solidFill>
                <a:latin typeface="Aptos Display" panose="020B0004020202020204" pitchFamily="34" charset="0"/>
              </a:rPr>
              <a:t>only dates of employment and job title – ask if that is standard company policy.</a:t>
            </a:r>
            <a:endPar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p:txBody>
      </p:sp>
      <p:sp>
        <p:nvSpPr>
          <p:cNvPr id="10" name="Title 1">
            <a:extLst>
              <a:ext uri="{FF2B5EF4-FFF2-40B4-BE49-F238E27FC236}">
                <a16:creationId xmlns:a16="http://schemas.microsoft.com/office/drawing/2014/main" id="{B401D604-F332-B8E5-7FEE-2BCE10998359}"/>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3600" b="1" dirty="0">
                <a:solidFill>
                  <a:schemeClr val="bg1"/>
                </a:solidFill>
                <a:latin typeface="Aptos" panose="020B0004020202020204" pitchFamily="34" charset="0"/>
              </a:rPr>
              <a:t>Reference Checks: Best Practice Outside Employer</a:t>
            </a:r>
            <a:endParaRPr lang="en-US" sz="36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401039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C4B9E-1B63-B9FC-2830-AF03D4239B84}"/>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C2F86E4-B8FD-4CA3-F8C4-EF40EE7C70D0}"/>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2EC10FC6-24F0-3A1D-2E35-027D6A2D04F0}"/>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3F8AC50B-03A6-A60F-58DD-62AA625DF87C}"/>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8968046A-C955-75E6-0C7B-B204D487AA0D}"/>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5D33690E-CC5F-3CB3-E5BE-9C4F449825AB}"/>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25</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9AB0C3BE-24ED-2036-E34A-723EBD045ED1}"/>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25</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EE680880-B660-4BF9-B4AF-989192CC47E3}"/>
              </a:ext>
            </a:extLst>
          </p:cNvPr>
          <p:cNvSpPr txBox="1"/>
          <p:nvPr/>
        </p:nvSpPr>
        <p:spPr>
          <a:xfrm>
            <a:off x="544512" y="996173"/>
            <a:ext cx="11102976" cy="4354462"/>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Union employee – check CBA, is the discipline still within the </a:t>
            </a:r>
            <a:r>
              <a:rPr lang="en-US" sz="2800" dirty="0">
                <a:solidFill>
                  <a:srgbClr val="002060"/>
                </a:solidFill>
                <a:latin typeface="Aptos Display" panose="020B0004020202020204" pitchFamily="34" charset="0"/>
              </a:rPr>
              <a:t>CBA timeline.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rPr>
              <a:t>Settlement neutral reference (consult legal).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02060"/>
                </a:solidFill>
                <a:latin typeface="Aptos Display" panose="020B0004020202020204" pitchFamily="34" charset="0"/>
              </a:rPr>
              <a:t>Challenging employee with no history of formal discipline in the personnel file – how to respond to reference.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02060"/>
                </a:solidFill>
                <a:latin typeface="Aptos Display" panose="020B0004020202020204" pitchFamily="34" charset="0"/>
              </a:rPr>
              <a:t>What to do if a reference discloses something like (medical, ADA).</a:t>
            </a:r>
          </a:p>
          <a:p>
            <a:pPr marL="228600"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Applicant does not get the job and requests “applicant information.” </a:t>
            </a:r>
          </a:p>
          <a:p>
            <a:pPr marL="228600"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Applicant does not want you to call current employer (hasn’t notified them yet).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p:txBody>
      </p:sp>
      <p:sp>
        <p:nvSpPr>
          <p:cNvPr id="10" name="Title 1">
            <a:extLst>
              <a:ext uri="{FF2B5EF4-FFF2-40B4-BE49-F238E27FC236}">
                <a16:creationId xmlns:a16="http://schemas.microsoft.com/office/drawing/2014/main" id="{147CE06F-18A3-4C4A-75F2-83A0EA030D56}"/>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One-off questions and issues</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1106517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1276C-E5E6-FE83-096E-2564BEF612CF}"/>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97856C3-FB9A-2183-C5D4-E84CF714656D}"/>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8AB93B78-F8D5-4D41-B55F-566E970192D7}"/>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3772B292-435B-8FFA-E518-7C2820EDA457}"/>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0BA9BDA3-7FC0-EF62-1135-F4CC02517ACD}"/>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AFC069A5-7C5C-1AA8-8888-EA9BB71D92C3}"/>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26</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5204BCA3-BC92-E6B4-6368-77BE0A9CFE78}"/>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26</a:t>
            </a:fld>
            <a:endParaRPr lang="en-US" sz="1050" cap="all" spc="100">
              <a:solidFill>
                <a:prstClr val="white"/>
              </a:solidFill>
              <a:latin typeface="HelveticaNeueLT Std" panose="020B0604020202020204" pitchFamily="34" charset="0"/>
            </a:endParaRPr>
          </a:p>
        </p:txBody>
      </p:sp>
      <p:sp>
        <p:nvSpPr>
          <p:cNvPr id="10" name="Title 1">
            <a:extLst>
              <a:ext uri="{FF2B5EF4-FFF2-40B4-BE49-F238E27FC236}">
                <a16:creationId xmlns:a16="http://schemas.microsoft.com/office/drawing/2014/main" id="{1FF9D431-2282-8653-4266-2DA843D3E824}"/>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Important Takeaways</a:t>
            </a:r>
            <a:endParaRPr lang="en-US" sz="4000" b="1" dirty="0">
              <a:solidFill>
                <a:srgbClr val="E97132"/>
              </a:solidFill>
              <a:latin typeface="Aptos" panose="020B0004020202020204" pitchFamily="34" charset="0"/>
            </a:endParaRPr>
          </a:p>
        </p:txBody>
      </p:sp>
      <p:graphicFrame>
        <p:nvGraphicFramePr>
          <p:cNvPr id="22" name="TextBox 2">
            <a:extLst>
              <a:ext uri="{FF2B5EF4-FFF2-40B4-BE49-F238E27FC236}">
                <a16:creationId xmlns:a16="http://schemas.microsoft.com/office/drawing/2014/main" id="{0EA729E3-BCF2-C210-AEB6-D25B67BD66C0}"/>
              </a:ext>
            </a:extLst>
          </p:cNvPr>
          <p:cNvGraphicFramePr/>
          <p:nvPr>
            <p:extLst>
              <p:ext uri="{D42A27DB-BD31-4B8C-83A1-F6EECF244321}">
                <p14:modId xmlns:p14="http://schemas.microsoft.com/office/powerpoint/2010/main" val="614850375"/>
              </p:ext>
            </p:extLst>
          </p:nvPr>
        </p:nvGraphicFramePr>
        <p:xfrm>
          <a:off x="544512" y="996172"/>
          <a:ext cx="10639303" cy="48976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5217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1FE86-E733-7007-FCDE-93FD779BC721}"/>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AEBC2DA-B2EA-1C99-C666-31E95C0EFCCC}"/>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F5164CB9-B5B9-7B15-F4C3-1B322C84524A}"/>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1265F46A-908D-6E3C-B023-C94256B1E8CD}"/>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3638E371-9878-629B-042E-AC8F42F64C00}"/>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F6A487B8-C5E3-A000-35E6-3FC323D16CE8}"/>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27</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2CB8692C-1CC3-310D-6EAA-7F8F803D9C45}"/>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27</a:t>
            </a:fld>
            <a:endParaRPr lang="en-US" sz="1050" cap="all" spc="10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72A4C3CA-0DBF-35B5-F027-BE46ACFB300A}"/>
              </a:ext>
            </a:extLst>
          </p:cNvPr>
          <p:cNvSpPr txBox="1"/>
          <p:nvPr/>
        </p:nvSpPr>
        <p:spPr>
          <a:xfrm>
            <a:off x="544512" y="996173"/>
            <a:ext cx="11102976" cy="482633"/>
          </a:xfrm>
          <a:prstGeom prst="rect">
            <a:avLst/>
          </a:prstGeom>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p:txBody>
      </p:sp>
      <p:sp>
        <p:nvSpPr>
          <p:cNvPr id="10" name="Title 1">
            <a:extLst>
              <a:ext uri="{FF2B5EF4-FFF2-40B4-BE49-F238E27FC236}">
                <a16:creationId xmlns:a16="http://schemas.microsoft.com/office/drawing/2014/main" id="{B5B12DB1-4F50-9895-4039-1A96E1C822E9}"/>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algn="ctr"/>
            <a:r>
              <a:rPr lang="en-US" sz="4000" b="1" dirty="0">
                <a:solidFill>
                  <a:schemeClr val="bg1"/>
                </a:solidFill>
                <a:latin typeface="Aptos" panose="020B0004020202020204" pitchFamily="34" charset="0"/>
              </a:rPr>
              <a:t>Questions? </a:t>
            </a:r>
            <a:endParaRPr lang="en-US" sz="4000" b="1" dirty="0">
              <a:solidFill>
                <a:srgbClr val="E97132"/>
              </a:solidFill>
              <a:latin typeface="Aptos" panose="020B0004020202020204" pitchFamily="34" charset="0"/>
            </a:endParaRPr>
          </a:p>
        </p:txBody>
      </p:sp>
      <p:pic>
        <p:nvPicPr>
          <p:cNvPr id="1026" name="Picture 2" descr="Cartoon of scared office workers on a roller coaster labeled reference check roller coaster">
            <a:extLst>
              <a:ext uri="{FF2B5EF4-FFF2-40B4-BE49-F238E27FC236}">
                <a16:creationId xmlns:a16="http://schemas.microsoft.com/office/drawing/2014/main" id="{E93EBF90-BC90-E5BE-A8F1-9CA0A9576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49" y="946018"/>
            <a:ext cx="5286375"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8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63F20-306D-C302-39E5-F8F220937DED}"/>
            </a:ext>
          </a:extLst>
        </p:cNvPr>
        <p:cNvGrpSpPr/>
        <p:nvPr/>
      </p:nvGrpSpPr>
      <p:grpSpPr>
        <a:xfrm>
          <a:off x="0" y="0"/>
          <a:ext cx="0" cy="0"/>
          <a:chOff x="0" y="0"/>
          <a:chExt cx="0" cy="0"/>
        </a:xfrm>
      </p:grpSpPr>
      <p:pic>
        <p:nvPicPr>
          <p:cNvPr id="4098" name="Picture 2" descr="Mountains with looping roller coaster in blue-gray tones, no capitol">
            <a:extLst>
              <a:ext uri="{FF2B5EF4-FFF2-40B4-BE49-F238E27FC236}">
                <a16:creationId xmlns:a16="http://schemas.microsoft.com/office/drawing/2014/main" id="{6C38D46B-AC61-8148-DC17-85B633B3514A}"/>
              </a:ext>
            </a:extLst>
          </p:cNvPr>
          <p:cNvPicPr>
            <a:picLocks noChangeAspect="1" noChangeArrowheads="1"/>
          </p:cNvPicPr>
          <p:nvPr/>
        </p:nvPicPr>
        <p:blipFill>
          <a:blip r:embed="rId2">
            <a:alphaModFix amt="33000"/>
            <a:extLst>
              <a:ext uri="{28A0092B-C50C-407E-A947-70E740481C1C}">
                <a14:useLocalDpi xmlns:a14="http://schemas.microsoft.com/office/drawing/2010/main" val="0"/>
              </a:ext>
            </a:extLst>
          </a:blip>
          <a:srcRect l="1836" r="17444" b="1"/>
          <a:stretch>
            <a:fillRect/>
          </a:stretch>
        </p:blipFill>
        <p:spPr bwMode="auto">
          <a:xfrm>
            <a:off x="3488521" y="590853"/>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A3904C6-20B3-2C0C-6CED-45BAF8E12C9D}"/>
              </a:ext>
            </a:extLst>
          </p:cNvPr>
          <p:cNvSpPr>
            <a:spLocks noGrp="1"/>
          </p:cNvSpPr>
          <p:nvPr>
            <p:ph type="title"/>
          </p:nvPr>
        </p:nvSpPr>
        <p:spPr>
          <a:xfrm>
            <a:off x="838198" y="0"/>
            <a:ext cx="11177955" cy="2265037"/>
          </a:xfrm>
        </p:spPr>
        <p:txBody>
          <a:bodyPr>
            <a:normAutofit/>
          </a:bodyPr>
          <a:lstStyle/>
          <a:p>
            <a:r>
              <a:rPr lang="en-US" sz="4000" dirty="0">
                <a:solidFill>
                  <a:srgbClr val="0070C0"/>
                </a:solidFill>
                <a:latin typeface="HelveticaNeueLT Std" panose="020B0604020202020204" pitchFamily="34" charset="0"/>
              </a:rPr>
              <a:t>Today’s Ride:  	</a:t>
            </a:r>
            <a:r>
              <a:rPr lang="en-US" sz="3600" dirty="0">
                <a:solidFill>
                  <a:schemeClr val="accent2"/>
                </a:solidFill>
                <a:latin typeface="HelveticaNeueLT Std" panose="020B0604020202020204" pitchFamily="34" charset="0"/>
              </a:rPr>
              <a:t>Reference Check 								Dual Role Conundrum of Doom!</a:t>
            </a:r>
            <a:endParaRPr lang="en-US" sz="3600" dirty="0">
              <a:solidFill>
                <a:schemeClr val="accent2"/>
              </a:solidFill>
            </a:endParaRPr>
          </a:p>
        </p:txBody>
      </p:sp>
      <p:sp>
        <p:nvSpPr>
          <p:cNvPr id="4102" name="Content Placeholder 4101">
            <a:extLst>
              <a:ext uri="{FF2B5EF4-FFF2-40B4-BE49-F238E27FC236}">
                <a16:creationId xmlns:a16="http://schemas.microsoft.com/office/drawing/2014/main" id="{C48397D5-1E28-40A4-D778-F7078DF39599}"/>
              </a:ext>
            </a:extLst>
          </p:cNvPr>
          <p:cNvSpPr>
            <a:spLocks noGrp="1"/>
          </p:cNvSpPr>
          <p:nvPr>
            <p:ph idx="1"/>
          </p:nvPr>
        </p:nvSpPr>
        <p:spPr>
          <a:xfrm>
            <a:off x="838200" y="2434201"/>
            <a:ext cx="8831444" cy="3742762"/>
          </a:xfrm>
        </p:spPr>
        <p:txBody>
          <a:bodyPr>
            <a:normAutofit/>
          </a:bodyPr>
          <a:lstStyle/>
          <a:p>
            <a:pPr lvl="0">
              <a:defRPr/>
            </a:pPr>
            <a:r>
              <a:rPr lang="en-US" dirty="0">
                <a:solidFill>
                  <a:srgbClr val="002060"/>
                </a:solidFill>
                <a:latin typeface="Aptos Display" panose="020B0004020202020204" pitchFamily="34" charset="0"/>
              </a:rPr>
              <a:t>Using best practices to keep reference checks “on the tracks.” </a:t>
            </a:r>
          </a:p>
          <a:p>
            <a:pPr lvl="0">
              <a:defRPr/>
            </a:pPr>
            <a:endParaRPr lang="en-US" dirty="0">
              <a:solidFill>
                <a:srgbClr val="002060"/>
              </a:solidFill>
              <a:latin typeface="Aptos Display" panose="020B0004020202020204" pitchFamily="34" charset="0"/>
            </a:endParaRPr>
          </a:p>
          <a:p>
            <a:pPr lvl="0">
              <a:defRPr/>
            </a:pPr>
            <a:r>
              <a:rPr lang="en-US" dirty="0">
                <a:solidFill>
                  <a:srgbClr val="002060"/>
                </a:solidFill>
                <a:latin typeface="Aptos Display" panose="020B0004020202020204" pitchFamily="34" charset="0"/>
              </a:rPr>
              <a:t>Review and audit your current practices to ensure your agency has developed a consistent, defensible process for:</a:t>
            </a:r>
          </a:p>
          <a:p>
            <a:pPr lvl="1">
              <a:defRPr/>
            </a:pPr>
            <a:r>
              <a:rPr lang="en-US" dirty="0">
                <a:solidFill>
                  <a:srgbClr val="002060"/>
                </a:solidFill>
                <a:latin typeface="Aptos Display" panose="020B0004020202020204" pitchFamily="34" charset="0"/>
              </a:rPr>
              <a:t>Conducting a reference check; and </a:t>
            </a:r>
          </a:p>
          <a:p>
            <a:pPr lvl="1">
              <a:defRPr/>
            </a:pPr>
            <a:r>
              <a:rPr lang="en-US" dirty="0">
                <a:solidFill>
                  <a:srgbClr val="002060"/>
                </a:solidFill>
                <a:latin typeface="Aptos Display" panose="020B0004020202020204" pitchFamily="34" charset="0"/>
              </a:rPr>
              <a:t>How to respond when contacted as a reference. </a:t>
            </a:r>
          </a:p>
          <a:p>
            <a:pPr lvl="0">
              <a:defRPr/>
            </a:pPr>
            <a:endParaRPr lang="en-US" dirty="0">
              <a:solidFill>
                <a:srgbClr val="002060"/>
              </a:solidFill>
              <a:latin typeface="Aptos Display" panose="020B0004020202020204" pitchFamily="34" charset="0"/>
            </a:endParaRPr>
          </a:p>
          <a:p>
            <a:pPr lvl="1">
              <a:defRPr/>
            </a:pPr>
            <a:endParaRPr lang="en-US" dirty="0">
              <a:solidFill>
                <a:srgbClr val="002060"/>
              </a:solidFill>
              <a:latin typeface="Aptos Display" panose="020B0004020202020204" pitchFamily="34" charset="0"/>
            </a:endParaRPr>
          </a:p>
          <a:p>
            <a:pPr marL="457200" lvl="1" indent="0">
              <a:buNone/>
              <a:defRPr/>
            </a:pPr>
            <a:endParaRPr lang="en-US" dirty="0">
              <a:solidFill>
                <a:srgbClr val="002060"/>
              </a:solidFill>
              <a:latin typeface="Aptos Display" panose="020B0004020202020204" pitchFamily="34" charset="0"/>
            </a:endParaRPr>
          </a:p>
        </p:txBody>
      </p:sp>
      <p:pic>
        <p:nvPicPr>
          <p:cNvPr id="11" name="Picture 10">
            <a:extLst>
              <a:ext uri="{FF2B5EF4-FFF2-40B4-BE49-F238E27FC236}">
                <a16:creationId xmlns:a16="http://schemas.microsoft.com/office/drawing/2014/main" id="{D92A70FC-DB72-8D5E-650F-AEE3F198E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cxnSp>
        <p:nvCxnSpPr>
          <p:cNvPr id="12" name="Straight Connector 11">
            <a:extLst>
              <a:ext uri="{FF2B5EF4-FFF2-40B4-BE49-F238E27FC236}">
                <a16:creationId xmlns:a16="http://schemas.microsoft.com/office/drawing/2014/main" id="{1C305408-9F56-E270-9FFC-2BFD1C9754A4}"/>
              </a:ext>
            </a:extLst>
          </p:cNvPr>
          <p:cNvCxnSpPr>
            <a:cxnSpLocks/>
          </p:cNvCxnSpPr>
          <p:nvPr/>
        </p:nvCxnSpPr>
        <p:spPr>
          <a:xfrm>
            <a:off x="522884" y="1593253"/>
            <a:ext cx="10983316" cy="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3">
            <a:extLst>
              <a:ext uri="{FF2B5EF4-FFF2-40B4-BE49-F238E27FC236}">
                <a16:creationId xmlns:a16="http://schemas.microsoft.com/office/drawing/2014/main" id="{2D6D5D1F-0553-CE66-5604-6A2A057FB5D5}"/>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5" name="Slide Number Placeholder 4">
            <a:extLst>
              <a:ext uri="{FF2B5EF4-FFF2-40B4-BE49-F238E27FC236}">
                <a16:creationId xmlns:a16="http://schemas.microsoft.com/office/drawing/2014/main" id="{40E6C664-934B-5BB0-B2A1-BCEA0671354F}"/>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3</a:t>
            </a:fld>
            <a:endParaRPr lang="en-US" sz="1050" cap="all" spc="100" dirty="0">
              <a:solidFill>
                <a:prstClr val="white"/>
              </a:solidFill>
              <a:latin typeface="HelveticaNeueLT Std" panose="020B0604020202020204" pitchFamily="34" charset="0"/>
            </a:endParaRPr>
          </a:p>
        </p:txBody>
      </p:sp>
    </p:spTree>
    <p:extLst>
      <p:ext uri="{BB962C8B-B14F-4D97-AF65-F5344CB8AC3E}">
        <p14:creationId xmlns:p14="http://schemas.microsoft.com/office/powerpoint/2010/main" val="153912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7B9B2-47C8-FF70-B218-5C0476B47EC7}"/>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3ADACA30-5F5A-E5A7-CFF3-32CE6720EE58}"/>
              </a:ext>
            </a:extLst>
          </p:cNvPr>
          <p:cNvCxnSpPr>
            <a:cxnSpLocks/>
          </p:cNvCxnSpPr>
          <p:nvPr/>
        </p:nvCxnSpPr>
        <p:spPr>
          <a:xfrm>
            <a:off x="460201" y="811428"/>
            <a:ext cx="11271599" cy="0"/>
          </a:xfrm>
          <a:prstGeom prst="line">
            <a:avLst/>
          </a:prstGeom>
          <a:ln w="57150">
            <a:solidFill>
              <a:srgbClr val="E97132"/>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CB3B2576-669E-5C45-60D6-16A14E7210D5}"/>
              </a:ext>
            </a:extLst>
          </p:cNvPr>
          <p:cNvSpPr/>
          <p:nvPr/>
        </p:nvSpPr>
        <p:spPr>
          <a:xfrm>
            <a:off x="0" y="-102511"/>
            <a:ext cx="12192000" cy="763630"/>
          </a:xfrm>
          <a:prstGeom prst="rect">
            <a:avLst/>
          </a:prstGeom>
          <a:solidFill>
            <a:srgbClr val="051C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F87A3"/>
              </a:solidFill>
            </a:endParaRPr>
          </a:p>
        </p:txBody>
      </p:sp>
      <p:pic>
        <p:nvPicPr>
          <p:cNvPr id="7" name="object 30">
            <a:extLst>
              <a:ext uri="{FF2B5EF4-FFF2-40B4-BE49-F238E27FC236}">
                <a16:creationId xmlns:a16="http://schemas.microsoft.com/office/drawing/2014/main" id="{674B79AC-D737-CF7D-AC7A-4FF521882125}"/>
              </a:ext>
            </a:extLst>
          </p:cNvPr>
          <p:cNvPicPr/>
          <p:nvPr/>
        </p:nvPicPr>
        <p:blipFill>
          <a:blip r:embed="rId3" cstate="print"/>
          <a:stretch>
            <a:fillRect/>
          </a:stretch>
        </p:blipFill>
        <p:spPr>
          <a:xfrm>
            <a:off x="167639" y="6266688"/>
            <a:ext cx="441947" cy="448055"/>
          </a:xfrm>
          <a:prstGeom prst="rect">
            <a:avLst/>
          </a:prstGeom>
        </p:spPr>
      </p:pic>
      <p:sp>
        <p:nvSpPr>
          <p:cNvPr id="8" name="Footer Placeholder 3">
            <a:extLst>
              <a:ext uri="{FF2B5EF4-FFF2-40B4-BE49-F238E27FC236}">
                <a16:creationId xmlns:a16="http://schemas.microsoft.com/office/drawing/2014/main" id="{BD7D8E22-791F-CFFF-9A5A-CAA920CA41F6}"/>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prstClr val="black"/>
                </a:solidFill>
                <a:effectLst/>
                <a:uLnTx/>
                <a:uFillTx/>
                <a:latin typeface="+mj-lt"/>
                <a:ea typeface="+mn-ea"/>
                <a:cs typeface="+mn-cs"/>
              </a:rPr>
              <a:t>Department of Administration   </a:t>
            </a:r>
          </a:p>
        </p:txBody>
      </p:sp>
      <p:sp>
        <p:nvSpPr>
          <p:cNvPr id="17" name="Google Shape;408;p11">
            <a:extLst>
              <a:ext uri="{FF2B5EF4-FFF2-40B4-BE49-F238E27FC236}">
                <a16:creationId xmlns:a16="http://schemas.microsoft.com/office/drawing/2014/main" id="{15BAE4F2-572E-6835-8937-AFA938AE82AB}"/>
              </a:ext>
            </a:extLst>
          </p:cNvPr>
          <p:cNvSpPr txBox="1">
            <a:spLocks noGrp="1"/>
          </p:cNvSpPr>
          <p:nvPr>
            <p:ph type="sldNum" idx="12"/>
          </p:nvPr>
        </p:nvSpPr>
        <p:spPr>
          <a:xfrm>
            <a:off x="11515060" y="6366983"/>
            <a:ext cx="530000" cy="365200"/>
          </a:xfrm>
          <a:prstGeom prst="rect">
            <a:avLst/>
          </a:prstGeom>
          <a:noFill/>
          <a:ln>
            <a:noFill/>
          </a:ln>
        </p:spPr>
        <p:txBody>
          <a:bodyPr spcFirstLastPara="1" vert="horz" wrap="square" lIns="91433" tIns="45700" rIns="91433"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1067" b="0" i="0" u="none" strike="noStrike" kern="1200" cap="none" spc="0" normalizeH="0" baseline="0" noProof="0">
                <a:ln>
                  <a:noFill/>
                </a:ln>
                <a:solidFill>
                  <a:srgbClr val="196B24"/>
                </a:solidFill>
                <a:effectLst/>
                <a:uLnTx/>
                <a:uFillTx/>
                <a:latin typeface="Lato"/>
                <a:ea typeface="Lato"/>
                <a:cs typeface="Lato"/>
                <a:sym typeface="Lato"/>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4</a:t>
            </a:fld>
            <a:endParaRPr kumimoji="0" sz="1067" b="0" i="0" u="none" strike="noStrike" kern="1200" cap="none" spc="0" normalizeH="0" baseline="0" noProof="0">
              <a:ln>
                <a:noFill/>
              </a:ln>
              <a:solidFill>
                <a:srgbClr val="196B24"/>
              </a:solidFill>
              <a:effectLst/>
              <a:uLnTx/>
              <a:uFillTx/>
              <a:latin typeface="Lato"/>
              <a:ea typeface="Lato"/>
              <a:cs typeface="Lato"/>
              <a:sym typeface="Lato"/>
            </a:endParaRPr>
          </a:p>
        </p:txBody>
      </p:sp>
      <p:sp>
        <p:nvSpPr>
          <p:cNvPr id="5" name="Slide Number Placeholder 4">
            <a:extLst>
              <a:ext uri="{FF2B5EF4-FFF2-40B4-BE49-F238E27FC236}">
                <a16:creationId xmlns:a16="http://schemas.microsoft.com/office/drawing/2014/main" id="{AE4FE3DB-2191-DB8D-2AC8-FA3FB4E667FF}"/>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4</a:t>
            </a:fld>
            <a:endParaRPr lang="en-US" sz="1050" cap="all" spc="100" dirty="0">
              <a:solidFill>
                <a:prstClr val="white"/>
              </a:solidFill>
              <a:latin typeface="HelveticaNeueLT Std" panose="020B0604020202020204" pitchFamily="34" charset="0"/>
            </a:endParaRPr>
          </a:p>
        </p:txBody>
      </p:sp>
      <p:sp useBgFill="1">
        <p:nvSpPr>
          <p:cNvPr id="3" name="TextBox 2">
            <a:extLst>
              <a:ext uri="{FF2B5EF4-FFF2-40B4-BE49-F238E27FC236}">
                <a16:creationId xmlns:a16="http://schemas.microsoft.com/office/drawing/2014/main" id="{128D32C4-8D22-A843-DA20-D4E0DC853035}"/>
              </a:ext>
            </a:extLst>
          </p:cNvPr>
          <p:cNvSpPr txBox="1"/>
          <p:nvPr/>
        </p:nvSpPr>
        <p:spPr>
          <a:xfrm>
            <a:off x="544512" y="996173"/>
            <a:ext cx="11102976" cy="4925900"/>
          </a:xfrm>
          <a:prstGeom prst="rect">
            <a:avLst/>
          </a:prstGeom>
        </p:spPr>
        <p:txBody>
          <a:bodyPr wrap="square" rtlCol="0">
            <a:spAutoFit/>
          </a:bodyPr>
          <a:lstStyle/>
          <a:p>
            <a:pPr marL="228600" indent="-2286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Dual Role: </a:t>
            </a:r>
          </a:p>
          <a:p>
            <a:pPr marL="685800" lvl="1" indent="-228600">
              <a:lnSpc>
                <a:spcPct val="90000"/>
              </a:lnSpc>
              <a:spcBef>
                <a:spcPts val="1000"/>
              </a:spcBef>
              <a:buFont typeface="Arial" panose="020B0604020202020204" pitchFamily="34" charset="0"/>
              <a:buChar char="•"/>
              <a:defRPr/>
            </a:pPr>
            <a:r>
              <a:rPr lang="en-US" sz="2000" dirty="0">
                <a:solidFill>
                  <a:srgbClr val="002060"/>
                </a:solidFill>
                <a:latin typeface="Aptos Display" panose="020B0004020202020204" pitchFamily="34" charset="0"/>
              </a:rPr>
              <a:t>(1) one executive branch agency is “requesting” the reference, and</a:t>
            </a:r>
          </a:p>
          <a:p>
            <a:pPr marL="685800" lvl="1" indent="-228600">
              <a:lnSpc>
                <a:spcPct val="90000"/>
              </a:lnSpc>
              <a:spcBef>
                <a:spcPts val="1000"/>
              </a:spcBef>
              <a:buFont typeface="Arial" panose="020B0604020202020204" pitchFamily="34" charset="0"/>
              <a:buChar char="•"/>
              <a:defRPr/>
            </a:pPr>
            <a:r>
              <a:rPr lang="en-US" sz="2000" dirty="0">
                <a:solidFill>
                  <a:srgbClr val="002060"/>
                </a:solidFill>
                <a:latin typeface="Aptos Display" panose="020B0004020202020204" pitchFamily="34" charset="0"/>
              </a:rPr>
              <a:t>(2) the other executive branch agency is “responding” to the reference check. </a:t>
            </a:r>
          </a:p>
          <a:p>
            <a:pPr marL="685800" lvl="1" indent="-228600">
              <a:lnSpc>
                <a:spcPct val="90000"/>
              </a:lnSpc>
              <a:spcBef>
                <a:spcPts val="1000"/>
              </a:spcBef>
              <a:buFont typeface="Arial" panose="020B0604020202020204" pitchFamily="34" charset="0"/>
              <a:buChar char="•"/>
              <a:defRPr/>
            </a:pPr>
            <a:r>
              <a:rPr lang="en-US" sz="2000" dirty="0">
                <a:solidFill>
                  <a:srgbClr val="002060"/>
                </a:solidFill>
                <a:latin typeface="Aptos Display" panose="020B0004020202020204" pitchFamily="34" charset="0"/>
              </a:rPr>
              <a:t>Both agencies will have HR located in DOA under centralization.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02060"/>
                </a:solidFill>
                <a:latin typeface="Aptos Display" panose="020B0004020202020204" pitchFamily="34" charset="0"/>
              </a:rPr>
              <a:t>Common strategy: neutral, confirm only dates of employment.</a:t>
            </a:r>
          </a:p>
          <a:p>
            <a:pPr marL="457200" indent="-457200">
              <a:lnSpc>
                <a:spcPct val="90000"/>
              </a:lnSpc>
              <a:spcBef>
                <a:spcPts val="1000"/>
              </a:spcBef>
              <a:buFont typeface="Arial" panose="020B0604020202020204" pitchFamily="34" charset="0"/>
              <a:buChar char="•"/>
              <a:defRPr/>
            </a:pPr>
            <a:r>
              <a:rPr lang="en-US" sz="2800" dirty="0">
                <a:solidFill>
                  <a:srgbClr val="002060"/>
                </a:solidFill>
                <a:latin typeface="Aptos Display" panose="020B0004020202020204" pitchFamily="34" charset="0"/>
              </a:rPr>
              <a:t>This risk avoidance strategy may help one agency avoid lawsuits but shifts the risk onto another agency.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02060"/>
                </a:solidFill>
                <a:latin typeface="Aptos Display" panose="020B0004020202020204" pitchFamily="34" charset="0"/>
              </a:rPr>
              <a:t>The State Government issue: passing around problematic employees with records of formal discipline.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02060"/>
                </a:solidFill>
                <a:latin typeface="Aptos Display" panose="020B0004020202020204" pitchFamily="34" charset="0"/>
              </a:rPr>
              <a:t>How to solve the Dual Role Conundrum: strike a balance for both the hiring agency and the responding. </a:t>
            </a:r>
            <a:endParaRPr kumimoji="0" lang="en-US" sz="2800" u="none" strike="noStrike" kern="1200" cap="none" spc="0" normalizeH="0" baseline="0" noProof="0" dirty="0">
              <a:ln>
                <a:noFill/>
              </a:ln>
              <a:solidFill>
                <a:srgbClr val="002060"/>
              </a:solidFill>
              <a:effectLst/>
              <a:uLnTx/>
              <a:uFillTx/>
              <a:latin typeface="Aptos Display" panose="020B0004020202020204" pitchFamily="34" charset="0"/>
              <a:ea typeface="+mn-ea"/>
              <a:cs typeface="+mn-cs"/>
            </a:endParaRPr>
          </a:p>
        </p:txBody>
      </p:sp>
      <p:sp>
        <p:nvSpPr>
          <p:cNvPr id="10" name="Title 1">
            <a:extLst>
              <a:ext uri="{FF2B5EF4-FFF2-40B4-BE49-F238E27FC236}">
                <a16:creationId xmlns:a16="http://schemas.microsoft.com/office/drawing/2014/main" id="{B39CBBC5-852C-B496-C328-B3746AFA8E77}"/>
              </a:ext>
            </a:extLst>
          </p:cNvPr>
          <p:cNvSpPr txBox="1">
            <a:spLocks/>
          </p:cNvSpPr>
          <p:nvPr/>
        </p:nvSpPr>
        <p:spPr>
          <a:xfrm>
            <a:off x="388552" y="9059"/>
            <a:ext cx="11126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b="1" dirty="0">
                <a:solidFill>
                  <a:schemeClr val="bg1"/>
                </a:solidFill>
                <a:latin typeface="Aptos" panose="020B0004020202020204" pitchFamily="34" charset="0"/>
              </a:rPr>
              <a:t>Reference Check Dual Role Conundrum </a:t>
            </a:r>
            <a:endParaRPr lang="en-US" sz="4000" b="1" dirty="0">
              <a:solidFill>
                <a:srgbClr val="E97132"/>
              </a:solidFill>
              <a:latin typeface="Aptos" panose="020B0004020202020204" pitchFamily="34" charset="0"/>
            </a:endParaRPr>
          </a:p>
        </p:txBody>
      </p:sp>
    </p:spTree>
    <p:extLst>
      <p:ext uri="{BB962C8B-B14F-4D97-AF65-F5344CB8AC3E}">
        <p14:creationId xmlns:p14="http://schemas.microsoft.com/office/powerpoint/2010/main" val="127912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EAB2-023D-C97C-DF40-E14614AC6A8C}"/>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594019D9-AB76-ED60-1812-DC7360EFD92E}"/>
              </a:ext>
            </a:extLst>
          </p:cNvPr>
          <p:cNvSpPr>
            <a:spLocks noGrp="1"/>
          </p:cNvSpPr>
          <p:nvPr>
            <p:ph type="title"/>
          </p:nvPr>
        </p:nvSpPr>
        <p:spPr>
          <a:prstGeom prst="rect">
            <a:avLst/>
          </a:prstGeom>
        </p:spPr>
        <p:txBody>
          <a:bodyPr>
            <a:normAutofit/>
          </a:bodyPr>
          <a:lstStyle/>
          <a:p>
            <a:r>
              <a:rPr lang="en-US" sz="4000" dirty="0">
                <a:solidFill>
                  <a:srgbClr val="0070C0"/>
                </a:solidFill>
                <a:latin typeface="HelveticaNeueLT Std" panose="020B0604020202020204" pitchFamily="34" charset="0"/>
              </a:rPr>
              <a:t>Why do we care about reference checks?</a:t>
            </a:r>
            <a:r>
              <a:rPr lang="en-US" dirty="0">
                <a:solidFill>
                  <a:srgbClr val="0070C0"/>
                </a:solidFill>
                <a:latin typeface="HelveticaNeueLT Std" panose="020B0604020202020204" pitchFamily="34" charset="0"/>
              </a:rPr>
              <a:t>	</a:t>
            </a:r>
          </a:p>
        </p:txBody>
      </p:sp>
      <p:graphicFrame>
        <p:nvGraphicFramePr>
          <p:cNvPr id="18" name="Content Placeholder 14">
            <a:extLst>
              <a:ext uri="{FF2B5EF4-FFF2-40B4-BE49-F238E27FC236}">
                <a16:creationId xmlns:a16="http://schemas.microsoft.com/office/drawing/2014/main" id="{0CE70322-377F-1759-C865-56785EE970F8}"/>
              </a:ext>
            </a:extLst>
          </p:cNvPr>
          <p:cNvGraphicFramePr>
            <a:graphicFrameLocks noGrp="1"/>
          </p:cNvGraphicFramePr>
          <p:nvPr>
            <p:ph idx="1"/>
            <p:extLst>
              <p:ext uri="{D42A27DB-BD31-4B8C-83A1-F6EECF244321}">
                <p14:modId xmlns:p14="http://schemas.microsoft.com/office/powerpoint/2010/main" val="3697002276"/>
              </p:ext>
            </p:extLst>
          </p:nvPr>
        </p:nvGraphicFramePr>
        <p:xfrm>
          <a:off x="604342" y="1690688"/>
          <a:ext cx="10515600" cy="3959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F72A2E99-A860-35F7-2B6C-48E4FD0B62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cxnSp>
        <p:nvCxnSpPr>
          <p:cNvPr id="14" name="Straight Connector 13">
            <a:extLst>
              <a:ext uri="{FF2B5EF4-FFF2-40B4-BE49-F238E27FC236}">
                <a16:creationId xmlns:a16="http://schemas.microsoft.com/office/drawing/2014/main" id="{A760F053-D597-C8A2-88B9-5D831DE22277}"/>
              </a:ext>
            </a:extLst>
          </p:cNvPr>
          <p:cNvCxnSpPr>
            <a:cxnSpLocks/>
          </p:cNvCxnSpPr>
          <p:nvPr/>
        </p:nvCxnSpPr>
        <p:spPr>
          <a:xfrm>
            <a:off x="604342" y="1378227"/>
            <a:ext cx="10983316" cy="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1DBF4177-C002-EAFD-FE49-4CF1C5D98C43}"/>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3" name="Slide Number Placeholder 4">
            <a:extLst>
              <a:ext uri="{FF2B5EF4-FFF2-40B4-BE49-F238E27FC236}">
                <a16:creationId xmlns:a16="http://schemas.microsoft.com/office/drawing/2014/main" id="{7694481C-BA70-40AB-EE6E-B9E2C5B1391A}"/>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5</a:t>
            </a:fld>
            <a:endParaRPr lang="en-US" sz="1050" cap="all" spc="100" dirty="0">
              <a:solidFill>
                <a:prstClr val="white"/>
              </a:solidFill>
              <a:latin typeface="HelveticaNeueLT Std" panose="020B0604020202020204" pitchFamily="34" charset="0"/>
            </a:endParaRPr>
          </a:p>
        </p:txBody>
      </p:sp>
    </p:spTree>
    <p:extLst>
      <p:ext uri="{BB962C8B-B14F-4D97-AF65-F5344CB8AC3E}">
        <p14:creationId xmlns:p14="http://schemas.microsoft.com/office/powerpoint/2010/main" val="184187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C981C-2233-8D2A-4438-EC79BB9B93DE}"/>
            </a:ext>
          </a:extLst>
        </p:cNvPr>
        <p:cNvGrpSpPr/>
        <p:nvPr/>
      </p:nvGrpSpPr>
      <p:grpSpPr>
        <a:xfrm>
          <a:off x="0" y="0"/>
          <a:ext cx="0" cy="0"/>
          <a:chOff x="0" y="0"/>
          <a:chExt cx="0" cy="0"/>
        </a:xfrm>
      </p:grpSpPr>
      <p:pic>
        <p:nvPicPr>
          <p:cNvPr id="4098" name="Picture 2" descr="Mountains with looping roller coaster in blue-gray tones, no capitol">
            <a:extLst>
              <a:ext uri="{FF2B5EF4-FFF2-40B4-BE49-F238E27FC236}">
                <a16:creationId xmlns:a16="http://schemas.microsoft.com/office/drawing/2014/main" id="{235D4C8F-6CE1-D9B5-304B-8E6107269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6" r="17444" b="1"/>
          <a:stretch>
            <a:fillRect/>
          </a:stretch>
        </p:blipFill>
        <p:spPr bwMode="auto">
          <a:xfrm>
            <a:off x="-78205" y="-394329"/>
            <a:ext cx="12348409"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0C99BCB7-9432-617C-2A35-B7180429A5FF}"/>
              </a:ext>
            </a:extLst>
          </p:cNvPr>
          <p:cNvSpPr>
            <a:spLocks noGrp="1"/>
          </p:cNvSpPr>
          <p:nvPr>
            <p:ph type="title"/>
          </p:nvPr>
        </p:nvSpPr>
        <p:spPr>
          <a:xfrm>
            <a:off x="838200" y="-644999"/>
            <a:ext cx="8269705" cy="2179636"/>
          </a:xfrm>
        </p:spPr>
        <p:txBody>
          <a:bodyPr>
            <a:normAutofit/>
          </a:bodyPr>
          <a:lstStyle/>
          <a:p>
            <a:r>
              <a:rPr lang="en-US" sz="4000" dirty="0">
                <a:solidFill>
                  <a:srgbClr val="0070C0"/>
                </a:solidFill>
                <a:latin typeface="HelveticaNeueLT Std" panose="020B0604020202020204" pitchFamily="34" charset="0"/>
              </a:rPr>
              <a:t>Relevant Rules, Policies, &amp; Laws</a:t>
            </a:r>
            <a:endParaRPr lang="en-US" sz="4000" dirty="0">
              <a:solidFill>
                <a:schemeClr val="tx2"/>
              </a:solidFill>
            </a:endParaRPr>
          </a:p>
        </p:txBody>
      </p:sp>
      <p:sp>
        <p:nvSpPr>
          <p:cNvPr id="4102" name="Content Placeholder 4101">
            <a:extLst>
              <a:ext uri="{FF2B5EF4-FFF2-40B4-BE49-F238E27FC236}">
                <a16:creationId xmlns:a16="http://schemas.microsoft.com/office/drawing/2014/main" id="{35794C2B-BD11-DCAE-F186-4E51D5AE3E7F}"/>
              </a:ext>
            </a:extLst>
          </p:cNvPr>
          <p:cNvSpPr>
            <a:spLocks noGrp="1"/>
          </p:cNvSpPr>
          <p:nvPr>
            <p:ph idx="1"/>
          </p:nvPr>
        </p:nvSpPr>
        <p:spPr>
          <a:xfrm>
            <a:off x="375139" y="2602531"/>
            <a:ext cx="10302690" cy="3539262"/>
          </a:xfrm>
        </p:spPr>
        <p:txBody>
          <a:bodyPr>
            <a:normAutofit/>
          </a:bodyPr>
          <a:lstStyle/>
          <a:p>
            <a:r>
              <a:rPr lang="en-US" sz="2000" dirty="0">
                <a:solidFill>
                  <a:schemeClr val="bg2"/>
                </a:solidFill>
                <a:latin typeface="Aptos Display" panose="020B0004020202020204" pitchFamily="34" charset="0"/>
              </a:rPr>
              <a:t>Montana Operations Manual (MOM) Recruitment and Selection Policy </a:t>
            </a:r>
          </a:p>
          <a:p>
            <a:r>
              <a:rPr lang="en-US" sz="2000" dirty="0">
                <a:solidFill>
                  <a:schemeClr val="bg2"/>
                </a:solidFill>
                <a:latin typeface="Aptos Display" panose="020B0004020202020204" pitchFamily="34" charset="0"/>
              </a:rPr>
              <a:t>ARM 2.21.3726(4) “applicant information” includes…reference checks. </a:t>
            </a:r>
          </a:p>
          <a:p>
            <a:r>
              <a:rPr lang="en-US" sz="2000" dirty="0">
                <a:solidFill>
                  <a:schemeClr val="bg2"/>
                </a:solidFill>
                <a:latin typeface="Aptos Display" panose="020B0004020202020204" pitchFamily="34" charset="0"/>
              </a:rPr>
              <a:t>ARM 2.21.3728(3) “applicant information” is considered confidential to third parties unless an exception applies like a court order or release from the applicant. </a:t>
            </a:r>
          </a:p>
          <a:p>
            <a:r>
              <a:rPr lang="en-US" sz="2000" dirty="0">
                <a:solidFill>
                  <a:schemeClr val="bg2"/>
                </a:solidFill>
                <a:latin typeface="Aptos Display" panose="020B0004020202020204" pitchFamily="34" charset="0"/>
              </a:rPr>
              <a:t>ARM 2.21.6615 and 6616: an “authorized user” can rely on the contents of employee personnel records when responding to request for employment information. </a:t>
            </a:r>
          </a:p>
          <a:p>
            <a:r>
              <a:rPr lang="en-US" sz="2000" dirty="0">
                <a:solidFill>
                  <a:schemeClr val="bg2"/>
                </a:solidFill>
                <a:latin typeface="Aptos Display" panose="020B0004020202020204" pitchFamily="34" charset="0"/>
              </a:rPr>
              <a:t>Montana Blacklisting laws MCA 39-2-801 through 804</a:t>
            </a:r>
          </a:p>
          <a:p>
            <a:r>
              <a:rPr lang="en-US" sz="2000" dirty="0">
                <a:solidFill>
                  <a:schemeClr val="bg2"/>
                </a:solidFill>
                <a:latin typeface="Aptos Display" panose="020B0004020202020204" pitchFamily="34" charset="0"/>
              </a:rPr>
              <a:t>Defamation and qualified privilege MCA 27-1-801 through 804. </a:t>
            </a:r>
          </a:p>
          <a:p>
            <a:r>
              <a:rPr lang="en-US" sz="2000" dirty="0">
                <a:solidFill>
                  <a:schemeClr val="bg2"/>
                </a:solidFill>
                <a:latin typeface="Aptos Display" panose="020B0004020202020204" pitchFamily="34" charset="0"/>
              </a:rPr>
              <a:t>Agency specific policy, guide, or reference check form</a:t>
            </a:r>
          </a:p>
        </p:txBody>
      </p:sp>
      <p:pic>
        <p:nvPicPr>
          <p:cNvPr id="11" name="Picture 10">
            <a:extLst>
              <a:ext uri="{FF2B5EF4-FFF2-40B4-BE49-F238E27FC236}">
                <a16:creationId xmlns:a16="http://schemas.microsoft.com/office/drawing/2014/main" id="{73FF05F8-BB07-44B4-14B0-7103FF36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cxnSp>
        <p:nvCxnSpPr>
          <p:cNvPr id="12" name="Straight Connector 11">
            <a:extLst>
              <a:ext uri="{FF2B5EF4-FFF2-40B4-BE49-F238E27FC236}">
                <a16:creationId xmlns:a16="http://schemas.microsoft.com/office/drawing/2014/main" id="{77A10D40-72B6-4FDC-E263-8A6003328180}"/>
              </a:ext>
            </a:extLst>
          </p:cNvPr>
          <p:cNvCxnSpPr>
            <a:cxnSpLocks/>
          </p:cNvCxnSpPr>
          <p:nvPr/>
        </p:nvCxnSpPr>
        <p:spPr>
          <a:xfrm>
            <a:off x="522884" y="1534637"/>
            <a:ext cx="10983316" cy="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55EA7EC2-8DAD-4B33-42EC-A3011A903029}"/>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3" name="Slide Number Placeholder 4">
            <a:extLst>
              <a:ext uri="{FF2B5EF4-FFF2-40B4-BE49-F238E27FC236}">
                <a16:creationId xmlns:a16="http://schemas.microsoft.com/office/drawing/2014/main" id="{7ECAC4C1-DEA9-B833-73AD-847DB8111BC1}"/>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6</a:t>
            </a:fld>
            <a:endParaRPr lang="en-US" sz="1050" cap="all" spc="100" dirty="0">
              <a:solidFill>
                <a:prstClr val="white"/>
              </a:solidFill>
              <a:latin typeface="HelveticaNeueLT Std" panose="020B0604020202020204" pitchFamily="34" charset="0"/>
            </a:endParaRPr>
          </a:p>
        </p:txBody>
      </p:sp>
    </p:spTree>
    <p:extLst>
      <p:ext uri="{BB962C8B-B14F-4D97-AF65-F5344CB8AC3E}">
        <p14:creationId xmlns:p14="http://schemas.microsoft.com/office/powerpoint/2010/main" val="45651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E9662-D09E-A52F-61A4-FB5D9B7E4A8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ECCB5B86-DB5B-F1DC-32CE-3D527AD132A5}"/>
              </a:ext>
            </a:extLst>
          </p:cNvPr>
          <p:cNvSpPr>
            <a:spLocks noGrp="1"/>
          </p:cNvSpPr>
          <p:nvPr>
            <p:ph type="title"/>
          </p:nvPr>
        </p:nvSpPr>
        <p:spPr>
          <a:prstGeom prst="rect">
            <a:avLst/>
          </a:prstGeom>
        </p:spPr>
        <p:txBody>
          <a:bodyPr>
            <a:normAutofit/>
          </a:bodyPr>
          <a:lstStyle/>
          <a:p>
            <a:r>
              <a:rPr lang="en-US" sz="3400" dirty="0">
                <a:solidFill>
                  <a:srgbClr val="0070C0"/>
                </a:solidFill>
                <a:latin typeface="HelveticaNeueLT Std" panose="020B0604020202020204" pitchFamily="34" charset="0"/>
              </a:rPr>
              <a:t>When the Reference Check Goes “Off the Tracks”</a:t>
            </a:r>
            <a:r>
              <a:rPr lang="en-US" sz="4000" dirty="0">
                <a:solidFill>
                  <a:srgbClr val="0070C0"/>
                </a:solidFill>
                <a:latin typeface="HelveticaNeueLT Std" panose="020B0604020202020204" pitchFamily="34" charset="0"/>
              </a:rPr>
              <a:t>	</a:t>
            </a:r>
          </a:p>
        </p:txBody>
      </p:sp>
      <p:pic>
        <p:nvPicPr>
          <p:cNvPr id="7" name="Picture 6">
            <a:extLst>
              <a:ext uri="{FF2B5EF4-FFF2-40B4-BE49-F238E27FC236}">
                <a16:creationId xmlns:a16="http://schemas.microsoft.com/office/drawing/2014/main" id="{A8FED82F-9B23-1F15-17F1-937FF0974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cxnSp>
        <p:nvCxnSpPr>
          <p:cNvPr id="14" name="Straight Connector 13">
            <a:extLst>
              <a:ext uri="{FF2B5EF4-FFF2-40B4-BE49-F238E27FC236}">
                <a16:creationId xmlns:a16="http://schemas.microsoft.com/office/drawing/2014/main" id="{5B5AE7C3-A8F7-DEC8-F931-6A40ADC593B5}"/>
              </a:ext>
            </a:extLst>
          </p:cNvPr>
          <p:cNvCxnSpPr>
            <a:cxnSpLocks/>
          </p:cNvCxnSpPr>
          <p:nvPr/>
        </p:nvCxnSpPr>
        <p:spPr>
          <a:xfrm>
            <a:off x="471995" y="1366195"/>
            <a:ext cx="10983316" cy="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33BCDA-05A4-E446-2046-77E67EDB3F6E}"/>
              </a:ext>
            </a:extLst>
          </p:cNvPr>
          <p:cNvSpPr>
            <a:spLocks noGrp="1"/>
          </p:cNvSpPr>
          <p:nvPr>
            <p:ph idx="1"/>
          </p:nvPr>
        </p:nvSpPr>
        <p:spPr/>
        <p:txBody>
          <a:bodyPr>
            <a:normAutofit fontScale="92500" lnSpcReduction="10000"/>
          </a:bodyPr>
          <a:lstStyle/>
          <a:p>
            <a:r>
              <a:rPr lang="en-US" b="1" dirty="0"/>
              <a:t>How reference checks become lawsuits</a:t>
            </a:r>
          </a:p>
          <a:p>
            <a:pPr lvl="1"/>
            <a:r>
              <a:rPr lang="en-US" dirty="0"/>
              <a:t>Speculate, exaggerate, subjective opinions, inconsistent practices</a:t>
            </a:r>
          </a:p>
          <a:p>
            <a:r>
              <a:rPr lang="en-US" b="1" dirty="0"/>
              <a:t>Common types of claims</a:t>
            </a:r>
            <a:r>
              <a:rPr lang="en-US" dirty="0"/>
              <a:t>: </a:t>
            </a:r>
          </a:p>
          <a:p>
            <a:pPr lvl="1"/>
            <a:r>
              <a:rPr lang="en-US" dirty="0"/>
              <a:t>Defamation / negligent misrepresentation</a:t>
            </a:r>
          </a:p>
          <a:p>
            <a:pPr lvl="1"/>
            <a:r>
              <a:rPr lang="en-US" dirty="0"/>
              <a:t>Discrimination and retaliation</a:t>
            </a:r>
          </a:p>
          <a:p>
            <a:pPr lvl="1"/>
            <a:r>
              <a:rPr lang="en-US" dirty="0"/>
              <a:t>Negligent hiring or retention</a:t>
            </a:r>
          </a:p>
          <a:p>
            <a:r>
              <a:rPr lang="en-US" dirty="0"/>
              <a:t>Practice tip: think -- if what I say in the reference is shared with the applicant, would I feel comfortable that it is accurate and supported by documentation.</a:t>
            </a:r>
          </a:p>
          <a:p>
            <a:r>
              <a:rPr lang="en-US" dirty="0"/>
              <a:t>Examples – how something that feels small, casual comment, a favor for a former employee, or a shortcut in the process – can lead to costly/lengthy litigation involving hearings, discovery, and depositions. </a:t>
            </a:r>
          </a:p>
          <a:p>
            <a:endParaRPr lang="en-US" dirty="0"/>
          </a:p>
        </p:txBody>
      </p:sp>
      <p:sp>
        <p:nvSpPr>
          <p:cNvPr id="2" name="Footer Placeholder 3">
            <a:extLst>
              <a:ext uri="{FF2B5EF4-FFF2-40B4-BE49-F238E27FC236}">
                <a16:creationId xmlns:a16="http://schemas.microsoft.com/office/drawing/2014/main" id="{ECD4D4D3-19AF-2564-C336-697192F5A4A3}"/>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6" name="Slide Number Placeholder 4">
            <a:extLst>
              <a:ext uri="{FF2B5EF4-FFF2-40B4-BE49-F238E27FC236}">
                <a16:creationId xmlns:a16="http://schemas.microsoft.com/office/drawing/2014/main" id="{DB24E1B4-4569-384E-7E72-AE4FC3D6E9F7}"/>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7</a:t>
            </a:fld>
            <a:endParaRPr lang="en-US" sz="1050" cap="all" spc="100" dirty="0">
              <a:solidFill>
                <a:prstClr val="white"/>
              </a:solidFill>
              <a:latin typeface="HelveticaNeueLT Std" panose="020B0604020202020204" pitchFamily="34" charset="0"/>
            </a:endParaRPr>
          </a:p>
        </p:txBody>
      </p:sp>
    </p:spTree>
    <p:extLst>
      <p:ext uri="{BB962C8B-B14F-4D97-AF65-F5344CB8AC3E}">
        <p14:creationId xmlns:p14="http://schemas.microsoft.com/office/powerpoint/2010/main" val="303972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E4947-27FE-507D-9FF2-6DD095A544F1}"/>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74661495-8585-42B8-7CE1-1821FB5646FC}"/>
              </a:ext>
            </a:extLst>
          </p:cNvPr>
          <p:cNvSpPr>
            <a:spLocks noGrp="1"/>
          </p:cNvSpPr>
          <p:nvPr>
            <p:ph type="title"/>
          </p:nvPr>
        </p:nvSpPr>
        <p:spPr>
          <a:prstGeom prst="rect">
            <a:avLst/>
          </a:prstGeom>
        </p:spPr>
        <p:txBody>
          <a:bodyPr>
            <a:normAutofit/>
          </a:bodyPr>
          <a:lstStyle/>
          <a:p>
            <a:r>
              <a:rPr lang="en-US" sz="3400" dirty="0">
                <a:solidFill>
                  <a:srgbClr val="0070C0"/>
                </a:solidFill>
                <a:latin typeface="HelveticaNeueLT Std" panose="020B0604020202020204" pitchFamily="34" charset="0"/>
              </a:rPr>
              <a:t>Scenario #1</a:t>
            </a:r>
            <a:r>
              <a:rPr lang="en-US" sz="4000" dirty="0">
                <a:solidFill>
                  <a:srgbClr val="0070C0"/>
                </a:solidFill>
                <a:latin typeface="HelveticaNeueLT Std" panose="020B0604020202020204" pitchFamily="34" charset="0"/>
              </a:rPr>
              <a:t>	</a:t>
            </a:r>
          </a:p>
        </p:txBody>
      </p:sp>
      <p:pic>
        <p:nvPicPr>
          <p:cNvPr id="7" name="Picture 6">
            <a:extLst>
              <a:ext uri="{FF2B5EF4-FFF2-40B4-BE49-F238E27FC236}">
                <a16:creationId xmlns:a16="http://schemas.microsoft.com/office/drawing/2014/main" id="{61638142-A936-1A48-95B8-B2B39FDD9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cxnSp>
        <p:nvCxnSpPr>
          <p:cNvPr id="14" name="Straight Connector 13">
            <a:extLst>
              <a:ext uri="{FF2B5EF4-FFF2-40B4-BE49-F238E27FC236}">
                <a16:creationId xmlns:a16="http://schemas.microsoft.com/office/drawing/2014/main" id="{2E022BBC-C393-12A5-D100-17E89AF4E302}"/>
              </a:ext>
            </a:extLst>
          </p:cNvPr>
          <p:cNvCxnSpPr>
            <a:cxnSpLocks/>
          </p:cNvCxnSpPr>
          <p:nvPr/>
        </p:nvCxnSpPr>
        <p:spPr>
          <a:xfrm>
            <a:off x="471995" y="1366195"/>
            <a:ext cx="10983316" cy="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CB5539-07A8-7C0B-6DD7-B2D43DFE0CA5}"/>
              </a:ext>
            </a:extLst>
          </p:cNvPr>
          <p:cNvSpPr>
            <a:spLocks noGrp="1"/>
          </p:cNvSpPr>
          <p:nvPr>
            <p:ph idx="1"/>
          </p:nvPr>
        </p:nvSpPr>
        <p:spPr>
          <a:xfrm>
            <a:off x="609394" y="1527350"/>
            <a:ext cx="10744406" cy="4649613"/>
          </a:xfrm>
        </p:spPr>
        <p:txBody>
          <a:bodyPr>
            <a:normAutofit lnSpcReduction="10000"/>
          </a:bodyPr>
          <a:lstStyle/>
          <a:p>
            <a:r>
              <a:rPr lang="en-US" sz="1800" dirty="0"/>
              <a:t>Agency A conducts a sexual harassment investigation and finds there was a “credible complaint and policy-violation of inappropriate conduct toward a coworker but did not rise to sexual harassment under policy.” The policy violation justified discipline and Agency A issued a due process letter.</a:t>
            </a:r>
          </a:p>
          <a:p>
            <a:r>
              <a:rPr lang="en-US" sz="1800" dirty="0"/>
              <a:t>Prior to the discipline being issued, the employee resigns from Agency A. </a:t>
            </a:r>
          </a:p>
          <a:p>
            <a:r>
              <a:rPr lang="en-US" sz="1800" dirty="0"/>
              <a:t>Later, the employee applies for a job at Agency B. During the reference check, the supervisor at Agency A casually explains “we fired the employee for sexually harassing a coworker.” </a:t>
            </a:r>
          </a:p>
          <a:p>
            <a:r>
              <a:rPr lang="en-US" sz="1800" dirty="0"/>
              <a:t>Agency B does not hire the employee, and the employee finds out that agency A said he “sexually harassed” an employee and that is why he was fired.</a:t>
            </a:r>
          </a:p>
          <a:p>
            <a:r>
              <a:rPr lang="en-US" sz="1800" dirty="0"/>
              <a:t>Agency A misrepresented what occurred. Agency A found a policy violation, but not sexual harassment. Also, discipline had not been issued. Labeling the employee as someone that committed “sexual harassment” and was fired are materially different facts and carry more reputational harm. </a:t>
            </a:r>
          </a:p>
          <a:p>
            <a:r>
              <a:rPr lang="en-US" sz="1800" dirty="0"/>
              <a:t>Types of claims:  defamation, negligent or intentional misrepresentation, emotional distress</a:t>
            </a:r>
          </a:p>
          <a:p>
            <a:r>
              <a:rPr lang="en-US" sz="1800" dirty="0"/>
              <a:t>What if Agency A had actually fired the employee?   “</a:t>
            </a:r>
            <a:r>
              <a:rPr lang="en-US" sz="1800"/>
              <a:t>subtle distinction” </a:t>
            </a:r>
            <a:endParaRPr lang="en-US" sz="1800" dirty="0"/>
          </a:p>
          <a:p>
            <a:r>
              <a:rPr lang="en-US" sz="1800" b="1" dirty="0"/>
              <a:t>Takeaway: </a:t>
            </a:r>
            <a:r>
              <a:rPr lang="en-US" sz="1800" dirty="0"/>
              <a:t>Agency A had a defensible documented reason to explain to Agency B but misrepresented the information into a potentially actionable legal claim. </a:t>
            </a:r>
          </a:p>
        </p:txBody>
      </p:sp>
      <p:sp>
        <p:nvSpPr>
          <p:cNvPr id="2" name="Footer Placeholder 3">
            <a:extLst>
              <a:ext uri="{FF2B5EF4-FFF2-40B4-BE49-F238E27FC236}">
                <a16:creationId xmlns:a16="http://schemas.microsoft.com/office/drawing/2014/main" id="{6FD668C5-EA0F-3E47-5319-2FCFABFCC5BB}"/>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6" name="Slide Number Placeholder 4">
            <a:extLst>
              <a:ext uri="{FF2B5EF4-FFF2-40B4-BE49-F238E27FC236}">
                <a16:creationId xmlns:a16="http://schemas.microsoft.com/office/drawing/2014/main" id="{BAF1B05A-55E4-1950-D440-216D1C35CB8F}"/>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8</a:t>
            </a:fld>
            <a:endParaRPr lang="en-US" sz="1050" cap="all" spc="100" dirty="0">
              <a:solidFill>
                <a:prstClr val="white"/>
              </a:solidFill>
              <a:latin typeface="HelveticaNeueLT Std" panose="020B0604020202020204" pitchFamily="34" charset="0"/>
            </a:endParaRPr>
          </a:p>
        </p:txBody>
      </p:sp>
    </p:spTree>
    <p:extLst>
      <p:ext uri="{BB962C8B-B14F-4D97-AF65-F5344CB8AC3E}">
        <p14:creationId xmlns:p14="http://schemas.microsoft.com/office/powerpoint/2010/main" val="265512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5D9AE-1294-BE64-B1AA-A2ACB60E62B3}"/>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07E34AE9-2050-D1B7-7A60-B1A09732336B}"/>
              </a:ext>
            </a:extLst>
          </p:cNvPr>
          <p:cNvSpPr>
            <a:spLocks noGrp="1"/>
          </p:cNvSpPr>
          <p:nvPr>
            <p:ph type="title"/>
          </p:nvPr>
        </p:nvSpPr>
        <p:spPr>
          <a:prstGeom prst="rect">
            <a:avLst/>
          </a:prstGeom>
        </p:spPr>
        <p:txBody>
          <a:bodyPr>
            <a:normAutofit/>
          </a:bodyPr>
          <a:lstStyle/>
          <a:p>
            <a:r>
              <a:rPr lang="en-US" sz="3400" dirty="0">
                <a:solidFill>
                  <a:srgbClr val="0070C0"/>
                </a:solidFill>
                <a:latin typeface="HelveticaNeueLT Std" panose="020B0604020202020204" pitchFamily="34" charset="0"/>
              </a:rPr>
              <a:t>Scenario #2</a:t>
            </a:r>
            <a:r>
              <a:rPr lang="en-US" sz="4000" dirty="0">
                <a:solidFill>
                  <a:srgbClr val="0070C0"/>
                </a:solidFill>
                <a:latin typeface="HelveticaNeueLT Std" panose="020B0604020202020204" pitchFamily="34" charset="0"/>
              </a:rPr>
              <a:t>	</a:t>
            </a:r>
          </a:p>
        </p:txBody>
      </p:sp>
      <p:pic>
        <p:nvPicPr>
          <p:cNvPr id="7" name="Picture 6">
            <a:extLst>
              <a:ext uri="{FF2B5EF4-FFF2-40B4-BE49-F238E27FC236}">
                <a16:creationId xmlns:a16="http://schemas.microsoft.com/office/drawing/2014/main" id="{75C9F6C0-3700-8E30-9BCC-58AE851ED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cxnSp>
        <p:nvCxnSpPr>
          <p:cNvPr id="14" name="Straight Connector 13">
            <a:extLst>
              <a:ext uri="{FF2B5EF4-FFF2-40B4-BE49-F238E27FC236}">
                <a16:creationId xmlns:a16="http://schemas.microsoft.com/office/drawing/2014/main" id="{8D6A26FC-F75F-A557-550F-BADB6C27077F}"/>
              </a:ext>
            </a:extLst>
          </p:cNvPr>
          <p:cNvCxnSpPr>
            <a:cxnSpLocks/>
          </p:cNvCxnSpPr>
          <p:nvPr/>
        </p:nvCxnSpPr>
        <p:spPr>
          <a:xfrm>
            <a:off x="471995" y="1366195"/>
            <a:ext cx="10983316" cy="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3F9B12-F996-6345-C6FC-CA914C0D878A}"/>
              </a:ext>
            </a:extLst>
          </p:cNvPr>
          <p:cNvSpPr>
            <a:spLocks noGrp="1"/>
          </p:cNvSpPr>
          <p:nvPr>
            <p:ph idx="1"/>
          </p:nvPr>
        </p:nvSpPr>
        <p:spPr/>
        <p:txBody>
          <a:bodyPr>
            <a:normAutofit/>
          </a:bodyPr>
          <a:lstStyle/>
          <a:p>
            <a:r>
              <a:rPr lang="en-US" sz="1900" dirty="0"/>
              <a:t>Agency A has a reference policy to only confirm dates of employment and job titles. The manager at agency A receives a reference call from agency B about an employee named Jane. Wanting to show his appreciation for all Jane’s hard work, the manager gives a detailed highly favorable reference. Jane gets the job, and word circulates that manager gave her a glowing reference. </a:t>
            </a:r>
          </a:p>
          <a:p>
            <a:r>
              <a:rPr lang="en-US" sz="1900" dirty="0"/>
              <a:t>Months later, another agency A employee, John, applies for a position at agency B. John had recently filed an internal discrimination complaint against agency A involving a claim disability discrimination. Agency B calls the manager to get a reference. This time, the manager refuses to provide any substantive information and complies with company policy by only confirming dates of employment and job title. </a:t>
            </a:r>
          </a:p>
          <a:p>
            <a:r>
              <a:rPr lang="en-US" sz="1900" dirty="0"/>
              <a:t>John learns the manager gave Jane a strong reference but refused to do the same for him. John files a retaliation and disparate treatment claim, alleging the refusal was motivated by John’s protected status and prior complaint. </a:t>
            </a:r>
          </a:p>
          <a:p>
            <a:r>
              <a:rPr lang="en-US" sz="1900" b="1" dirty="0"/>
              <a:t>Takeaway: </a:t>
            </a:r>
            <a:r>
              <a:rPr lang="en-US" sz="1900" dirty="0"/>
              <a:t>the inconsistent application of the policy created the risk. Even if you think you are giving a good reference “as a favor” can be used as a basis in a discrimination claim.  </a:t>
            </a:r>
            <a:endParaRPr lang="en-US" sz="1900" b="1" dirty="0"/>
          </a:p>
        </p:txBody>
      </p:sp>
      <p:sp>
        <p:nvSpPr>
          <p:cNvPr id="2" name="Footer Placeholder 3">
            <a:extLst>
              <a:ext uri="{FF2B5EF4-FFF2-40B4-BE49-F238E27FC236}">
                <a16:creationId xmlns:a16="http://schemas.microsoft.com/office/drawing/2014/main" id="{B3E9D2DD-397D-E16F-5787-86963A909AA2}"/>
              </a:ext>
            </a:extLst>
          </p:cNvPr>
          <p:cNvSpPr>
            <a:spLocks noGrp="1"/>
          </p:cNvSpPr>
          <p:nvPr>
            <p:ph type="ftr" sz="quarter" idx="11"/>
          </p:nvPr>
        </p:nvSpPr>
        <p:spPr>
          <a:xfrm>
            <a:off x="609586" y="6416998"/>
            <a:ext cx="2676731" cy="261172"/>
          </a:xfrm>
        </p:spPr>
        <p:txBody>
          <a:bodyPr lIns="91440" tIns="45720" rIns="91440" bIns="4572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mj-lt"/>
                <a:ea typeface="+mn-ea"/>
                <a:cs typeface="+mn-cs"/>
              </a:rPr>
              <a:t>Department of Administration   </a:t>
            </a:r>
          </a:p>
        </p:txBody>
      </p:sp>
      <p:sp>
        <p:nvSpPr>
          <p:cNvPr id="6" name="Slide Number Placeholder 4">
            <a:extLst>
              <a:ext uri="{FF2B5EF4-FFF2-40B4-BE49-F238E27FC236}">
                <a16:creationId xmlns:a16="http://schemas.microsoft.com/office/drawing/2014/main" id="{D8D086D5-D726-F698-6827-38F9BD653C1D}"/>
              </a:ext>
            </a:extLst>
          </p:cNvPr>
          <p:cNvSpPr txBox="1">
            <a:spLocks/>
          </p:cNvSpPr>
          <p:nvPr/>
        </p:nvSpPr>
        <p:spPr>
          <a:xfrm>
            <a:off x="11424999" y="6490736"/>
            <a:ext cx="599290" cy="226978"/>
          </a:xfrm>
          <a:prstGeom prst="rect">
            <a:avLst/>
          </a:prstGeom>
          <a:solidFill>
            <a:srgbClr val="102F54"/>
          </a:solidFill>
        </p:spPr>
        <p:txBody>
          <a:bodyPr vert="horz" lIns="91440" tIns="45720" rIns="91440" bIns="45720" rtlCol="0" anchor="b"/>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4E75A2-CA41-49D8-A529-D1D3823E4648}" type="slidenum">
              <a:rPr lang="en-US" sz="1050" cap="all" spc="100" smtClean="0">
                <a:solidFill>
                  <a:prstClr val="white"/>
                </a:solidFill>
                <a:latin typeface="HelveticaNeueLT Std" panose="020B0604020202020204" pitchFamily="34" charset="0"/>
              </a:rPr>
              <a:pPr algn="ctr">
                <a:defRPr/>
              </a:pPr>
              <a:t>9</a:t>
            </a:fld>
            <a:endParaRPr lang="en-US" sz="1050" cap="all" spc="100" dirty="0">
              <a:solidFill>
                <a:prstClr val="white"/>
              </a:solidFill>
              <a:latin typeface="HelveticaNeueLT Std" panose="020B0604020202020204" pitchFamily="34" charset="0"/>
            </a:endParaRPr>
          </a:p>
        </p:txBody>
      </p:sp>
    </p:spTree>
    <p:extLst>
      <p:ext uri="{BB962C8B-B14F-4D97-AF65-F5344CB8AC3E}">
        <p14:creationId xmlns:p14="http://schemas.microsoft.com/office/powerpoint/2010/main" val="465651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2689</TotalTime>
  <Words>2334</Words>
  <Application>Microsoft Office PowerPoint</Application>
  <PresentationFormat>Widescreen</PresentationFormat>
  <Paragraphs>273</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HelveticaNeueLT Std</vt:lpstr>
      <vt:lpstr>Lato</vt:lpstr>
      <vt:lpstr>Office Theme</vt:lpstr>
      <vt:lpstr>HR Symposium   HR Symposium  The Reference Check Roller Coaster Matt Mitchell &amp; Lisa Coligan   December 4, 2025</vt:lpstr>
      <vt:lpstr>PowerPoint Presentation</vt:lpstr>
      <vt:lpstr>Today’s Ride:   Reference Check         Dual Role Conundrum of Doom!</vt:lpstr>
      <vt:lpstr>PowerPoint Presentation</vt:lpstr>
      <vt:lpstr>Why do we care about reference checks? </vt:lpstr>
      <vt:lpstr>Relevant Rules, Policies, &amp; Laws</vt:lpstr>
      <vt:lpstr>When the Reference Check Goes “Off the Tracks” </vt:lpstr>
      <vt:lpstr>Scenario #1 </vt:lpstr>
      <vt:lpstr>Scenario #2 </vt:lpstr>
      <vt:lpstr>Solving the Dual Role Conundrum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Mitchell, Matt</dc:creator>
  <cp:lastModifiedBy>Coligan, Lisa</cp:lastModifiedBy>
  <cp:revision>3</cp:revision>
  <dcterms:created xsi:type="dcterms:W3CDTF">2025-11-30T19:16:53Z</dcterms:created>
  <dcterms:modified xsi:type="dcterms:W3CDTF">2025-12-04T16:09:54Z</dcterms:modified>
</cp:coreProperties>
</file>