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handoutMasterIdLst>
    <p:handoutMasterId r:id="rId37"/>
  </p:handoutMasterIdLst>
  <p:sldIdLst>
    <p:sldId id="256" r:id="rId5"/>
    <p:sldId id="259" r:id="rId6"/>
    <p:sldId id="261" r:id="rId7"/>
    <p:sldId id="2147477662" r:id="rId8"/>
    <p:sldId id="2147483644" r:id="rId9"/>
    <p:sldId id="2147477655" r:id="rId10"/>
    <p:sldId id="258" r:id="rId11"/>
    <p:sldId id="2147483632" r:id="rId12"/>
    <p:sldId id="2147483630" r:id="rId13"/>
    <p:sldId id="2147483633" r:id="rId14"/>
    <p:sldId id="2147483636" r:id="rId15"/>
    <p:sldId id="2147483634" r:id="rId16"/>
    <p:sldId id="260" r:id="rId17"/>
    <p:sldId id="262" r:id="rId18"/>
    <p:sldId id="263" r:id="rId19"/>
    <p:sldId id="2147483625" r:id="rId20"/>
    <p:sldId id="2147483647" r:id="rId21"/>
    <p:sldId id="2147483626" r:id="rId22"/>
    <p:sldId id="264" r:id="rId23"/>
    <p:sldId id="2147483641" r:id="rId24"/>
    <p:sldId id="2147483639" r:id="rId25"/>
    <p:sldId id="2147483638" r:id="rId26"/>
    <p:sldId id="257" r:id="rId27"/>
    <p:sldId id="2147483620" r:id="rId28"/>
    <p:sldId id="2147483642" r:id="rId29"/>
    <p:sldId id="2147483618" r:id="rId30"/>
    <p:sldId id="2147483646" r:id="rId31"/>
    <p:sldId id="2147483635" r:id="rId32"/>
    <p:sldId id="2147483622" r:id="rId33"/>
    <p:sldId id="2147483645" r:id="rId34"/>
    <p:sldId id="2147477663"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20C14F-4EA5-7C0F-852A-18A07F406B36}" name="Snowberger, Michele" initials="MS" userId="S::CMB205@mt.gov::57a6f63b-0c18-4a15-b470-1468c4248c6c" providerId="AD"/>
  <p188:author id="{C125E451-77EB-45B9-8465-26748E0612E9}" name="Mitchell, Matt" initials="MM" userId="S::CMA409@mt.gov::0eab7b81-efb7-418d-8749-009ab517c576" providerId="AD"/>
  <p188:author id="{B5B0A552-2EC5-6625-643F-3620B8FB3523}" name="Andy Kay" initials="AK" userId="S::andrewk@slalom.com::b2a9f35d-d3d1-41e6-b293-e4c9b138b75f" providerId="AD"/>
  <p188:author id="{82BA1B65-DDE4-8184-41BB-45C6960ED3F4}" name="Joost Bakker" initials="JB" userId="S::joost.bakker@slalom.com::973d95c1-10e3-4228-88e2-a3dcafeea8d7" providerId="AD"/>
  <p188:author id="{1DAFC8E0-A516-C498-EF21-7D70962B6A0C}" name="Englert, Yvette" initials="YE" userId="S::CM0707@mt.gov::402fee87-2444-4748-b2ee-ce38f45c38a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1C2C"/>
    <a:srgbClr val="6F87A3"/>
    <a:srgbClr val="E97132"/>
    <a:srgbClr val="002060"/>
    <a:srgbClr val="FAFAF3"/>
    <a:srgbClr val="C14E15"/>
    <a:srgbClr val="3E4D60"/>
    <a:srgbClr val="FFE2C5"/>
    <a:srgbClr val="FF9933"/>
    <a:srgbClr val="E0E5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270DE4-FD9E-05E2-E1C6-14D49D690012}" v="10" dt="2025-12-03T23:05:02.490"/>
    <p1510:client id="{3763C3C4-643E-4571-AE8B-D708A8BA24A5}" v="4" dt="2025-12-04T00:22:06.647"/>
    <p1510:client id="{4AB37959-3F9E-4548-8ECB-DAB13750FCA5}" v="1" dt="2025-12-05T19:02:46.098"/>
    <p1510:client id="{5613A3D8-A66F-4AB1-9793-A12C33EBCE92}" v="3" dt="2025-12-04T01:09:59.496"/>
    <p1510:client id="{792549A0-A26A-ADA9-6C0E-F3F1E86B7D6C}" v="20" dt="2025-12-03T22:59:53.303"/>
    <p1510:client id="{94011DA4-DF2E-35D7-0234-220B9EC79F9C}" v="158" dt="2025-12-03T23:42:38.131"/>
    <p1510:client id="{F77CB534-D6BE-41B3-84D8-F686A91C2C97}" v="685" dt="2025-12-03T22:44:49.4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0615CE-29D9-42AA-9587-72E12F6347B4}"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D30B7964-D4D1-4866-8341-52561DDC66E2}">
      <dgm:prSet custT="1"/>
      <dgm:spPr/>
      <dgm:t>
        <a:bodyPr/>
        <a:lstStyle/>
        <a:p>
          <a:pPr>
            <a:lnSpc>
              <a:spcPct val="100000"/>
            </a:lnSpc>
          </a:pPr>
          <a:r>
            <a:rPr lang="en-US" sz="2000" b="1" i="0" baseline="0"/>
            <a:t>100 DATA POINTS</a:t>
          </a:r>
          <a:endParaRPr lang="en-US" sz="2000"/>
        </a:p>
      </dgm:t>
    </dgm:pt>
    <dgm:pt modelId="{474FEB77-CBA3-4452-936B-30E0F7DFE575}" type="parTrans" cxnId="{670CE0A7-C1E7-43A7-965F-B35E270F9AA6}">
      <dgm:prSet/>
      <dgm:spPr/>
      <dgm:t>
        <a:bodyPr/>
        <a:lstStyle/>
        <a:p>
          <a:endParaRPr lang="en-US"/>
        </a:p>
      </dgm:t>
    </dgm:pt>
    <dgm:pt modelId="{938C7F42-FF89-4210-8489-61788D0D96C4}" type="sibTrans" cxnId="{670CE0A7-C1E7-43A7-965F-B35E270F9AA6}">
      <dgm:prSet/>
      <dgm:spPr/>
      <dgm:t>
        <a:bodyPr/>
        <a:lstStyle/>
        <a:p>
          <a:endParaRPr lang="en-US"/>
        </a:p>
      </dgm:t>
    </dgm:pt>
    <dgm:pt modelId="{1B60C480-ABC3-42A0-B01D-972F2E0D9F9E}">
      <dgm:prSet custT="1"/>
      <dgm:spPr/>
      <dgm:t>
        <a:bodyPr/>
        <a:lstStyle/>
        <a:p>
          <a:pPr>
            <a:lnSpc>
              <a:spcPct val="100000"/>
            </a:lnSpc>
          </a:pPr>
          <a:r>
            <a:rPr lang="en-US" sz="2000" b="1"/>
            <a:t>15  AGENCY DISCOVERY SESSIONS </a:t>
          </a:r>
          <a:endParaRPr lang="en-US" sz="2000"/>
        </a:p>
      </dgm:t>
    </dgm:pt>
    <dgm:pt modelId="{12B679E8-3874-48D1-917B-42C29A07F67B}" type="parTrans" cxnId="{2B0B3BBA-CE35-4922-8F73-5D1B689FB31F}">
      <dgm:prSet/>
      <dgm:spPr/>
      <dgm:t>
        <a:bodyPr/>
        <a:lstStyle/>
        <a:p>
          <a:endParaRPr lang="en-US"/>
        </a:p>
      </dgm:t>
    </dgm:pt>
    <dgm:pt modelId="{DFE449D9-5AB6-4CFE-8FE4-E4128ACB9579}" type="sibTrans" cxnId="{2B0B3BBA-CE35-4922-8F73-5D1B689FB31F}">
      <dgm:prSet/>
      <dgm:spPr/>
      <dgm:t>
        <a:bodyPr/>
        <a:lstStyle/>
        <a:p>
          <a:endParaRPr lang="en-US"/>
        </a:p>
      </dgm:t>
    </dgm:pt>
    <dgm:pt modelId="{D3B1A40D-3AB0-4CF8-81ED-4839C1226D7E}">
      <dgm:prSet custT="1"/>
      <dgm:spPr/>
      <dgm:t>
        <a:bodyPr/>
        <a:lstStyle/>
        <a:p>
          <a:pPr>
            <a:lnSpc>
              <a:spcPct val="100000"/>
            </a:lnSpc>
          </a:pPr>
          <a:r>
            <a:rPr lang="en-US" sz="2000" b="1"/>
            <a:t>5  SHRD FOCUS GROUPS</a:t>
          </a:r>
          <a:endParaRPr lang="en-US" sz="2000"/>
        </a:p>
      </dgm:t>
    </dgm:pt>
    <dgm:pt modelId="{0682F362-EB92-4B3F-A7FF-FF446E67E8A1}" type="parTrans" cxnId="{3857C52C-3A7A-49C8-83A1-4F639E726096}">
      <dgm:prSet/>
      <dgm:spPr/>
      <dgm:t>
        <a:bodyPr/>
        <a:lstStyle/>
        <a:p>
          <a:endParaRPr lang="en-US"/>
        </a:p>
      </dgm:t>
    </dgm:pt>
    <dgm:pt modelId="{DFE54492-70EE-4894-BEDF-8EC9FAA6E495}" type="sibTrans" cxnId="{3857C52C-3A7A-49C8-83A1-4F639E726096}">
      <dgm:prSet/>
      <dgm:spPr/>
      <dgm:t>
        <a:bodyPr/>
        <a:lstStyle/>
        <a:p>
          <a:endParaRPr lang="en-US"/>
        </a:p>
      </dgm:t>
    </dgm:pt>
    <dgm:pt modelId="{7896AA94-F5AA-42F3-8400-E31A3CBBA11D}">
      <dgm:prSet custT="1"/>
      <dgm:spPr/>
      <dgm:t>
        <a:bodyPr/>
        <a:lstStyle/>
        <a:p>
          <a:pPr>
            <a:lnSpc>
              <a:spcPct val="100000"/>
            </a:lnSpc>
          </a:pPr>
          <a:r>
            <a:rPr lang="en-US" sz="2000" b="1"/>
            <a:t>3  STATES </a:t>
          </a:r>
          <a:endParaRPr lang="en-US" sz="2000"/>
        </a:p>
      </dgm:t>
    </dgm:pt>
    <dgm:pt modelId="{AA85876A-2853-4329-B6C7-F1B84329392C}" type="parTrans" cxnId="{2549E945-F301-4CD7-94E6-1EA7FEAEC2A0}">
      <dgm:prSet/>
      <dgm:spPr/>
      <dgm:t>
        <a:bodyPr/>
        <a:lstStyle/>
        <a:p>
          <a:endParaRPr lang="en-US"/>
        </a:p>
      </dgm:t>
    </dgm:pt>
    <dgm:pt modelId="{89828450-8CAC-4927-9AD8-09CB7810CD82}" type="sibTrans" cxnId="{2549E945-F301-4CD7-94E6-1EA7FEAEC2A0}">
      <dgm:prSet/>
      <dgm:spPr/>
      <dgm:t>
        <a:bodyPr/>
        <a:lstStyle/>
        <a:p>
          <a:endParaRPr lang="en-US"/>
        </a:p>
      </dgm:t>
    </dgm:pt>
    <dgm:pt modelId="{DE043E39-9C79-452E-8513-F3D5D1B965CC}" type="pres">
      <dgm:prSet presAssocID="{D90615CE-29D9-42AA-9587-72E12F6347B4}" presName="root" presStyleCnt="0">
        <dgm:presLayoutVars>
          <dgm:dir/>
          <dgm:resizeHandles val="exact"/>
        </dgm:presLayoutVars>
      </dgm:prSet>
      <dgm:spPr/>
    </dgm:pt>
    <dgm:pt modelId="{8F06D27B-4F80-4F03-B4C1-461A162CC4B1}" type="pres">
      <dgm:prSet presAssocID="{D30B7964-D4D1-4866-8341-52561DDC66E2}" presName="compNode" presStyleCnt="0"/>
      <dgm:spPr/>
    </dgm:pt>
    <dgm:pt modelId="{95E2BA01-ACFF-42D7-9B66-45815537802A}" type="pres">
      <dgm:prSet presAssocID="{D30B7964-D4D1-4866-8341-52561DDC66E2}" presName="iconRect" presStyleLbl="node1" presStyleIdx="0" presStyleCnt="4" custScaleX="190091" custScaleY="169912"/>
      <dgm:spPr>
        <a:blipFill>
          <a:blip xmlns:r="http://schemas.openxmlformats.org/officeDocument/2006/relationships" r:embed="rId1">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mart Phone"/>
        </a:ext>
      </dgm:extLst>
    </dgm:pt>
    <dgm:pt modelId="{48EF4971-BFC7-4901-8979-69F3C2B5B7C0}" type="pres">
      <dgm:prSet presAssocID="{D30B7964-D4D1-4866-8341-52561DDC66E2}" presName="spaceRect" presStyleCnt="0"/>
      <dgm:spPr/>
    </dgm:pt>
    <dgm:pt modelId="{AEF07DCC-6E57-47D6-BA87-5A34A888C0FA}" type="pres">
      <dgm:prSet presAssocID="{D30B7964-D4D1-4866-8341-52561DDC66E2}" presName="textRect" presStyleLbl="revTx" presStyleIdx="0" presStyleCnt="4" custScaleX="132686" custScaleY="73714" custLinFactNeighborX="-1162" custLinFactNeighborY="26649">
        <dgm:presLayoutVars>
          <dgm:chMax val="1"/>
          <dgm:chPref val="1"/>
        </dgm:presLayoutVars>
      </dgm:prSet>
      <dgm:spPr/>
    </dgm:pt>
    <dgm:pt modelId="{A4A4ABD0-BD0F-4953-8671-356FBFF88B14}" type="pres">
      <dgm:prSet presAssocID="{938C7F42-FF89-4210-8489-61788D0D96C4}" presName="sibTrans" presStyleCnt="0"/>
      <dgm:spPr/>
    </dgm:pt>
    <dgm:pt modelId="{9EAE2477-2DA7-4A8F-85C5-104C53098B0B}" type="pres">
      <dgm:prSet presAssocID="{1B60C480-ABC3-42A0-B01D-972F2E0D9F9E}" presName="compNode" presStyleCnt="0"/>
      <dgm:spPr/>
    </dgm:pt>
    <dgm:pt modelId="{60F4AEAB-2566-48C2-97C6-47392B3FC186}" type="pres">
      <dgm:prSet presAssocID="{1B60C480-ABC3-42A0-B01D-972F2E0D9F9E}" presName="iconRect" presStyleLbl="node1" presStyleIdx="1" presStyleCnt="4" custScaleX="152353" custScaleY="163210" custLinFactNeighborX="-39462" custLinFactNeighborY="-2822"/>
      <dgm:spPr>
        <a:blipFill>
          <a:blip xmlns:r="http://schemas.openxmlformats.org/officeDocument/2006/relationships" r:embed="rId3">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gnifying glass"/>
        </a:ext>
      </dgm:extLst>
    </dgm:pt>
    <dgm:pt modelId="{08C687BC-6BD2-414F-9891-6957BAA667FB}" type="pres">
      <dgm:prSet presAssocID="{1B60C480-ABC3-42A0-B01D-972F2E0D9F9E}" presName="spaceRect" presStyleCnt="0"/>
      <dgm:spPr/>
    </dgm:pt>
    <dgm:pt modelId="{9796C7A5-5F8F-4348-9DD5-A8476FD727D4}" type="pres">
      <dgm:prSet presAssocID="{1B60C480-ABC3-42A0-B01D-972F2E0D9F9E}" presName="textRect" presStyleLbl="revTx" presStyleIdx="1" presStyleCnt="4" custLinFactNeighborX="-1721" custLinFactNeighborY="31367">
        <dgm:presLayoutVars>
          <dgm:chMax val="1"/>
          <dgm:chPref val="1"/>
        </dgm:presLayoutVars>
      </dgm:prSet>
      <dgm:spPr/>
    </dgm:pt>
    <dgm:pt modelId="{D49EC111-A4F7-4A4D-90E7-84E5916D3271}" type="pres">
      <dgm:prSet presAssocID="{DFE449D9-5AB6-4CFE-8FE4-E4128ACB9579}" presName="sibTrans" presStyleCnt="0"/>
      <dgm:spPr/>
    </dgm:pt>
    <dgm:pt modelId="{D8B7F0FA-9EDC-48BB-9A89-F04DC944AF27}" type="pres">
      <dgm:prSet presAssocID="{D3B1A40D-3AB0-4CF8-81ED-4839C1226D7E}" presName="compNode" presStyleCnt="0"/>
      <dgm:spPr/>
    </dgm:pt>
    <dgm:pt modelId="{5ACD1096-09FF-4889-AAFA-700AC64F1834}" type="pres">
      <dgm:prSet presAssocID="{D3B1A40D-3AB0-4CF8-81ED-4839C1226D7E}" presName="iconRect" presStyleLbl="node1" presStyleIdx="2" presStyleCnt="4" custScaleX="178690" custScaleY="203445" custLinFactNeighborX="3025" custLinFactNeighborY="4033"/>
      <dgm:spPr>
        <a:blipFill>
          <a:blip xmlns:r="http://schemas.openxmlformats.org/officeDocument/2006/relationships" r:embed="rId5">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sers"/>
        </a:ext>
      </dgm:extLst>
    </dgm:pt>
    <dgm:pt modelId="{0A9F3AB6-3727-4529-A03B-8E75A7E05817}" type="pres">
      <dgm:prSet presAssocID="{D3B1A40D-3AB0-4CF8-81ED-4839C1226D7E}" presName="spaceRect" presStyleCnt="0"/>
      <dgm:spPr/>
    </dgm:pt>
    <dgm:pt modelId="{8FCC9D94-AE90-46BA-A2F5-0DAE456D1E25}" type="pres">
      <dgm:prSet presAssocID="{D3B1A40D-3AB0-4CF8-81ED-4839C1226D7E}" presName="textRect" presStyleLbl="revTx" presStyleIdx="2" presStyleCnt="4">
        <dgm:presLayoutVars>
          <dgm:chMax val="1"/>
          <dgm:chPref val="1"/>
        </dgm:presLayoutVars>
      </dgm:prSet>
      <dgm:spPr/>
    </dgm:pt>
    <dgm:pt modelId="{129BD8E0-9671-43FC-BE35-5770634F5A82}" type="pres">
      <dgm:prSet presAssocID="{DFE54492-70EE-4894-BEDF-8EC9FAA6E495}" presName="sibTrans" presStyleCnt="0"/>
      <dgm:spPr/>
    </dgm:pt>
    <dgm:pt modelId="{533E611E-0691-418E-AAC4-F428ABF3D725}" type="pres">
      <dgm:prSet presAssocID="{7896AA94-F5AA-42F3-8400-E31A3CBBA11D}" presName="compNode" presStyleCnt="0"/>
      <dgm:spPr/>
    </dgm:pt>
    <dgm:pt modelId="{BDA8EF83-B86D-436A-A30E-AF8B6C23785D}" type="pres">
      <dgm:prSet presAssocID="{7896AA94-F5AA-42F3-8400-E31A3CBBA11D}" presName="iconRect" presStyleLbl="node1" presStyleIdx="3" presStyleCnt="4" custScaleX="195512" custScaleY="169579"/>
      <dgm:spPr>
        <a:blipFill>
          <a:blip xmlns:r="http://schemas.openxmlformats.org/officeDocument/2006/relationships" r:embed="rId7">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arker"/>
        </a:ext>
      </dgm:extLst>
    </dgm:pt>
    <dgm:pt modelId="{5C57BEDB-30A0-407B-ACC1-08104A6AAEC5}" type="pres">
      <dgm:prSet presAssocID="{7896AA94-F5AA-42F3-8400-E31A3CBBA11D}" presName="spaceRect" presStyleCnt="0"/>
      <dgm:spPr/>
    </dgm:pt>
    <dgm:pt modelId="{EEF22F1F-4C89-463B-943B-7B1E92F1EB50}" type="pres">
      <dgm:prSet presAssocID="{7896AA94-F5AA-42F3-8400-E31A3CBBA11D}" presName="textRect" presStyleLbl="revTx" presStyleIdx="3" presStyleCnt="4">
        <dgm:presLayoutVars>
          <dgm:chMax val="1"/>
          <dgm:chPref val="1"/>
        </dgm:presLayoutVars>
      </dgm:prSet>
      <dgm:spPr/>
    </dgm:pt>
  </dgm:ptLst>
  <dgm:cxnLst>
    <dgm:cxn modelId="{3857C52C-3A7A-49C8-83A1-4F639E726096}" srcId="{D90615CE-29D9-42AA-9587-72E12F6347B4}" destId="{D3B1A40D-3AB0-4CF8-81ED-4839C1226D7E}" srcOrd="2" destOrd="0" parTransId="{0682F362-EB92-4B3F-A7FF-FF446E67E8A1}" sibTransId="{DFE54492-70EE-4894-BEDF-8EC9FAA6E495}"/>
    <dgm:cxn modelId="{14E1C162-9FE5-4634-99DE-731E65882ACA}" type="presOf" srcId="{D90615CE-29D9-42AA-9587-72E12F6347B4}" destId="{DE043E39-9C79-452E-8513-F3D5D1B965CC}" srcOrd="0" destOrd="0" presId="urn:microsoft.com/office/officeart/2018/2/layout/IconLabelList"/>
    <dgm:cxn modelId="{2549E945-F301-4CD7-94E6-1EA7FEAEC2A0}" srcId="{D90615CE-29D9-42AA-9587-72E12F6347B4}" destId="{7896AA94-F5AA-42F3-8400-E31A3CBBA11D}" srcOrd="3" destOrd="0" parTransId="{AA85876A-2853-4329-B6C7-F1B84329392C}" sibTransId="{89828450-8CAC-4927-9AD8-09CB7810CD82}"/>
    <dgm:cxn modelId="{D7546568-1D33-445E-B684-7415E39A4D55}" type="presOf" srcId="{D3B1A40D-3AB0-4CF8-81ED-4839C1226D7E}" destId="{8FCC9D94-AE90-46BA-A2F5-0DAE456D1E25}" srcOrd="0" destOrd="0" presId="urn:microsoft.com/office/officeart/2018/2/layout/IconLabelList"/>
    <dgm:cxn modelId="{A157AD7C-B211-41D1-A36F-424C59BA560C}" type="presOf" srcId="{1B60C480-ABC3-42A0-B01D-972F2E0D9F9E}" destId="{9796C7A5-5F8F-4348-9DD5-A8476FD727D4}" srcOrd="0" destOrd="0" presId="urn:microsoft.com/office/officeart/2018/2/layout/IconLabelList"/>
    <dgm:cxn modelId="{AE14538E-24BD-430E-BAC6-B998B21C7149}" type="presOf" srcId="{D30B7964-D4D1-4866-8341-52561DDC66E2}" destId="{AEF07DCC-6E57-47D6-BA87-5A34A888C0FA}" srcOrd="0" destOrd="0" presId="urn:microsoft.com/office/officeart/2018/2/layout/IconLabelList"/>
    <dgm:cxn modelId="{6620B895-8085-4A8E-AEE1-A145F67F9346}" type="presOf" srcId="{7896AA94-F5AA-42F3-8400-E31A3CBBA11D}" destId="{EEF22F1F-4C89-463B-943B-7B1E92F1EB50}" srcOrd="0" destOrd="0" presId="urn:microsoft.com/office/officeart/2018/2/layout/IconLabelList"/>
    <dgm:cxn modelId="{670CE0A7-C1E7-43A7-965F-B35E270F9AA6}" srcId="{D90615CE-29D9-42AA-9587-72E12F6347B4}" destId="{D30B7964-D4D1-4866-8341-52561DDC66E2}" srcOrd="0" destOrd="0" parTransId="{474FEB77-CBA3-4452-936B-30E0F7DFE575}" sibTransId="{938C7F42-FF89-4210-8489-61788D0D96C4}"/>
    <dgm:cxn modelId="{2B0B3BBA-CE35-4922-8F73-5D1B689FB31F}" srcId="{D90615CE-29D9-42AA-9587-72E12F6347B4}" destId="{1B60C480-ABC3-42A0-B01D-972F2E0D9F9E}" srcOrd="1" destOrd="0" parTransId="{12B679E8-3874-48D1-917B-42C29A07F67B}" sibTransId="{DFE449D9-5AB6-4CFE-8FE4-E4128ACB9579}"/>
    <dgm:cxn modelId="{AFECEE18-E612-4D1C-9836-0A76A97DEA14}" type="presParOf" srcId="{DE043E39-9C79-452E-8513-F3D5D1B965CC}" destId="{8F06D27B-4F80-4F03-B4C1-461A162CC4B1}" srcOrd="0" destOrd="0" presId="urn:microsoft.com/office/officeart/2018/2/layout/IconLabelList"/>
    <dgm:cxn modelId="{E0860B7C-5269-428D-B37B-A2A59EE1331A}" type="presParOf" srcId="{8F06D27B-4F80-4F03-B4C1-461A162CC4B1}" destId="{95E2BA01-ACFF-42D7-9B66-45815537802A}" srcOrd="0" destOrd="0" presId="urn:microsoft.com/office/officeart/2018/2/layout/IconLabelList"/>
    <dgm:cxn modelId="{29A2FC8D-1C48-4FC1-A35D-E7EBF7396C45}" type="presParOf" srcId="{8F06D27B-4F80-4F03-B4C1-461A162CC4B1}" destId="{48EF4971-BFC7-4901-8979-69F3C2B5B7C0}" srcOrd="1" destOrd="0" presId="urn:microsoft.com/office/officeart/2018/2/layout/IconLabelList"/>
    <dgm:cxn modelId="{0756EB07-A3C7-4EF6-ACC3-AD3C4F40DD24}" type="presParOf" srcId="{8F06D27B-4F80-4F03-B4C1-461A162CC4B1}" destId="{AEF07DCC-6E57-47D6-BA87-5A34A888C0FA}" srcOrd="2" destOrd="0" presId="urn:microsoft.com/office/officeart/2018/2/layout/IconLabelList"/>
    <dgm:cxn modelId="{C8CE5F23-B21C-46A8-BB89-AFBC91AF5143}" type="presParOf" srcId="{DE043E39-9C79-452E-8513-F3D5D1B965CC}" destId="{A4A4ABD0-BD0F-4953-8671-356FBFF88B14}" srcOrd="1" destOrd="0" presId="urn:microsoft.com/office/officeart/2018/2/layout/IconLabelList"/>
    <dgm:cxn modelId="{9D3736F1-3A6F-4FC0-A530-9D02D5DE41DB}" type="presParOf" srcId="{DE043E39-9C79-452E-8513-F3D5D1B965CC}" destId="{9EAE2477-2DA7-4A8F-85C5-104C53098B0B}" srcOrd="2" destOrd="0" presId="urn:microsoft.com/office/officeart/2018/2/layout/IconLabelList"/>
    <dgm:cxn modelId="{5E28DF5E-28BE-41A3-8DEC-75C659077E70}" type="presParOf" srcId="{9EAE2477-2DA7-4A8F-85C5-104C53098B0B}" destId="{60F4AEAB-2566-48C2-97C6-47392B3FC186}" srcOrd="0" destOrd="0" presId="urn:microsoft.com/office/officeart/2018/2/layout/IconLabelList"/>
    <dgm:cxn modelId="{298A80A2-9731-4FEF-AA98-1952D4A6D6ED}" type="presParOf" srcId="{9EAE2477-2DA7-4A8F-85C5-104C53098B0B}" destId="{08C687BC-6BD2-414F-9891-6957BAA667FB}" srcOrd="1" destOrd="0" presId="urn:microsoft.com/office/officeart/2018/2/layout/IconLabelList"/>
    <dgm:cxn modelId="{3869734B-1942-4C55-A5FA-A1782F02FDAB}" type="presParOf" srcId="{9EAE2477-2DA7-4A8F-85C5-104C53098B0B}" destId="{9796C7A5-5F8F-4348-9DD5-A8476FD727D4}" srcOrd="2" destOrd="0" presId="urn:microsoft.com/office/officeart/2018/2/layout/IconLabelList"/>
    <dgm:cxn modelId="{C9C507AA-BF10-4B4E-B1A1-4770402062B2}" type="presParOf" srcId="{DE043E39-9C79-452E-8513-F3D5D1B965CC}" destId="{D49EC111-A4F7-4A4D-90E7-84E5916D3271}" srcOrd="3" destOrd="0" presId="urn:microsoft.com/office/officeart/2018/2/layout/IconLabelList"/>
    <dgm:cxn modelId="{28565236-C072-48B9-8FB4-75ABF4E78E8F}" type="presParOf" srcId="{DE043E39-9C79-452E-8513-F3D5D1B965CC}" destId="{D8B7F0FA-9EDC-48BB-9A89-F04DC944AF27}" srcOrd="4" destOrd="0" presId="urn:microsoft.com/office/officeart/2018/2/layout/IconLabelList"/>
    <dgm:cxn modelId="{2A8FF95B-835F-4293-B457-C2AC419292DE}" type="presParOf" srcId="{D8B7F0FA-9EDC-48BB-9A89-F04DC944AF27}" destId="{5ACD1096-09FF-4889-AAFA-700AC64F1834}" srcOrd="0" destOrd="0" presId="urn:microsoft.com/office/officeart/2018/2/layout/IconLabelList"/>
    <dgm:cxn modelId="{277B1C54-7B5C-4568-8951-23F8D152E718}" type="presParOf" srcId="{D8B7F0FA-9EDC-48BB-9A89-F04DC944AF27}" destId="{0A9F3AB6-3727-4529-A03B-8E75A7E05817}" srcOrd="1" destOrd="0" presId="urn:microsoft.com/office/officeart/2018/2/layout/IconLabelList"/>
    <dgm:cxn modelId="{568C9BA6-EA9A-445A-810D-94CC4E8DCBA9}" type="presParOf" srcId="{D8B7F0FA-9EDC-48BB-9A89-F04DC944AF27}" destId="{8FCC9D94-AE90-46BA-A2F5-0DAE456D1E25}" srcOrd="2" destOrd="0" presId="urn:microsoft.com/office/officeart/2018/2/layout/IconLabelList"/>
    <dgm:cxn modelId="{45ABBA77-4782-47C9-A38B-B9837EFE91CB}" type="presParOf" srcId="{DE043E39-9C79-452E-8513-F3D5D1B965CC}" destId="{129BD8E0-9671-43FC-BE35-5770634F5A82}" srcOrd="5" destOrd="0" presId="urn:microsoft.com/office/officeart/2018/2/layout/IconLabelList"/>
    <dgm:cxn modelId="{053B0585-2380-4707-A766-D2095A61E43A}" type="presParOf" srcId="{DE043E39-9C79-452E-8513-F3D5D1B965CC}" destId="{533E611E-0691-418E-AAC4-F428ABF3D725}" srcOrd="6" destOrd="0" presId="urn:microsoft.com/office/officeart/2018/2/layout/IconLabelList"/>
    <dgm:cxn modelId="{A221F0E5-DF41-48DB-8AE8-BFA1972DED9F}" type="presParOf" srcId="{533E611E-0691-418E-AAC4-F428ABF3D725}" destId="{BDA8EF83-B86D-436A-A30E-AF8B6C23785D}" srcOrd="0" destOrd="0" presId="urn:microsoft.com/office/officeart/2018/2/layout/IconLabelList"/>
    <dgm:cxn modelId="{3F8DEF68-66D2-45B4-B6A7-4708396B4DD8}" type="presParOf" srcId="{533E611E-0691-418E-AAC4-F428ABF3D725}" destId="{5C57BEDB-30A0-407B-ACC1-08104A6AAEC5}" srcOrd="1" destOrd="0" presId="urn:microsoft.com/office/officeart/2018/2/layout/IconLabelList"/>
    <dgm:cxn modelId="{B0CEE266-324B-4079-A652-139706CFB90C}" type="presParOf" srcId="{533E611E-0691-418E-AAC4-F428ABF3D725}" destId="{EEF22F1F-4C89-463B-943B-7B1E92F1EB50}"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CF4316-1DDA-4B90-93E4-17D2270AB90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6A5EF87-2232-4A46-B55D-A9D5A76E71C5}">
      <dgm:prSet/>
      <dgm:spPr/>
      <dgm:t>
        <a:bodyPr/>
        <a:lstStyle/>
        <a:p>
          <a:pPr>
            <a:lnSpc>
              <a:spcPct val="100000"/>
            </a:lnSpc>
          </a:pPr>
          <a:r>
            <a:rPr lang="en-US"/>
            <a:t>Payroll, Safety, Training, and Wellness positions will remain agency specific and not transfer to DOA. These positions can still report within the agency HR organizational structure.</a:t>
          </a:r>
          <a:endParaRPr lang="en-US" dirty="0"/>
        </a:p>
      </dgm:t>
    </dgm:pt>
    <dgm:pt modelId="{79B48439-4330-4830-B3CF-012480BED15B}" type="parTrans" cxnId="{6FA83F93-2AE6-4272-9086-78D384797150}">
      <dgm:prSet/>
      <dgm:spPr/>
      <dgm:t>
        <a:bodyPr/>
        <a:lstStyle/>
        <a:p>
          <a:endParaRPr lang="en-US"/>
        </a:p>
      </dgm:t>
    </dgm:pt>
    <dgm:pt modelId="{26E0E0A0-60C0-40A7-AE69-BC8FB23F253C}" type="sibTrans" cxnId="{6FA83F93-2AE6-4272-9086-78D384797150}">
      <dgm:prSet/>
      <dgm:spPr/>
      <dgm:t>
        <a:bodyPr/>
        <a:lstStyle/>
        <a:p>
          <a:endParaRPr lang="en-US"/>
        </a:p>
      </dgm:t>
    </dgm:pt>
    <dgm:pt modelId="{ACBBED14-2CB8-4B0A-A852-B7A931A7CAE3}">
      <dgm:prSet/>
      <dgm:spPr/>
      <dgm:t>
        <a:bodyPr/>
        <a:lstStyle/>
        <a:p>
          <a:pPr>
            <a:lnSpc>
              <a:spcPct val="100000"/>
            </a:lnSpc>
          </a:pPr>
          <a:r>
            <a:rPr lang="en-US"/>
            <a:t>The Agency HR Leader will report directly into SHRD HR Business Services Bureau and will maintain a dotted line to an agency specific leader. Agency Leaders will become DOA SHRD employees.</a:t>
          </a:r>
        </a:p>
      </dgm:t>
    </dgm:pt>
    <dgm:pt modelId="{ED3EF0ED-9223-4BA4-8D25-AA03A66E325B}" type="parTrans" cxnId="{7DB6FA2F-C5EB-4691-97D1-0001F1033265}">
      <dgm:prSet/>
      <dgm:spPr/>
      <dgm:t>
        <a:bodyPr/>
        <a:lstStyle/>
        <a:p>
          <a:endParaRPr lang="en-US"/>
        </a:p>
      </dgm:t>
    </dgm:pt>
    <dgm:pt modelId="{7EFA89EC-EACA-48CD-97F0-0E021A3A3E0E}" type="sibTrans" cxnId="{7DB6FA2F-C5EB-4691-97D1-0001F1033265}">
      <dgm:prSet/>
      <dgm:spPr/>
      <dgm:t>
        <a:bodyPr/>
        <a:lstStyle/>
        <a:p>
          <a:endParaRPr lang="en-US"/>
        </a:p>
      </dgm:t>
    </dgm:pt>
    <dgm:pt modelId="{125AC5B2-7895-4579-BC02-67E029176789}">
      <dgm:prSet/>
      <dgm:spPr/>
      <dgm:t>
        <a:bodyPr/>
        <a:lstStyle/>
        <a:p>
          <a:pPr>
            <a:lnSpc>
              <a:spcPct val="100000"/>
            </a:lnSpc>
          </a:pPr>
          <a:r>
            <a:rPr lang="en-US"/>
            <a:t>The Agency HR Leader will supervise the HR employees assigned to provide services to the respective agency. Agency HR staff will become DOA SHRD employees.</a:t>
          </a:r>
        </a:p>
      </dgm:t>
    </dgm:pt>
    <dgm:pt modelId="{0BCA6B00-0EEA-42E2-B43B-A64E614E1F39}" type="parTrans" cxnId="{30F85E43-0C87-421B-A296-59E21FA240B9}">
      <dgm:prSet/>
      <dgm:spPr/>
      <dgm:t>
        <a:bodyPr/>
        <a:lstStyle/>
        <a:p>
          <a:endParaRPr lang="en-US"/>
        </a:p>
      </dgm:t>
    </dgm:pt>
    <dgm:pt modelId="{69768B32-2DF2-473C-A74C-3042F4826C2D}" type="sibTrans" cxnId="{30F85E43-0C87-421B-A296-59E21FA240B9}">
      <dgm:prSet/>
      <dgm:spPr/>
      <dgm:t>
        <a:bodyPr/>
        <a:lstStyle/>
        <a:p>
          <a:endParaRPr lang="en-US"/>
        </a:p>
      </dgm:t>
    </dgm:pt>
    <dgm:pt modelId="{2D91F933-836E-4C90-9393-91EC6CA90BDC}">
      <dgm:prSet/>
      <dgm:spPr/>
      <dgm:t>
        <a:bodyPr/>
        <a:lstStyle/>
        <a:p>
          <a:pPr rtl="0">
            <a:lnSpc>
              <a:spcPct val="100000"/>
            </a:lnSpc>
          </a:pPr>
          <a:r>
            <a:rPr lang="en-US"/>
            <a:t>Supervision, performance management, and policy guidance for the Agency HR Leader are provided by SHRD</a:t>
          </a:r>
          <a:r>
            <a:rPr lang="en-US">
              <a:latin typeface="Aptos Display" panose="02110004020202020204"/>
            </a:rPr>
            <a:t> in collaboration with the agency leader.</a:t>
          </a:r>
          <a:endParaRPr lang="en-US"/>
        </a:p>
      </dgm:t>
    </dgm:pt>
    <dgm:pt modelId="{C38E5CE3-FFB1-453A-89E5-31F8E16CC788}" type="parTrans" cxnId="{13FCB5C2-2E67-421E-947A-288AA814F496}">
      <dgm:prSet/>
      <dgm:spPr/>
      <dgm:t>
        <a:bodyPr/>
        <a:lstStyle/>
        <a:p>
          <a:endParaRPr lang="en-US"/>
        </a:p>
      </dgm:t>
    </dgm:pt>
    <dgm:pt modelId="{8ACE4B85-B4BF-4037-B1A5-94A5CB7C9851}" type="sibTrans" cxnId="{13FCB5C2-2E67-421E-947A-288AA814F496}">
      <dgm:prSet/>
      <dgm:spPr/>
      <dgm:t>
        <a:bodyPr/>
        <a:lstStyle/>
        <a:p>
          <a:endParaRPr lang="en-US"/>
        </a:p>
      </dgm:t>
    </dgm:pt>
    <dgm:pt modelId="{4877AD7F-5F5A-4C2F-95AD-D29FA032A8DB}" type="pres">
      <dgm:prSet presAssocID="{C5CF4316-1DDA-4B90-93E4-17D2270AB900}" presName="root" presStyleCnt="0">
        <dgm:presLayoutVars>
          <dgm:dir/>
          <dgm:resizeHandles val="exact"/>
        </dgm:presLayoutVars>
      </dgm:prSet>
      <dgm:spPr/>
    </dgm:pt>
    <dgm:pt modelId="{C5395FBD-02E8-4B58-A6AD-34B9BAC3A914}" type="pres">
      <dgm:prSet presAssocID="{D6A5EF87-2232-4A46-B55D-A9D5A76E71C5}" presName="compNode" presStyleCnt="0"/>
      <dgm:spPr/>
    </dgm:pt>
    <dgm:pt modelId="{5AF475BE-B429-474C-B32C-F1A9F2ED84AB}" type="pres">
      <dgm:prSet presAssocID="{D6A5EF87-2232-4A46-B55D-A9D5A76E71C5}" presName="bgRect" presStyleLbl="bgShp" presStyleIdx="0" presStyleCnt="4"/>
      <dgm:spPr/>
    </dgm:pt>
    <dgm:pt modelId="{5D96F20F-D10A-4874-9AD1-156E4C13E18F}" type="pres">
      <dgm:prSet presAssocID="{D6A5EF87-2232-4A46-B55D-A9D5A76E71C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ffice Worker"/>
        </a:ext>
      </dgm:extLst>
    </dgm:pt>
    <dgm:pt modelId="{3C3CC836-0B5A-4DE4-85D6-BBCE79B7BC1A}" type="pres">
      <dgm:prSet presAssocID="{D6A5EF87-2232-4A46-B55D-A9D5A76E71C5}" presName="spaceRect" presStyleCnt="0"/>
      <dgm:spPr/>
    </dgm:pt>
    <dgm:pt modelId="{0FFC22D0-8A5E-4C4E-873C-34E1A584D444}" type="pres">
      <dgm:prSet presAssocID="{D6A5EF87-2232-4A46-B55D-A9D5A76E71C5}" presName="parTx" presStyleLbl="revTx" presStyleIdx="0" presStyleCnt="4">
        <dgm:presLayoutVars>
          <dgm:chMax val="0"/>
          <dgm:chPref val="0"/>
        </dgm:presLayoutVars>
      </dgm:prSet>
      <dgm:spPr/>
    </dgm:pt>
    <dgm:pt modelId="{F3D2CD60-A0EA-4789-9F7A-F47ACA3429E3}" type="pres">
      <dgm:prSet presAssocID="{26E0E0A0-60C0-40A7-AE69-BC8FB23F253C}" presName="sibTrans" presStyleCnt="0"/>
      <dgm:spPr/>
    </dgm:pt>
    <dgm:pt modelId="{10429B89-AC57-408A-BF11-4EC609528629}" type="pres">
      <dgm:prSet presAssocID="{ACBBED14-2CB8-4B0A-A852-B7A931A7CAE3}" presName="compNode" presStyleCnt="0"/>
      <dgm:spPr/>
    </dgm:pt>
    <dgm:pt modelId="{382E7D61-F01F-4716-A056-91B80857FC32}" type="pres">
      <dgm:prSet presAssocID="{ACBBED14-2CB8-4B0A-A852-B7A931A7CAE3}" presName="bgRect" presStyleLbl="bgShp" presStyleIdx="1" presStyleCnt="4"/>
      <dgm:spPr/>
    </dgm:pt>
    <dgm:pt modelId="{DEF4BE4C-2FD8-4517-9122-15590EC991FA}" type="pres">
      <dgm:prSet presAssocID="{ACBBED14-2CB8-4B0A-A852-B7A931A7CAE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oup of People"/>
        </a:ext>
      </dgm:extLst>
    </dgm:pt>
    <dgm:pt modelId="{CBA2D86A-A076-4E36-AF24-F45942DC8C2B}" type="pres">
      <dgm:prSet presAssocID="{ACBBED14-2CB8-4B0A-A852-B7A931A7CAE3}" presName="spaceRect" presStyleCnt="0"/>
      <dgm:spPr/>
    </dgm:pt>
    <dgm:pt modelId="{01C2CF60-BAEA-4853-A043-A9876A2AF28E}" type="pres">
      <dgm:prSet presAssocID="{ACBBED14-2CB8-4B0A-A852-B7A931A7CAE3}" presName="parTx" presStyleLbl="revTx" presStyleIdx="1" presStyleCnt="4">
        <dgm:presLayoutVars>
          <dgm:chMax val="0"/>
          <dgm:chPref val="0"/>
        </dgm:presLayoutVars>
      </dgm:prSet>
      <dgm:spPr/>
    </dgm:pt>
    <dgm:pt modelId="{A7E62664-D1F5-49EA-A487-35704FB90D8D}" type="pres">
      <dgm:prSet presAssocID="{7EFA89EC-EACA-48CD-97F0-0E021A3A3E0E}" presName="sibTrans" presStyleCnt="0"/>
      <dgm:spPr/>
    </dgm:pt>
    <dgm:pt modelId="{77B17C02-85CD-41A9-A9FC-3FFE8813BD52}" type="pres">
      <dgm:prSet presAssocID="{125AC5B2-7895-4579-BC02-67E029176789}" presName="compNode" presStyleCnt="0"/>
      <dgm:spPr/>
    </dgm:pt>
    <dgm:pt modelId="{C1A9D003-9ADB-44A2-B54D-AECF9321D275}" type="pres">
      <dgm:prSet presAssocID="{125AC5B2-7895-4579-BC02-67E029176789}" presName="bgRect" presStyleLbl="bgShp" presStyleIdx="2" presStyleCnt="4"/>
      <dgm:spPr/>
    </dgm:pt>
    <dgm:pt modelId="{83F81A5C-6DEE-473D-92DB-B255F8880632}" type="pres">
      <dgm:prSet presAssocID="{125AC5B2-7895-4579-BC02-67E02917678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ranching Diagram"/>
        </a:ext>
      </dgm:extLst>
    </dgm:pt>
    <dgm:pt modelId="{918A24C6-DC6D-42A3-8FD0-D6421AE56572}" type="pres">
      <dgm:prSet presAssocID="{125AC5B2-7895-4579-BC02-67E029176789}" presName="spaceRect" presStyleCnt="0"/>
      <dgm:spPr/>
    </dgm:pt>
    <dgm:pt modelId="{E06363FE-4F08-4197-8822-044C7EEEFB8A}" type="pres">
      <dgm:prSet presAssocID="{125AC5B2-7895-4579-BC02-67E029176789}" presName="parTx" presStyleLbl="revTx" presStyleIdx="2" presStyleCnt="4">
        <dgm:presLayoutVars>
          <dgm:chMax val="0"/>
          <dgm:chPref val="0"/>
        </dgm:presLayoutVars>
      </dgm:prSet>
      <dgm:spPr/>
    </dgm:pt>
    <dgm:pt modelId="{8557123C-12E7-41A0-9ED9-D1735CC11C49}" type="pres">
      <dgm:prSet presAssocID="{69768B32-2DF2-473C-A74C-3042F4826C2D}" presName="sibTrans" presStyleCnt="0"/>
      <dgm:spPr/>
    </dgm:pt>
    <dgm:pt modelId="{31BBD1CA-7E94-406D-BD1A-13F878DC4EE5}" type="pres">
      <dgm:prSet presAssocID="{2D91F933-836E-4C90-9393-91EC6CA90BDC}" presName="compNode" presStyleCnt="0"/>
      <dgm:spPr/>
    </dgm:pt>
    <dgm:pt modelId="{BC62E604-7AB5-426C-9381-00C1F2E63429}" type="pres">
      <dgm:prSet presAssocID="{2D91F933-836E-4C90-9393-91EC6CA90BDC}" presName="bgRect" presStyleLbl="bgShp" presStyleIdx="3" presStyleCnt="4"/>
      <dgm:spPr/>
    </dgm:pt>
    <dgm:pt modelId="{F2F96522-2230-47BE-9F57-C740B1B5AF78}" type="pres">
      <dgm:prSet presAssocID="{2D91F933-836E-4C90-9393-91EC6CA90BD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A8A8B6AA-6B32-4B58-AC7F-894FA37EBA17}" type="pres">
      <dgm:prSet presAssocID="{2D91F933-836E-4C90-9393-91EC6CA90BDC}" presName="spaceRect" presStyleCnt="0"/>
      <dgm:spPr/>
    </dgm:pt>
    <dgm:pt modelId="{62F747A8-292D-4F12-A101-9D299CCFC658}" type="pres">
      <dgm:prSet presAssocID="{2D91F933-836E-4C90-9393-91EC6CA90BDC}" presName="parTx" presStyleLbl="revTx" presStyleIdx="3" presStyleCnt="4">
        <dgm:presLayoutVars>
          <dgm:chMax val="0"/>
          <dgm:chPref val="0"/>
        </dgm:presLayoutVars>
      </dgm:prSet>
      <dgm:spPr/>
    </dgm:pt>
  </dgm:ptLst>
  <dgm:cxnLst>
    <dgm:cxn modelId="{7DB6FA2F-C5EB-4691-97D1-0001F1033265}" srcId="{C5CF4316-1DDA-4B90-93E4-17D2270AB900}" destId="{ACBBED14-2CB8-4B0A-A852-B7A931A7CAE3}" srcOrd="1" destOrd="0" parTransId="{ED3EF0ED-9223-4BA4-8D25-AA03A66E325B}" sibTransId="{7EFA89EC-EACA-48CD-97F0-0E021A3A3E0E}"/>
    <dgm:cxn modelId="{30F85E43-0C87-421B-A296-59E21FA240B9}" srcId="{C5CF4316-1DDA-4B90-93E4-17D2270AB900}" destId="{125AC5B2-7895-4579-BC02-67E029176789}" srcOrd="2" destOrd="0" parTransId="{0BCA6B00-0EEA-42E2-B43B-A64E614E1F39}" sibTransId="{69768B32-2DF2-473C-A74C-3042F4826C2D}"/>
    <dgm:cxn modelId="{27020665-913C-4491-93B6-145360837774}" type="presOf" srcId="{ACBBED14-2CB8-4B0A-A852-B7A931A7CAE3}" destId="{01C2CF60-BAEA-4853-A043-A9876A2AF28E}" srcOrd="0" destOrd="0" presId="urn:microsoft.com/office/officeart/2018/2/layout/IconVerticalSolidList"/>
    <dgm:cxn modelId="{4A4C4E6D-A410-4A18-B714-576D20CEBA17}" type="presOf" srcId="{D6A5EF87-2232-4A46-B55D-A9D5A76E71C5}" destId="{0FFC22D0-8A5E-4C4E-873C-34E1A584D444}" srcOrd="0" destOrd="0" presId="urn:microsoft.com/office/officeart/2018/2/layout/IconVerticalSolidList"/>
    <dgm:cxn modelId="{5496C081-4D34-44DD-9373-C924840D3413}" type="presOf" srcId="{125AC5B2-7895-4579-BC02-67E029176789}" destId="{E06363FE-4F08-4197-8822-044C7EEEFB8A}" srcOrd="0" destOrd="0" presId="urn:microsoft.com/office/officeart/2018/2/layout/IconVerticalSolidList"/>
    <dgm:cxn modelId="{65F9DC8F-BFB9-4305-98F4-A556853F5B65}" type="presOf" srcId="{C5CF4316-1DDA-4B90-93E4-17D2270AB900}" destId="{4877AD7F-5F5A-4C2F-95AD-D29FA032A8DB}" srcOrd="0" destOrd="0" presId="urn:microsoft.com/office/officeart/2018/2/layout/IconVerticalSolidList"/>
    <dgm:cxn modelId="{6FA83F93-2AE6-4272-9086-78D384797150}" srcId="{C5CF4316-1DDA-4B90-93E4-17D2270AB900}" destId="{D6A5EF87-2232-4A46-B55D-A9D5A76E71C5}" srcOrd="0" destOrd="0" parTransId="{79B48439-4330-4830-B3CF-012480BED15B}" sibTransId="{26E0E0A0-60C0-40A7-AE69-BC8FB23F253C}"/>
    <dgm:cxn modelId="{13FCB5C2-2E67-421E-947A-288AA814F496}" srcId="{C5CF4316-1DDA-4B90-93E4-17D2270AB900}" destId="{2D91F933-836E-4C90-9393-91EC6CA90BDC}" srcOrd="3" destOrd="0" parTransId="{C38E5CE3-FFB1-453A-89E5-31F8E16CC788}" sibTransId="{8ACE4B85-B4BF-4037-B1A5-94A5CB7C9851}"/>
    <dgm:cxn modelId="{DFA50AC8-D6E3-41BB-9480-79951207D0A9}" type="presOf" srcId="{2D91F933-836E-4C90-9393-91EC6CA90BDC}" destId="{62F747A8-292D-4F12-A101-9D299CCFC658}" srcOrd="0" destOrd="0" presId="urn:microsoft.com/office/officeart/2018/2/layout/IconVerticalSolidList"/>
    <dgm:cxn modelId="{3917708A-DD27-4D1F-B4C5-EC0C6EBCA7C1}" type="presParOf" srcId="{4877AD7F-5F5A-4C2F-95AD-D29FA032A8DB}" destId="{C5395FBD-02E8-4B58-A6AD-34B9BAC3A914}" srcOrd="0" destOrd="0" presId="urn:microsoft.com/office/officeart/2018/2/layout/IconVerticalSolidList"/>
    <dgm:cxn modelId="{53D8585B-6929-4AF2-BDC8-880BEC6AA5CC}" type="presParOf" srcId="{C5395FBD-02E8-4B58-A6AD-34B9BAC3A914}" destId="{5AF475BE-B429-474C-B32C-F1A9F2ED84AB}" srcOrd="0" destOrd="0" presId="urn:microsoft.com/office/officeart/2018/2/layout/IconVerticalSolidList"/>
    <dgm:cxn modelId="{D92E7431-D273-4E0B-8838-1B52EF67E24D}" type="presParOf" srcId="{C5395FBD-02E8-4B58-A6AD-34B9BAC3A914}" destId="{5D96F20F-D10A-4874-9AD1-156E4C13E18F}" srcOrd="1" destOrd="0" presId="urn:microsoft.com/office/officeart/2018/2/layout/IconVerticalSolidList"/>
    <dgm:cxn modelId="{69E60184-0FA4-417A-9274-98EA0568E079}" type="presParOf" srcId="{C5395FBD-02E8-4B58-A6AD-34B9BAC3A914}" destId="{3C3CC836-0B5A-4DE4-85D6-BBCE79B7BC1A}" srcOrd="2" destOrd="0" presId="urn:microsoft.com/office/officeart/2018/2/layout/IconVerticalSolidList"/>
    <dgm:cxn modelId="{F5AAA5ED-3F86-4781-AF50-15C34394E388}" type="presParOf" srcId="{C5395FBD-02E8-4B58-A6AD-34B9BAC3A914}" destId="{0FFC22D0-8A5E-4C4E-873C-34E1A584D444}" srcOrd="3" destOrd="0" presId="urn:microsoft.com/office/officeart/2018/2/layout/IconVerticalSolidList"/>
    <dgm:cxn modelId="{0520BEE0-477B-4792-8C40-07F216AEF801}" type="presParOf" srcId="{4877AD7F-5F5A-4C2F-95AD-D29FA032A8DB}" destId="{F3D2CD60-A0EA-4789-9F7A-F47ACA3429E3}" srcOrd="1" destOrd="0" presId="urn:microsoft.com/office/officeart/2018/2/layout/IconVerticalSolidList"/>
    <dgm:cxn modelId="{21DFC132-FECC-4C7B-8320-A8D60072775A}" type="presParOf" srcId="{4877AD7F-5F5A-4C2F-95AD-D29FA032A8DB}" destId="{10429B89-AC57-408A-BF11-4EC609528629}" srcOrd="2" destOrd="0" presId="urn:microsoft.com/office/officeart/2018/2/layout/IconVerticalSolidList"/>
    <dgm:cxn modelId="{919CAA8A-CFAD-4FE3-864B-2B1F33632FB2}" type="presParOf" srcId="{10429B89-AC57-408A-BF11-4EC609528629}" destId="{382E7D61-F01F-4716-A056-91B80857FC32}" srcOrd="0" destOrd="0" presId="urn:microsoft.com/office/officeart/2018/2/layout/IconVerticalSolidList"/>
    <dgm:cxn modelId="{FB5B2582-0F06-4CA2-AD31-85EAF6AA731F}" type="presParOf" srcId="{10429B89-AC57-408A-BF11-4EC609528629}" destId="{DEF4BE4C-2FD8-4517-9122-15590EC991FA}" srcOrd="1" destOrd="0" presId="urn:microsoft.com/office/officeart/2018/2/layout/IconVerticalSolidList"/>
    <dgm:cxn modelId="{F92D2D0A-0077-4BB2-8863-F49D792A636F}" type="presParOf" srcId="{10429B89-AC57-408A-BF11-4EC609528629}" destId="{CBA2D86A-A076-4E36-AF24-F45942DC8C2B}" srcOrd="2" destOrd="0" presId="urn:microsoft.com/office/officeart/2018/2/layout/IconVerticalSolidList"/>
    <dgm:cxn modelId="{836FEB2D-2494-49C1-92C1-2CCFF0839297}" type="presParOf" srcId="{10429B89-AC57-408A-BF11-4EC609528629}" destId="{01C2CF60-BAEA-4853-A043-A9876A2AF28E}" srcOrd="3" destOrd="0" presId="urn:microsoft.com/office/officeart/2018/2/layout/IconVerticalSolidList"/>
    <dgm:cxn modelId="{36D251F2-97DD-401D-A9CE-0CAFB64633E9}" type="presParOf" srcId="{4877AD7F-5F5A-4C2F-95AD-D29FA032A8DB}" destId="{A7E62664-D1F5-49EA-A487-35704FB90D8D}" srcOrd="3" destOrd="0" presId="urn:microsoft.com/office/officeart/2018/2/layout/IconVerticalSolidList"/>
    <dgm:cxn modelId="{8A5DAC14-C665-4BAD-BE0F-97BD0B2585F8}" type="presParOf" srcId="{4877AD7F-5F5A-4C2F-95AD-D29FA032A8DB}" destId="{77B17C02-85CD-41A9-A9FC-3FFE8813BD52}" srcOrd="4" destOrd="0" presId="urn:microsoft.com/office/officeart/2018/2/layout/IconVerticalSolidList"/>
    <dgm:cxn modelId="{C48678DB-A08B-4DDE-A9F0-F8503DAAFE3E}" type="presParOf" srcId="{77B17C02-85CD-41A9-A9FC-3FFE8813BD52}" destId="{C1A9D003-9ADB-44A2-B54D-AECF9321D275}" srcOrd="0" destOrd="0" presId="urn:microsoft.com/office/officeart/2018/2/layout/IconVerticalSolidList"/>
    <dgm:cxn modelId="{8B04B4F5-900C-403F-847F-FC9CDAE39830}" type="presParOf" srcId="{77B17C02-85CD-41A9-A9FC-3FFE8813BD52}" destId="{83F81A5C-6DEE-473D-92DB-B255F8880632}" srcOrd="1" destOrd="0" presId="urn:microsoft.com/office/officeart/2018/2/layout/IconVerticalSolidList"/>
    <dgm:cxn modelId="{410F3796-98E4-4413-AD91-C716CA207E19}" type="presParOf" srcId="{77B17C02-85CD-41A9-A9FC-3FFE8813BD52}" destId="{918A24C6-DC6D-42A3-8FD0-D6421AE56572}" srcOrd="2" destOrd="0" presId="urn:microsoft.com/office/officeart/2018/2/layout/IconVerticalSolidList"/>
    <dgm:cxn modelId="{323CCDD4-7DEB-40F9-B991-0B7E8046CD31}" type="presParOf" srcId="{77B17C02-85CD-41A9-A9FC-3FFE8813BD52}" destId="{E06363FE-4F08-4197-8822-044C7EEEFB8A}" srcOrd="3" destOrd="0" presId="urn:microsoft.com/office/officeart/2018/2/layout/IconVerticalSolidList"/>
    <dgm:cxn modelId="{81F7487A-1AC5-4201-81C2-4CC4FDEC770D}" type="presParOf" srcId="{4877AD7F-5F5A-4C2F-95AD-D29FA032A8DB}" destId="{8557123C-12E7-41A0-9ED9-D1735CC11C49}" srcOrd="5" destOrd="0" presId="urn:microsoft.com/office/officeart/2018/2/layout/IconVerticalSolidList"/>
    <dgm:cxn modelId="{4843FF8F-B85B-4705-9302-0F95FB811E40}" type="presParOf" srcId="{4877AD7F-5F5A-4C2F-95AD-D29FA032A8DB}" destId="{31BBD1CA-7E94-406D-BD1A-13F878DC4EE5}" srcOrd="6" destOrd="0" presId="urn:microsoft.com/office/officeart/2018/2/layout/IconVerticalSolidList"/>
    <dgm:cxn modelId="{0EEBB6CF-ECE1-4C83-8120-901A12C2716E}" type="presParOf" srcId="{31BBD1CA-7E94-406D-BD1A-13F878DC4EE5}" destId="{BC62E604-7AB5-426C-9381-00C1F2E63429}" srcOrd="0" destOrd="0" presId="urn:microsoft.com/office/officeart/2018/2/layout/IconVerticalSolidList"/>
    <dgm:cxn modelId="{D10D9826-2897-417A-966B-72879CA34ECF}" type="presParOf" srcId="{31BBD1CA-7E94-406D-BD1A-13F878DC4EE5}" destId="{F2F96522-2230-47BE-9F57-C740B1B5AF78}" srcOrd="1" destOrd="0" presId="urn:microsoft.com/office/officeart/2018/2/layout/IconVerticalSolidList"/>
    <dgm:cxn modelId="{E5C08798-7E0D-44A4-8A08-CFC91AF46177}" type="presParOf" srcId="{31BBD1CA-7E94-406D-BD1A-13F878DC4EE5}" destId="{A8A8B6AA-6B32-4B58-AC7F-894FA37EBA17}" srcOrd="2" destOrd="0" presId="urn:microsoft.com/office/officeart/2018/2/layout/IconVerticalSolidList"/>
    <dgm:cxn modelId="{1C6D59B4-B2F5-44E1-9EF1-E33911DCBB50}" type="presParOf" srcId="{31BBD1CA-7E94-406D-BD1A-13F878DC4EE5}" destId="{62F747A8-292D-4F12-A101-9D299CCFC658}"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E2BA01-ACFF-42D7-9B66-45815537802A}">
      <dsp:nvSpPr>
        <dsp:cNvPr id="0" name=""/>
        <dsp:cNvSpPr/>
      </dsp:nvSpPr>
      <dsp:spPr>
        <a:xfrm>
          <a:off x="652928" y="613289"/>
          <a:ext cx="2083816" cy="1862610"/>
        </a:xfrm>
        <a:prstGeom prst="rect">
          <a:avLst/>
        </a:prstGeom>
        <a:blipFill>
          <a:blip xmlns:r="http://schemas.openxmlformats.org/officeDocument/2006/relationships" r:embed="rId1">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F07DCC-6E57-47D6-BA87-5A34A888C0FA}">
      <dsp:nvSpPr>
        <dsp:cNvPr id="0" name=""/>
        <dsp:cNvSpPr/>
      </dsp:nvSpPr>
      <dsp:spPr>
        <a:xfrm>
          <a:off x="50383" y="2625051"/>
          <a:ext cx="3232291" cy="391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1" i="0" kern="1200" baseline="0"/>
            <a:t>100 DATA POINTS</a:t>
          </a:r>
          <a:endParaRPr lang="en-US" sz="2000" kern="1200"/>
        </a:p>
      </dsp:txBody>
      <dsp:txXfrm>
        <a:off x="50383" y="2625051"/>
        <a:ext cx="3232291" cy="391230"/>
      </dsp:txXfrm>
    </dsp:sp>
    <dsp:sp modelId="{60F4AEAB-2566-48C2-97C6-47392B3FC186}">
      <dsp:nvSpPr>
        <dsp:cNvPr id="0" name=""/>
        <dsp:cNvSpPr/>
      </dsp:nvSpPr>
      <dsp:spPr>
        <a:xfrm>
          <a:off x="3687660" y="471214"/>
          <a:ext cx="1670125" cy="1789141"/>
        </a:xfrm>
        <a:prstGeom prst="rect">
          <a:avLst/>
        </a:prstGeom>
        <a:blipFill>
          <a:blip xmlns:r="http://schemas.openxmlformats.org/officeDocument/2006/relationships" r:embed="rId3">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96C7A5-5F8F-4348-9DD5-A8476FD727D4}">
      <dsp:nvSpPr>
        <dsp:cNvPr id="0" name=""/>
        <dsp:cNvSpPr/>
      </dsp:nvSpPr>
      <dsp:spPr>
        <a:xfrm>
          <a:off x="3695366" y="2491826"/>
          <a:ext cx="243604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1" kern="1200"/>
            <a:t>15  AGENCY DISCOVERY SESSIONS </a:t>
          </a:r>
          <a:endParaRPr lang="en-US" sz="2000" kern="1200"/>
        </a:p>
      </dsp:txBody>
      <dsp:txXfrm>
        <a:off x="3695366" y="2491826"/>
        <a:ext cx="2436045" cy="720000"/>
      </dsp:txXfrm>
    </dsp:sp>
    <dsp:sp modelId="{5ACD1096-09FF-4889-AAFA-700AC64F1834}">
      <dsp:nvSpPr>
        <dsp:cNvPr id="0" name=""/>
        <dsp:cNvSpPr/>
      </dsp:nvSpPr>
      <dsp:spPr>
        <a:xfrm>
          <a:off x="6871409" y="436094"/>
          <a:ext cx="1958836" cy="2230206"/>
        </a:xfrm>
        <a:prstGeom prst="rect">
          <a:avLst/>
        </a:prstGeom>
        <a:blipFill>
          <a:blip xmlns:r="http://schemas.openxmlformats.org/officeDocument/2006/relationships" r:embed="rId5">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CC9D94-AE90-46BA-A2F5-0DAE456D1E25}">
      <dsp:nvSpPr>
        <dsp:cNvPr id="0" name=""/>
        <dsp:cNvSpPr/>
      </dsp:nvSpPr>
      <dsp:spPr>
        <a:xfrm>
          <a:off x="6599644" y="2376250"/>
          <a:ext cx="243604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1" kern="1200"/>
            <a:t>5  SHRD FOCUS GROUPS</a:t>
          </a:r>
          <a:endParaRPr lang="en-US" sz="2000" kern="1200"/>
        </a:p>
      </dsp:txBody>
      <dsp:txXfrm>
        <a:off x="6599644" y="2376250"/>
        <a:ext cx="2436045" cy="720000"/>
      </dsp:txXfrm>
    </dsp:sp>
    <dsp:sp modelId="{BDA8EF83-B86D-436A-A30E-AF8B6C23785D}">
      <dsp:nvSpPr>
        <dsp:cNvPr id="0" name=""/>
        <dsp:cNvSpPr/>
      </dsp:nvSpPr>
      <dsp:spPr>
        <a:xfrm>
          <a:off x="9608399" y="484695"/>
          <a:ext cx="2143242" cy="1858960"/>
        </a:xfrm>
        <a:prstGeom prst="rect">
          <a:avLst/>
        </a:prstGeom>
        <a:blipFill>
          <a:blip xmlns:r="http://schemas.openxmlformats.org/officeDocument/2006/relationships" r:embed="rId7">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F22F1F-4C89-463B-943B-7B1E92F1EB50}">
      <dsp:nvSpPr>
        <dsp:cNvPr id="0" name=""/>
        <dsp:cNvSpPr/>
      </dsp:nvSpPr>
      <dsp:spPr>
        <a:xfrm>
          <a:off x="9461998" y="2283438"/>
          <a:ext cx="243604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1" kern="1200"/>
            <a:t>3  STATES </a:t>
          </a:r>
          <a:endParaRPr lang="en-US" sz="2000" kern="1200"/>
        </a:p>
      </dsp:txBody>
      <dsp:txXfrm>
        <a:off x="9461998" y="2283438"/>
        <a:ext cx="2436045"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475BE-B429-474C-B32C-F1A9F2ED84AB}">
      <dsp:nvSpPr>
        <dsp:cNvPr id="0" name=""/>
        <dsp:cNvSpPr/>
      </dsp:nvSpPr>
      <dsp:spPr>
        <a:xfrm>
          <a:off x="0" y="2198"/>
          <a:ext cx="10515600" cy="111419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96F20F-D10A-4874-9AD1-156E4C13E18F}">
      <dsp:nvSpPr>
        <dsp:cNvPr id="0" name=""/>
        <dsp:cNvSpPr/>
      </dsp:nvSpPr>
      <dsp:spPr>
        <a:xfrm>
          <a:off x="337042" y="252891"/>
          <a:ext cx="612804" cy="6128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FC22D0-8A5E-4C4E-873C-34E1A584D444}">
      <dsp:nvSpPr>
        <dsp:cNvPr id="0" name=""/>
        <dsp:cNvSpPr/>
      </dsp:nvSpPr>
      <dsp:spPr>
        <a:xfrm>
          <a:off x="1286889" y="2198"/>
          <a:ext cx="9228710" cy="1114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918" tIns="117918" rIns="117918" bIns="117918" numCol="1" spcCol="1270" anchor="ctr" anchorCtr="0">
          <a:noAutofit/>
        </a:bodyPr>
        <a:lstStyle/>
        <a:p>
          <a:pPr marL="0" lvl="0" indent="0" algn="l" defTabSz="800100">
            <a:lnSpc>
              <a:spcPct val="100000"/>
            </a:lnSpc>
            <a:spcBef>
              <a:spcPct val="0"/>
            </a:spcBef>
            <a:spcAft>
              <a:spcPct val="35000"/>
            </a:spcAft>
            <a:buNone/>
          </a:pPr>
          <a:r>
            <a:rPr lang="en-US" sz="1800" kern="1200"/>
            <a:t>Payroll, Safety, Training, and Wellness positions will remain agency specific and not transfer to DOA. These positions can still report within the agency HR organizational structure.</a:t>
          </a:r>
          <a:endParaRPr lang="en-US" sz="1800" kern="1200" dirty="0"/>
        </a:p>
      </dsp:txBody>
      <dsp:txXfrm>
        <a:off x="1286889" y="2198"/>
        <a:ext cx="9228710" cy="1114190"/>
      </dsp:txXfrm>
    </dsp:sp>
    <dsp:sp modelId="{382E7D61-F01F-4716-A056-91B80857FC32}">
      <dsp:nvSpPr>
        <dsp:cNvPr id="0" name=""/>
        <dsp:cNvSpPr/>
      </dsp:nvSpPr>
      <dsp:spPr>
        <a:xfrm>
          <a:off x="0" y="1394936"/>
          <a:ext cx="10515600" cy="111419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F4BE4C-2FD8-4517-9122-15590EC991FA}">
      <dsp:nvSpPr>
        <dsp:cNvPr id="0" name=""/>
        <dsp:cNvSpPr/>
      </dsp:nvSpPr>
      <dsp:spPr>
        <a:xfrm>
          <a:off x="337042" y="1645629"/>
          <a:ext cx="612804" cy="6128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C2CF60-BAEA-4853-A043-A9876A2AF28E}">
      <dsp:nvSpPr>
        <dsp:cNvPr id="0" name=""/>
        <dsp:cNvSpPr/>
      </dsp:nvSpPr>
      <dsp:spPr>
        <a:xfrm>
          <a:off x="1286889" y="1394936"/>
          <a:ext cx="9228710" cy="1114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918" tIns="117918" rIns="117918" bIns="117918" numCol="1" spcCol="1270" anchor="ctr" anchorCtr="0">
          <a:noAutofit/>
        </a:bodyPr>
        <a:lstStyle/>
        <a:p>
          <a:pPr marL="0" lvl="0" indent="0" algn="l" defTabSz="800100">
            <a:lnSpc>
              <a:spcPct val="100000"/>
            </a:lnSpc>
            <a:spcBef>
              <a:spcPct val="0"/>
            </a:spcBef>
            <a:spcAft>
              <a:spcPct val="35000"/>
            </a:spcAft>
            <a:buNone/>
          </a:pPr>
          <a:r>
            <a:rPr lang="en-US" sz="1800" kern="1200"/>
            <a:t>The Agency HR Leader will report directly into SHRD HR Business Services Bureau and will maintain a dotted line to an agency specific leader. Agency Leaders will become DOA SHRD employees.</a:t>
          </a:r>
        </a:p>
      </dsp:txBody>
      <dsp:txXfrm>
        <a:off x="1286889" y="1394936"/>
        <a:ext cx="9228710" cy="1114190"/>
      </dsp:txXfrm>
    </dsp:sp>
    <dsp:sp modelId="{C1A9D003-9ADB-44A2-B54D-AECF9321D275}">
      <dsp:nvSpPr>
        <dsp:cNvPr id="0" name=""/>
        <dsp:cNvSpPr/>
      </dsp:nvSpPr>
      <dsp:spPr>
        <a:xfrm>
          <a:off x="0" y="2787674"/>
          <a:ext cx="10515600" cy="111419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F81A5C-6DEE-473D-92DB-B255F8880632}">
      <dsp:nvSpPr>
        <dsp:cNvPr id="0" name=""/>
        <dsp:cNvSpPr/>
      </dsp:nvSpPr>
      <dsp:spPr>
        <a:xfrm>
          <a:off x="337042" y="3038367"/>
          <a:ext cx="612804" cy="6128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6363FE-4F08-4197-8822-044C7EEEFB8A}">
      <dsp:nvSpPr>
        <dsp:cNvPr id="0" name=""/>
        <dsp:cNvSpPr/>
      </dsp:nvSpPr>
      <dsp:spPr>
        <a:xfrm>
          <a:off x="1286889" y="2787674"/>
          <a:ext cx="9228710" cy="1114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918" tIns="117918" rIns="117918" bIns="117918" numCol="1" spcCol="1270" anchor="ctr" anchorCtr="0">
          <a:noAutofit/>
        </a:bodyPr>
        <a:lstStyle/>
        <a:p>
          <a:pPr marL="0" lvl="0" indent="0" algn="l" defTabSz="800100">
            <a:lnSpc>
              <a:spcPct val="100000"/>
            </a:lnSpc>
            <a:spcBef>
              <a:spcPct val="0"/>
            </a:spcBef>
            <a:spcAft>
              <a:spcPct val="35000"/>
            </a:spcAft>
            <a:buNone/>
          </a:pPr>
          <a:r>
            <a:rPr lang="en-US" sz="1800" kern="1200"/>
            <a:t>The Agency HR Leader will supervise the HR employees assigned to provide services to the respective agency. Agency HR staff will become DOA SHRD employees.</a:t>
          </a:r>
        </a:p>
      </dsp:txBody>
      <dsp:txXfrm>
        <a:off x="1286889" y="2787674"/>
        <a:ext cx="9228710" cy="1114190"/>
      </dsp:txXfrm>
    </dsp:sp>
    <dsp:sp modelId="{BC62E604-7AB5-426C-9381-00C1F2E63429}">
      <dsp:nvSpPr>
        <dsp:cNvPr id="0" name=""/>
        <dsp:cNvSpPr/>
      </dsp:nvSpPr>
      <dsp:spPr>
        <a:xfrm>
          <a:off x="0" y="4180412"/>
          <a:ext cx="10515600" cy="111419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F96522-2230-47BE-9F57-C740B1B5AF78}">
      <dsp:nvSpPr>
        <dsp:cNvPr id="0" name=""/>
        <dsp:cNvSpPr/>
      </dsp:nvSpPr>
      <dsp:spPr>
        <a:xfrm>
          <a:off x="337042" y="4431105"/>
          <a:ext cx="612804" cy="6128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F747A8-292D-4F12-A101-9D299CCFC658}">
      <dsp:nvSpPr>
        <dsp:cNvPr id="0" name=""/>
        <dsp:cNvSpPr/>
      </dsp:nvSpPr>
      <dsp:spPr>
        <a:xfrm>
          <a:off x="1286889" y="4180412"/>
          <a:ext cx="9228710" cy="1114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918" tIns="117918" rIns="117918" bIns="117918" numCol="1" spcCol="1270" anchor="ctr" anchorCtr="0">
          <a:noAutofit/>
        </a:bodyPr>
        <a:lstStyle/>
        <a:p>
          <a:pPr marL="0" lvl="0" indent="0" algn="l" defTabSz="800100" rtl="0">
            <a:lnSpc>
              <a:spcPct val="100000"/>
            </a:lnSpc>
            <a:spcBef>
              <a:spcPct val="0"/>
            </a:spcBef>
            <a:spcAft>
              <a:spcPct val="35000"/>
            </a:spcAft>
            <a:buNone/>
          </a:pPr>
          <a:r>
            <a:rPr lang="en-US" sz="1800" kern="1200"/>
            <a:t>Supervision, performance management, and policy guidance for the Agency HR Leader are provided by SHRD</a:t>
          </a:r>
          <a:r>
            <a:rPr lang="en-US" sz="1800" kern="1200">
              <a:latin typeface="Aptos Display" panose="02110004020202020204"/>
            </a:rPr>
            <a:t> in collaboration with the agency leader.</a:t>
          </a:r>
          <a:endParaRPr lang="en-US" sz="1800" kern="1200"/>
        </a:p>
      </dsp:txBody>
      <dsp:txXfrm>
        <a:off x="1286889" y="4180412"/>
        <a:ext cx="9228710" cy="111419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F9ED1D-916E-33E1-83E1-B771C5E1B90E}"/>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998F2B0-B293-5C96-9DCF-01F8CAB7120F}"/>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r>
              <a:rPr lang="en-US"/>
              <a:t>10/20/2025</a:t>
            </a:r>
          </a:p>
        </p:txBody>
      </p:sp>
      <p:sp>
        <p:nvSpPr>
          <p:cNvPr id="4" name="Footer Placeholder 3">
            <a:extLst>
              <a:ext uri="{FF2B5EF4-FFF2-40B4-BE49-F238E27FC236}">
                <a16:creationId xmlns:a16="http://schemas.microsoft.com/office/drawing/2014/main" id="{0ADD8FAD-CEEC-FC0E-B2C6-9DE6F9FC1EE7}"/>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459B423-15B2-B857-D463-A3716B91B362}"/>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01A3DAB-A2C6-4913-B376-841A3E709E27}" type="slidenum">
              <a:rPr lang="en-US" smtClean="0"/>
              <a:t>‹#›</a:t>
            </a:fld>
            <a:endParaRPr lang="en-US"/>
          </a:p>
        </p:txBody>
      </p:sp>
    </p:spTree>
    <p:extLst>
      <p:ext uri="{BB962C8B-B14F-4D97-AF65-F5344CB8AC3E}">
        <p14:creationId xmlns:p14="http://schemas.microsoft.com/office/powerpoint/2010/main" val="214659797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r>
              <a:rPr lang="en-US"/>
              <a:t>10/20/2025</a:t>
            </a: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7D41F2CF-9A1F-443C-AA0B-9946A3E05A61}" type="slidenum">
              <a:rPr lang="en-US" smtClean="0"/>
              <a:t>‹#›</a:t>
            </a:fld>
            <a:endParaRPr lang="en-US"/>
          </a:p>
        </p:txBody>
      </p:sp>
    </p:spTree>
    <p:extLst>
      <p:ext uri="{BB962C8B-B14F-4D97-AF65-F5344CB8AC3E}">
        <p14:creationId xmlns:p14="http://schemas.microsoft.com/office/powerpoint/2010/main" val="131781469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10/20/2025</a:t>
            </a:r>
          </a:p>
        </p:txBody>
      </p:sp>
      <p:sp>
        <p:nvSpPr>
          <p:cNvPr id="5" name="Slide Number Placeholder 4"/>
          <p:cNvSpPr>
            <a:spLocks noGrp="1"/>
          </p:cNvSpPr>
          <p:nvPr>
            <p:ph type="sldNum" sz="quarter" idx="5"/>
          </p:nvPr>
        </p:nvSpPr>
        <p:spPr/>
        <p:txBody>
          <a:bodyPr/>
          <a:lstStyle/>
          <a:p>
            <a:fld id="{7D41F2CF-9A1F-443C-AA0B-9946A3E05A61}" type="slidenum">
              <a:rPr lang="en-US" smtClean="0"/>
              <a:t>1</a:t>
            </a:fld>
            <a:endParaRPr lang="en-US"/>
          </a:p>
        </p:txBody>
      </p:sp>
    </p:spTree>
    <p:extLst>
      <p:ext uri="{BB962C8B-B14F-4D97-AF65-F5344CB8AC3E}">
        <p14:creationId xmlns:p14="http://schemas.microsoft.com/office/powerpoint/2010/main" val="1810878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CF903-940F-EE2D-924E-DE004A4262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A416E2-C386-09AA-A576-430A12F4FD0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09E9AB2-5C6A-08A8-AF5B-09C80B108B76}"/>
              </a:ext>
            </a:extLst>
          </p:cNvPr>
          <p:cNvSpPr>
            <a:spLocks noGrp="1"/>
          </p:cNvSpPr>
          <p:nvPr>
            <p:ph type="body" idx="1"/>
          </p:nvPr>
        </p:nvSpPr>
        <p:spPr/>
        <p:txBody>
          <a:bodyPr/>
          <a:lstStyle/>
          <a:p>
            <a:pPr marL="0" marR="0" lvl="0" indent="0" algn="l" defTabSz="914400" rtl="0" eaLnBrk="1" fontAlgn="auto" latinLnBrk="0" hangingPunct="1">
              <a:lnSpc>
                <a:spcPts val="1950"/>
              </a:lnSpc>
              <a:spcBef>
                <a:spcPts val="0"/>
              </a:spcBef>
              <a:spcAft>
                <a:spcPts val="0"/>
              </a:spcAft>
              <a:buClrTx/>
              <a:buSzTx/>
              <a:buFont typeface="Arial,Sans-Serif"/>
              <a:buNone/>
              <a:tabLst/>
              <a:defRPr/>
            </a:pPr>
            <a:endParaRPr kumimoji="0" lang="en-US" sz="1200" b="0" i="0" u="none" strike="noStrike" kern="1200" cap="none" spc="0" normalizeH="0" baseline="0" noProof="0">
              <a:ln>
                <a:noFill/>
              </a:ln>
              <a:solidFill>
                <a:srgbClr val="051C2C"/>
              </a:solidFill>
              <a:effectLst/>
              <a:uLnTx/>
              <a:uFillTx/>
              <a:latin typeface="HelveticaNeueLT Std"/>
              <a:ea typeface="+mn-ea"/>
              <a:cs typeface="Calibri"/>
            </a:endParaRPr>
          </a:p>
          <a:p>
            <a:pPr marL="0" marR="0" lvl="0" indent="0" algn="l" defTabSz="914400" rtl="0" eaLnBrk="1" fontAlgn="auto" latinLnBrk="0" hangingPunct="1">
              <a:lnSpc>
                <a:spcPts val="1950"/>
              </a:lnSpc>
              <a:spcBef>
                <a:spcPts val="0"/>
              </a:spcBef>
              <a:spcAft>
                <a:spcPts val="0"/>
              </a:spcAft>
              <a:buClrTx/>
              <a:buSzTx/>
              <a:buFont typeface="Arial,Sans-Serif"/>
              <a:buNone/>
              <a:tabLst/>
              <a:defRPr/>
            </a:pPr>
            <a:r>
              <a:rPr kumimoji="0" lang="en-US" sz="1200" b="0" i="0" u="none" strike="noStrike" kern="1200" cap="none" spc="0" normalizeH="0" baseline="0" noProof="0">
                <a:ln>
                  <a:noFill/>
                </a:ln>
                <a:solidFill>
                  <a:srgbClr val="051C2C"/>
                </a:solidFill>
                <a:effectLst/>
                <a:uLnTx/>
                <a:uFillTx/>
                <a:latin typeface="HelveticaNeueLT Std"/>
                <a:ea typeface="+mn-ea"/>
                <a:cs typeface="Calibri"/>
              </a:rPr>
              <a:t>Agencies each have a one pager they reviewed summarizing their specific discovery session.</a:t>
            </a:r>
          </a:p>
          <a:p>
            <a:pPr marL="0" marR="0" lvl="0" indent="0" algn="l" defTabSz="914400" rtl="0" eaLnBrk="1" fontAlgn="auto" latinLnBrk="0" hangingPunct="1">
              <a:lnSpc>
                <a:spcPts val="1950"/>
              </a:lnSpc>
              <a:spcBef>
                <a:spcPts val="0"/>
              </a:spcBef>
              <a:spcAft>
                <a:spcPts val="0"/>
              </a:spcAft>
              <a:buClrTx/>
              <a:buSzTx/>
              <a:buFont typeface="Arial,Sans-Serif"/>
              <a:buNone/>
              <a:tabLst/>
              <a:defRPr/>
            </a:pPr>
            <a:endParaRPr kumimoji="0" lang="en-US" sz="1200" b="1" i="0" u="sng" strike="noStrike" kern="1200" cap="none" spc="0" normalizeH="0" baseline="0" noProof="0">
              <a:ln>
                <a:noFill/>
              </a:ln>
              <a:solidFill>
                <a:srgbClr val="051C2C"/>
              </a:solidFill>
              <a:effectLst/>
              <a:uLnTx/>
              <a:uFillTx/>
              <a:latin typeface="HelveticaNeueLT Std"/>
              <a:ea typeface="+mn-ea"/>
              <a:cs typeface="Calibri"/>
            </a:endParaRPr>
          </a:p>
          <a:p>
            <a:pPr marL="0" marR="0" lvl="0" indent="0" algn="l" defTabSz="914400" rtl="0" eaLnBrk="1" fontAlgn="auto" latinLnBrk="0" hangingPunct="1">
              <a:lnSpc>
                <a:spcPts val="1950"/>
              </a:lnSpc>
              <a:spcBef>
                <a:spcPts val="0"/>
              </a:spcBef>
              <a:spcAft>
                <a:spcPts val="0"/>
              </a:spcAft>
              <a:buClrTx/>
              <a:buSzTx/>
              <a:buFont typeface="Arial,Sans-Serif"/>
              <a:buNone/>
              <a:tabLst/>
              <a:defRPr/>
            </a:pPr>
            <a:r>
              <a:rPr kumimoji="0" lang="en-US" sz="1200" b="1" i="0" u="sng" strike="noStrike" kern="1200" cap="none" spc="0" normalizeH="0" baseline="0" noProof="0">
                <a:ln>
                  <a:noFill/>
                </a:ln>
                <a:solidFill>
                  <a:srgbClr val="051C2C"/>
                </a:solidFill>
                <a:effectLst/>
                <a:uLnTx/>
                <a:uFillTx/>
                <a:latin typeface="HelveticaNeueLT Std"/>
                <a:ea typeface="+mn-ea"/>
                <a:cs typeface="Calibri"/>
              </a:rPr>
              <a:t>Opportunities for Enhancement:</a:t>
            </a:r>
          </a:p>
          <a:p>
            <a:pPr marL="0" marR="0" lvl="0" indent="0" algn="l" defTabSz="914400" rtl="0" eaLnBrk="1" fontAlgn="auto" latinLnBrk="0" hangingPunct="1">
              <a:lnSpc>
                <a:spcPts val="1950"/>
              </a:lnSpc>
              <a:spcBef>
                <a:spcPts val="0"/>
              </a:spcBef>
              <a:spcAft>
                <a:spcPts val="0"/>
              </a:spcAft>
              <a:buClrTx/>
              <a:buSzTx/>
              <a:buFont typeface="Arial,Sans-Serif"/>
              <a:buNone/>
              <a:tabLst/>
              <a:defRPr/>
            </a:pPr>
            <a:r>
              <a:rPr kumimoji="0" lang="en-US" sz="1200" b="0" i="0" u="none" strike="noStrike" kern="1200" cap="none" spc="0" normalizeH="0" baseline="0" noProof="0">
                <a:ln>
                  <a:noFill/>
                </a:ln>
                <a:solidFill>
                  <a:srgbClr val="051C2C"/>
                </a:solidFill>
                <a:effectLst/>
                <a:uLnTx/>
                <a:uFillTx/>
                <a:latin typeface="HelveticaNeueLT Std"/>
                <a:ea typeface="+mn-ea"/>
                <a:cs typeface="Calibri"/>
              </a:rPr>
              <a:t>Resource Constraints Limit Strategic HR Initiatives</a:t>
            </a:r>
          </a:p>
          <a:p>
            <a:pPr marL="285750" marR="0" lvl="0" indent="-285750" algn="l" defTabSz="914400" rtl="0" eaLnBrk="1" fontAlgn="auto" latinLnBrk="0" hangingPunct="1">
              <a:lnSpc>
                <a:spcPts val="1950"/>
              </a:lnSpc>
              <a:spcBef>
                <a:spcPts val="0"/>
              </a:spcBef>
              <a:spcAft>
                <a:spcPts val="0"/>
              </a:spcAft>
              <a:buClrTx/>
              <a:buSzTx/>
              <a:buFont typeface="Arial,Sans-Serif"/>
              <a:buChar char="•"/>
              <a:tabLst/>
              <a:defRPr/>
            </a:pPr>
            <a:r>
              <a:rPr kumimoji="0" lang="en-US" sz="1200" b="0" i="0" u="none" strike="noStrike" kern="1200" cap="none" spc="0" normalizeH="0" baseline="0" noProof="0">
                <a:ln>
                  <a:noFill/>
                </a:ln>
                <a:solidFill>
                  <a:srgbClr val="051C2C"/>
                </a:solidFill>
                <a:effectLst/>
                <a:uLnTx/>
                <a:uFillTx/>
                <a:latin typeface="HelveticaNeueLT Std"/>
                <a:ea typeface="+mn-ea"/>
                <a:cs typeface="Calibri"/>
              </a:rPr>
              <a:t>Inconsistent Policy Governance Across Agencies</a:t>
            </a:r>
          </a:p>
          <a:p>
            <a:pPr marL="285750" marR="0" lvl="0" indent="-285750" algn="l" defTabSz="914400" rtl="0" eaLnBrk="1" fontAlgn="auto" latinLnBrk="0" hangingPunct="1">
              <a:lnSpc>
                <a:spcPts val="1950"/>
              </a:lnSpc>
              <a:spcBef>
                <a:spcPts val="0"/>
              </a:spcBef>
              <a:spcAft>
                <a:spcPts val="0"/>
              </a:spcAft>
              <a:buClrTx/>
              <a:buSzTx/>
              <a:buFont typeface="Arial,Sans-Serif"/>
              <a:buChar char="•"/>
              <a:tabLst/>
              <a:defRPr/>
            </a:pPr>
            <a:r>
              <a:rPr kumimoji="0" lang="en-US" sz="1200" b="0" i="0" u="none" strike="noStrike" kern="1200" cap="none" spc="0" normalizeH="0" baseline="0" noProof="0">
                <a:ln>
                  <a:noFill/>
                </a:ln>
                <a:solidFill>
                  <a:srgbClr val="051C2C"/>
                </a:solidFill>
                <a:effectLst/>
                <a:uLnTx/>
                <a:uFillTx/>
                <a:latin typeface="HelveticaNeueLT Std"/>
                <a:ea typeface="+mn-ea"/>
                <a:cs typeface="Calibri"/>
              </a:rPr>
              <a:t>Siloed HR Support Creates Service Inefficiencies</a:t>
            </a:r>
          </a:p>
          <a:p>
            <a:pPr marL="285750" marR="0" lvl="0" indent="-285750" algn="l" defTabSz="914400" rtl="0" eaLnBrk="1" fontAlgn="auto" latinLnBrk="0" hangingPunct="1">
              <a:lnSpc>
                <a:spcPts val="1950"/>
              </a:lnSpc>
              <a:spcBef>
                <a:spcPts val="0"/>
              </a:spcBef>
              <a:spcAft>
                <a:spcPts val="0"/>
              </a:spcAft>
              <a:buClrTx/>
              <a:buSzTx/>
              <a:buFont typeface="Arial,Sans-Serif"/>
              <a:buChar char="•"/>
              <a:tabLst/>
              <a:defRPr/>
            </a:pPr>
            <a:r>
              <a:rPr kumimoji="0" lang="en-US" sz="1200" b="0" i="0" u="none" strike="noStrike" kern="1200" cap="none" spc="0" normalizeH="0" baseline="0" noProof="0">
                <a:ln>
                  <a:noFill/>
                </a:ln>
                <a:solidFill>
                  <a:srgbClr val="051C2C"/>
                </a:solidFill>
                <a:effectLst/>
                <a:uLnTx/>
                <a:uFillTx/>
                <a:latin typeface="HelveticaNeueLT Std"/>
                <a:ea typeface="+mn-ea"/>
                <a:cs typeface="Calibri"/>
              </a:rPr>
              <a:t>Fragmented HR Technology Hampers Oversight  - Homegrown in addition to or in place of enterprise systems</a:t>
            </a:r>
          </a:p>
          <a:p>
            <a:pPr marL="285750" marR="0" lvl="0" indent="-285750" algn="l" defTabSz="914400" rtl="0" eaLnBrk="1" fontAlgn="auto" latinLnBrk="0" hangingPunct="1">
              <a:lnSpc>
                <a:spcPts val="1950"/>
              </a:lnSpc>
              <a:spcBef>
                <a:spcPts val="0"/>
              </a:spcBef>
              <a:spcAft>
                <a:spcPts val="0"/>
              </a:spcAft>
              <a:buClrTx/>
              <a:buSzTx/>
              <a:buFont typeface="Arial,Sans-Serif"/>
              <a:buChar char="•"/>
              <a:tabLst/>
              <a:defRPr/>
            </a:pPr>
            <a:r>
              <a:rPr kumimoji="0" lang="en-US" sz="1200" b="0" i="0" u="none" strike="noStrike" kern="1200" cap="none" spc="0" normalizeH="0" baseline="0" noProof="0">
                <a:ln>
                  <a:noFill/>
                </a:ln>
                <a:solidFill>
                  <a:srgbClr val="051C2C"/>
                </a:solidFill>
                <a:effectLst/>
                <a:uLnTx/>
                <a:uFillTx/>
                <a:latin typeface="HelveticaNeueLT Std"/>
                <a:ea typeface="+mn-ea"/>
                <a:cs typeface="Calibri"/>
              </a:rPr>
              <a:t>Uneven HR-to-Staff Ratios Challenge Capacity Building</a:t>
            </a:r>
          </a:p>
          <a:p>
            <a:pPr marL="285750" marR="0" lvl="0" indent="-285750" algn="l" defTabSz="914400" rtl="0" eaLnBrk="1" fontAlgn="auto" latinLnBrk="0" hangingPunct="1">
              <a:lnSpc>
                <a:spcPts val="1950"/>
              </a:lnSpc>
              <a:spcBef>
                <a:spcPts val="0"/>
              </a:spcBef>
              <a:spcAft>
                <a:spcPts val="0"/>
              </a:spcAft>
              <a:buClrTx/>
              <a:buSzTx/>
              <a:buFont typeface="Arial,Sans-Serif"/>
              <a:buChar char="•"/>
              <a:tabLst/>
              <a:defRPr/>
            </a:pPr>
            <a:r>
              <a:rPr kumimoji="0" lang="en-US" sz="1200" b="0" i="0" u="none" strike="noStrike" kern="1200" cap="none" spc="0" normalizeH="0" baseline="0" noProof="0">
                <a:ln>
                  <a:noFill/>
                </a:ln>
                <a:solidFill>
                  <a:srgbClr val="051C2C"/>
                </a:solidFill>
                <a:effectLst/>
                <a:uLnTx/>
                <a:uFillTx/>
                <a:latin typeface="HelveticaNeueLT Std"/>
                <a:ea typeface="+mn-ea"/>
                <a:cs typeface="Calibri"/>
              </a:rPr>
              <a:t>Lack of Standardized Processes Hamper Engagement with SHRD</a:t>
            </a:r>
          </a:p>
          <a:p>
            <a:pPr marL="285750" marR="0" lvl="0" indent="-285750" algn="l" defTabSz="914400" rtl="0" eaLnBrk="1" fontAlgn="auto" latinLnBrk="0" hangingPunct="1">
              <a:lnSpc>
                <a:spcPts val="1950"/>
              </a:lnSpc>
              <a:spcBef>
                <a:spcPts val="0"/>
              </a:spcBef>
              <a:spcAft>
                <a:spcPts val="0"/>
              </a:spcAft>
              <a:buClrTx/>
              <a:buSzTx/>
              <a:buFont typeface="Arial,Sans-Serif"/>
              <a:buChar char="•"/>
              <a:tabLst/>
              <a:defRPr/>
            </a:pPr>
            <a:endParaRPr kumimoji="0" lang="en-US" sz="1200" b="1" i="0" u="none" strike="noStrike" kern="1200" cap="none" spc="0" normalizeH="0" baseline="0" noProof="0">
              <a:ln>
                <a:noFill/>
              </a:ln>
              <a:solidFill>
                <a:srgbClr val="051C2C"/>
              </a:solidFill>
              <a:effectLst/>
              <a:uLnTx/>
              <a:uFillTx/>
              <a:latin typeface="HelveticaNeueLT Std"/>
            </a:endParaRPr>
          </a:p>
          <a:p>
            <a:pPr marL="285750" marR="0" lvl="0" indent="-285750" algn="l" defTabSz="914400" rtl="0" eaLnBrk="1" fontAlgn="auto" latinLnBrk="0" hangingPunct="1">
              <a:lnSpc>
                <a:spcPts val="1950"/>
              </a:lnSpc>
              <a:spcBef>
                <a:spcPts val="0"/>
              </a:spcBef>
              <a:spcAft>
                <a:spcPts val="0"/>
              </a:spcAft>
              <a:buClrTx/>
              <a:buSzTx/>
              <a:buFont typeface="Arial,Sans-Serif"/>
              <a:buChar char="•"/>
              <a:tabLst/>
              <a:defRPr/>
            </a:pPr>
            <a:endParaRPr kumimoji="0" lang="en-US" sz="1200" b="1" i="0" u="none" strike="noStrike" kern="1200" cap="none" spc="0" normalizeH="0" baseline="0" noProof="0">
              <a:ln>
                <a:noFill/>
              </a:ln>
              <a:solidFill>
                <a:srgbClr val="051C2C"/>
              </a:solidFill>
              <a:effectLst/>
              <a:uLnTx/>
              <a:uFillTx/>
              <a:latin typeface="HelveticaNeueLT Std"/>
              <a:cs typeface="Calibri"/>
            </a:endParaRPr>
          </a:p>
          <a:p>
            <a:pPr marL="285750" marR="0" lvl="0" indent="-285750" algn="l" defTabSz="914400" rtl="0" eaLnBrk="1" fontAlgn="auto" latinLnBrk="0" hangingPunct="1">
              <a:lnSpc>
                <a:spcPts val="1950"/>
              </a:lnSpc>
              <a:spcBef>
                <a:spcPts val="0"/>
              </a:spcBef>
              <a:spcAft>
                <a:spcPts val="0"/>
              </a:spcAft>
              <a:buClrTx/>
              <a:buSzTx/>
              <a:buFont typeface="Arial,Sans-Serif"/>
              <a:buChar char="•"/>
              <a:tabLst/>
              <a:defRPr/>
            </a:pPr>
            <a:endParaRPr kumimoji="0" lang="en-US" sz="1200" b="0" i="0" u="none" strike="noStrike" kern="1200" cap="none" spc="0" normalizeH="0" baseline="0" noProof="0">
              <a:ln>
                <a:noFill/>
              </a:ln>
              <a:solidFill>
                <a:srgbClr val="051C2C"/>
              </a:solidFill>
              <a:effectLst/>
              <a:uLnTx/>
              <a:uFillTx/>
              <a:latin typeface="HelveticaNeueLT Std"/>
              <a:cs typeface="Calibri"/>
            </a:endParaRPr>
          </a:p>
          <a:p>
            <a:pPr marL="285750" marR="0" lvl="0" indent="-285750" algn="l" defTabSz="914400" rtl="0" eaLnBrk="1" fontAlgn="auto" latinLnBrk="0" hangingPunct="1">
              <a:lnSpc>
                <a:spcPts val="1950"/>
              </a:lnSpc>
              <a:spcBef>
                <a:spcPts val="0"/>
              </a:spcBef>
              <a:spcAft>
                <a:spcPts val="0"/>
              </a:spcAft>
              <a:buClrTx/>
              <a:buSzTx/>
              <a:buFont typeface="Arial,Sans-Serif"/>
              <a:buChar char="•"/>
              <a:tabLst/>
              <a:defRPr/>
            </a:pPr>
            <a:endParaRPr kumimoji="0" lang="en-US" sz="1200" b="0" i="0" u="none" strike="noStrike" kern="1200" cap="none" spc="0" normalizeH="0" baseline="0" noProof="0">
              <a:ln>
                <a:noFill/>
              </a:ln>
              <a:solidFill>
                <a:srgbClr val="051C2C"/>
              </a:solidFill>
              <a:effectLst/>
              <a:uLnTx/>
              <a:uFillTx/>
              <a:latin typeface="HelveticaNeueLT Std"/>
              <a:cs typeface="Calibri"/>
            </a:endParaRPr>
          </a:p>
          <a:p>
            <a:pPr marL="285750" indent="-285750">
              <a:lnSpc>
                <a:spcPts val="1950"/>
              </a:lnSpc>
              <a:buFont typeface="Arial,Sans-Serif"/>
              <a:buChar char="•"/>
            </a:pPr>
            <a:endParaRPr lang="en-US"/>
          </a:p>
          <a:p>
            <a:pPr marL="285750" indent="-285750">
              <a:lnSpc>
                <a:spcPts val="1950"/>
              </a:lnSpc>
              <a:buFont typeface="Arial,Sans-Serif"/>
              <a:buChar char="•"/>
            </a:pPr>
            <a:endParaRPr lang="en-US"/>
          </a:p>
          <a:p>
            <a:pPr marL="285750" indent="-285750">
              <a:lnSpc>
                <a:spcPts val="1950"/>
              </a:lnSpc>
              <a:buFont typeface="Arial,Sans-Serif"/>
              <a:buChar char="•"/>
            </a:pPr>
            <a:endParaRPr lang="en-US"/>
          </a:p>
          <a:p>
            <a:endParaRPr lang="en-US"/>
          </a:p>
        </p:txBody>
      </p:sp>
      <p:sp>
        <p:nvSpPr>
          <p:cNvPr id="4" name="Slide Number Placeholder 3">
            <a:extLst>
              <a:ext uri="{FF2B5EF4-FFF2-40B4-BE49-F238E27FC236}">
                <a16:creationId xmlns:a16="http://schemas.microsoft.com/office/drawing/2014/main" id="{D44D4955-2BAF-177A-67D5-E54DA66AECC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41F2CF-9A1F-443C-AA0B-9946A3E05A6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34772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6722D-E1E0-9FBA-23D1-155DF7BE47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83CDB6-0571-0931-7726-0D0EC357ED4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885992D-652C-0888-AE33-CF3D5938CA5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E04E9DC-8751-DF36-338A-7C3FFBD85AF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41F2CF-9A1F-443C-AA0B-9946A3E05A6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4797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10/20/2025</a:t>
            </a:r>
          </a:p>
        </p:txBody>
      </p:sp>
      <p:sp>
        <p:nvSpPr>
          <p:cNvPr id="5" name="Slide Number Placeholder 4"/>
          <p:cNvSpPr>
            <a:spLocks noGrp="1"/>
          </p:cNvSpPr>
          <p:nvPr>
            <p:ph type="sldNum" sz="quarter" idx="5"/>
          </p:nvPr>
        </p:nvSpPr>
        <p:spPr/>
        <p:txBody>
          <a:bodyPr/>
          <a:lstStyle/>
          <a:p>
            <a:fld id="{7D41F2CF-9A1F-443C-AA0B-9946A3E05A61}" type="slidenum">
              <a:rPr lang="en-US" smtClean="0"/>
              <a:t>12</a:t>
            </a:fld>
            <a:endParaRPr lang="en-US"/>
          </a:p>
        </p:txBody>
      </p:sp>
    </p:spTree>
    <p:extLst>
      <p:ext uri="{BB962C8B-B14F-4D97-AF65-F5344CB8AC3E}">
        <p14:creationId xmlns:p14="http://schemas.microsoft.com/office/powerpoint/2010/main" val="1739035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8FC1F-B26B-C289-1D9B-65BB0EFB3F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24DEA2-0934-F389-3922-0182C089F1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85EF23-5B8E-5245-E81C-40C62B339D30}"/>
              </a:ext>
            </a:extLst>
          </p:cNvPr>
          <p:cNvSpPr>
            <a:spLocks noGrp="1"/>
          </p:cNvSpPr>
          <p:nvPr>
            <p:ph type="body" idx="1"/>
          </p:nvPr>
        </p:nvSpPr>
        <p:spPr/>
        <p:txBody>
          <a:bodyPr/>
          <a:lstStyle/>
          <a:p>
            <a:r>
              <a:rPr lang="en-US"/>
              <a:t>Facilitated a Visioning Lab with ~20 HR staff and agency stakeholders to collaboratively identify the desired components of a future-state HR operating model.</a:t>
            </a:r>
            <a:endParaRPr lang="en-US">
              <a:solidFill>
                <a:srgbClr val="444444"/>
              </a:solidFill>
            </a:endParaRPr>
          </a:p>
          <a:p>
            <a:r>
              <a:rPr lang="en-US"/>
              <a:t>Engaged participants in group discussions and brainstorming sessions, documenting key challenges and opportunities on flipcharts and posters. </a:t>
            </a:r>
            <a:endParaRPr lang="en-US">
              <a:solidFill>
                <a:srgbClr val="444444"/>
              </a:solidFill>
            </a:endParaRPr>
          </a:p>
          <a:p>
            <a:r>
              <a:rPr lang="en-US"/>
              <a:t>Gathered stakeholder insights and visions for HR operations, process standardization, and strategic design choices through interactive activities and feedback boards.</a:t>
            </a:r>
          </a:p>
          <a:p>
            <a:endParaRPr lang="en-US"/>
          </a:p>
        </p:txBody>
      </p:sp>
      <p:sp>
        <p:nvSpPr>
          <p:cNvPr id="4" name="Slide Number Placeholder 3">
            <a:extLst>
              <a:ext uri="{FF2B5EF4-FFF2-40B4-BE49-F238E27FC236}">
                <a16:creationId xmlns:a16="http://schemas.microsoft.com/office/drawing/2014/main" id="{358E6AF2-B21A-8C6E-EF72-B367E1F9E55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41F2CF-9A1F-443C-AA0B-9946A3E05A6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95676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57538-E98E-E4B0-FC7A-25D8C13C3C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FF7C1D-541A-98AC-4FD0-E4EC7D0893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47C6BF-0C63-F8DB-B201-60A8F62D22BD}"/>
              </a:ext>
            </a:extLst>
          </p:cNvPr>
          <p:cNvSpPr>
            <a:spLocks noGrp="1"/>
          </p:cNvSpPr>
          <p:nvPr>
            <p:ph type="body" idx="1"/>
          </p:nvPr>
        </p:nvSpPr>
        <p:spPr/>
        <p:txBody>
          <a:bodyPr/>
          <a:lstStyle/>
          <a:p>
            <a:pPr>
              <a:lnSpc>
                <a:spcPts val="1950"/>
              </a:lnSpc>
            </a:pPr>
            <a:endParaRPr lang="en-US"/>
          </a:p>
          <a:p>
            <a:pPr lvl="1">
              <a:lnSpc>
                <a:spcPts val="1950"/>
              </a:lnSpc>
            </a:pPr>
            <a:endParaRPr lang="en-US"/>
          </a:p>
          <a:p>
            <a:pPr marL="285750" indent="-285750">
              <a:lnSpc>
                <a:spcPts val="1950"/>
              </a:lnSpc>
              <a:buFont typeface="Arial,Sans-Serif"/>
              <a:buChar char="•"/>
            </a:pPr>
            <a:endParaRPr lang="en-US"/>
          </a:p>
          <a:p>
            <a:endParaRPr lang="en-US"/>
          </a:p>
        </p:txBody>
      </p:sp>
      <p:sp>
        <p:nvSpPr>
          <p:cNvPr id="4" name="Slide Number Placeholder 3">
            <a:extLst>
              <a:ext uri="{FF2B5EF4-FFF2-40B4-BE49-F238E27FC236}">
                <a16:creationId xmlns:a16="http://schemas.microsoft.com/office/drawing/2014/main" id="{ED72ED50-873A-A703-AE39-CF94957F51F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41F2CF-9A1F-443C-AA0B-9946A3E05A6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43236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47F34-14FB-51E1-0464-92EF29406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18AEA3-C52F-B29C-1C6F-0BCBC073D7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6FBCB5-2311-7CFD-89C1-F786B2F95BD2}"/>
              </a:ext>
            </a:extLst>
          </p:cNvPr>
          <p:cNvSpPr>
            <a:spLocks noGrp="1"/>
          </p:cNvSpPr>
          <p:nvPr>
            <p:ph type="body" idx="1"/>
          </p:nvPr>
        </p:nvSpPr>
        <p:spPr/>
        <p:txBody>
          <a:bodyPr/>
          <a:lstStyle/>
          <a:p>
            <a:pPr marL="285750" indent="-285750">
              <a:lnSpc>
                <a:spcPts val="1950"/>
              </a:lnSpc>
              <a:buFont typeface="Arial,Sans-Serif"/>
              <a:buChar char="•"/>
            </a:pPr>
            <a:endParaRPr lang="en-US"/>
          </a:p>
          <a:p>
            <a:endParaRPr lang="en-US"/>
          </a:p>
        </p:txBody>
      </p:sp>
      <p:sp>
        <p:nvSpPr>
          <p:cNvPr id="4" name="Slide Number Placeholder 3">
            <a:extLst>
              <a:ext uri="{FF2B5EF4-FFF2-40B4-BE49-F238E27FC236}">
                <a16:creationId xmlns:a16="http://schemas.microsoft.com/office/drawing/2014/main" id="{A3942034-9D75-9072-3DEB-1ED471B4BBE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41F2CF-9A1F-443C-AA0B-9946A3E05A6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82263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4C65E-E13F-CCF5-B924-484C530415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3661B9-2442-01FB-A5D2-6ADECDBA015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F787A54-BC34-0ECE-A96C-93F5FC4B358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92736C4-24B3-8EEE-432F-621524930599}"/>
              </a:ext>
            </a:extLst>
          </p:cNvPr>
          <p:cNvSpPr>
            <a:spLocks noGrp="1"/>
          </p:cNvSpPr>
          <p:nvPr>
            <p:ph type="sldNum" sz="quarter" idx="5"/>
          </p:nvPr>
        </p:nvSpPr>
        <p:spPr/>
        <p:txBody>
          <a:bodyPr/>
          <a:lstStyle/>
          <a:p>
            <a:fld id="{7D41F2CF-9A1F-443C-AA0B-9946A3E05A61}" type="slidenum">
              <a:rPr lang="en-US" smtClean="0"/>
              <a:t>16</a:t>
            </a:fld>
            <a:endParaRPr lang="en-US"/>
          </a:p>
        </p:txBody>
      </p:sp>
    </p:spTree>
    <p:extLst>
      <p:ext uri="{BB962C8B-B14F-4D97-AF65-F5344CB8AC3E}">
        <p14:creationId xmlns:p14="http://schemas.microsoft.com/office/powerpoint/2010/main" val="2923753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100" b="1">
                <a:solidFill>
                  <a:schemeClr val="tx1"/>
                </a:solidFill>
              </a:rPr>
              <a:t>HR Business Services Bureau</a:t>
            </a:r>
          </a:p>
          <a:p>
            <a:pPr lvl="1"/>
            <a:r>
              <a:rPr lang="en-US" sz="1100">
                <a:solidFill>
                  <a:schemeClr val="tx1"/>
                </a:solidFill>
              </a:rPr>
              <a:t>Consolidates all Cabinet agency human resources personnel</a:t>
            </a:r>
          </a:p>
          <a:p>
            <a:pPr lvl="1"/>
            <a:r>
              <a:rPr lang="en-US" sz="1100">
                <a:solidFill>
                  <a:schemeClr val="tx1"/>
                </a:solidFill>
              </a:rPr>
              <a:t>Coordinates agency support services</a:t>
            </a:r>
          </a:p>
          <a:p>
            <a:pPr lvl="1"/>
            <a:r>
              <a:rPr lang="en-US" sz="1100">
                <a:solidFill>
                  <a:schemeClr val="tx1"/>
                </a:solidFill>
              </a:rPr>
              <a:t>Manages agency-based HR operations</a:t>
            </a:r>
          </a:p>
          <a:p>
            <a:pPr lvl="1"/>
            <a:r>
              <a:rPr lang="en-US" sz="1100">
                <a:solidFill>
                  <a:schemeClr val="tx1"/>
                </a:solidFill>
              </a:rPr>
              <a:t>Ensures consistent policy implementation</a:t>
            </a:r>
          </a:p>
          <a:p>
            <a:pPr lvl="1"/>
            <a:endParaRPr lang="en-US" sz="1100">
              <a:solidFill>
                <a:schemeClr val="tx1"/>
              </a:solidFill>
            </a:endParaRPr>
          </a:p>
          <a:p>
            <a:pPr marL="0" lvl="1" algn="l" defTabSz="914400" rtl="0" eaLnBrk="1" latinLnBrk="0" hangingPunct="1"/>
            <a:r>
              <a:rPr lang="en-US" sz="1100" b="1" kern="1200">
                <a:solidFill>
                  <a:schemeClr val="tx1"/>
                </a:solidFill>
                <a:latin typeface="+mn-lt"/>
                <a:ea typeface="+mn-ea"/>
                <a:cs typeface="+mn-cs"/>
              </a:rPr>
              <a:t>Agency HR Operations Officer</a:t>
            </a:r>
          </a:p>
          <a:p>
            <a:pPr marL="0" indent="0">
              <a:buNone/>
            </a:pPr>
            <a:r>
              <a:rPr lang="en-US" sz="1100" b="0">
                <a:solidFill>
                  <a:schemeClr val="tx1"/>
                </a:solidFill>
              </a:rPr>
              <a:t>Classifications:</a:t>
            </a:r>
          </a:p>
          <a:p>
            <a:pPr lvl="1"/>
            <a:r>
              <a:rPr lang="en-US" sz="1100">
                <a:solidFill>
                  <a:schemeClr val="tx1"/>
                </a:solidFill>
              </a:rPr>
              <a:t>Human Resources Generalist</a:t>
            </a:r>
          </a:p>
          <a:p>
            <a:pPr lvl="1"/>
            <a:r>
              <a:rPr lang="en-US" sz="1100">
                <a:solidFill>
                  <a:schemeClr val="tx1"/>
                </a:solidFill>
              </a:rPr>
              <a:t>Human Resources Supervisor</a:t>
            </a:r>
          </a:p>
          <a:p>
            <a:pPr lvl="1"/>
            <a:r>
              <a:rPr lang="en-US" sz="1100">
                <a:solidFill>
                  <a:schemeClr val="tx1"/>
                </a:solidFill>
              </a:rPr>
              <a:t>Human Resources Manager</a:t>
            </a:r>
          </a:p>
          <a:p>
            <a:pPr lvl="1"/>
            <a:r>
              <a:rPr lang="en-US" sz="1100">
                <a:solidFill>
                  <a:schemeClr val="tx1"/>
                </a:solidFill>
              </a:rPr>
              <a:t>Human Resources Executive</a:t>
            </a:r>
          </a:p>
          <a:p>
            <a:pPr marL="0" indent="0">
              <a:buNone/>
            </a:pPr>
            <a:r>
              <a:rPr lang="en-US" sz="1100" b="0">
                <a:solidFill>
                  <a:schemeClr val="tx1"/>
                </a:solidFill>
              </a:rPr>
              <a:t>Responsibilities:</a:t>
            </a:r>
          </a:p>
          <a:p>
            <a:pPr lvl="1"/>
            <a:r>
              <a:rPr lang="en-US" sz="1100">
                <a:solidFill>
                  <a:schemeClr val="tx1"/>
                </a:solidFill>
              </a:rPr>
              <a:t>Provides comprehensive HR services to assigned agency</a:t>
            </a:r>
          </a:p>
          <a:p>
            <a:pPr lvl="1"/>
            <a:r>
              <a:rPr lang="en-US" sz="1100">
                <a:solidFill>
                  <a:schemeClr val="tx1"/>
                </a:solidFill>
              </a:rPr>
              <a:t>Serves as primary HR liaison to agency leadership</a:t>
            </a:r>
          </a:p>
          <a:p>
            <a:pPr lvl="1"/>
            <a:r>
              <a:rPr lang="en-US" sz="1100">
                <a:solidFill>
                  <a:schemeClr val="tx1"/>
                </a:solidFill>
              </a:rPr>
              <a:t>Drives strategic HR initiatives aligned with agency mission</a:t>
            </a:r>
          </a:p>
          <a:p>
            <a:pPr lvl="1"/>
            <a:r>
              <a:rPr lang="en-US" sz="1100">
                <a:solidFill>
                  <a:schemeClr val="tx1"/>
                </a:solidFill>
              </a:rPr>
              <a:t>Ensures compliance with state HR policies and procedures</a:t>
            </a:r>
          </a:p>
          <a:p>
            <a:pPr lvl="1"/>
            <a:r>
              <a:rPr lang="en-US" sz="1100">
                <a:solidFill>
                  <a:schemeClr val="tx1"/>
                </a:solidFill>
              </a:rPr>
              <a:t>Lead agency-specific agency HR staff</a:t>
            </a:r>
          </a:p>
          <a:p>
            <a:pPr lvl="1"/>
            <a:endParaRPr lang="en-US" sz="1100">
              <a:solidFill>
                <a:schemeClr val="tx1"/>
              </a:solidFill>
            </a:endParaRPr>
          </a:p>
          <a:p>
            <a:pPr marL="0" lvl="1" algn="l" defTabSz="914400" rtl="0" eaLnBrk="1" latinLnBrk="0" hangingPunct="1"/>
            <a:r>
              <a:rPr lang="en-US" sz="1100" b="1" kern="1200">
                <a:solidFill>
                  <a:schemeClr val="tx1"/>
                </a:solidFill>
                <a:latin typeface="+mn-lt"/>
                <a:ea typeface="+mn-ea"/>
                <a:cs typeface="+mn-cs"/>
              </a:rPr>
              <a:t>Agency Embedded HR Staff</a:t>
            </a:r>
          </a:p>
          <a:p>
            <a:pPr marL="0" indent="0">
              <a:buNone/>
            </a:pPr>
            <a:r>
              <a:rPr lang="en-US" sz="1100" b="0">
                <a:solidFill>
                  <a:schemeClr val="tx1"/>
                </a:solidFill>
              </a:rPr>
              <a:t>Classifications:</a:t>
            </a:r>
          </a:p>
          <a:p>
            <a:pPr lvl="1"/>
            <a:r>
              <a:rPr lang="en-US" sz="1100">
                <a:solidFill>
                  <a:schemeClr val="tx1"/>
                </a:solidFill>
              </a:rPr>
              <a:t>Human Resource Generalists</a:t>
            </a:r>
          </a:p>
          <a:p>
            <a:pPr lvl="1"/>
            <a:r>
              <a:rPr lang="en-US" sz="1100">
                <a:solidFill>
                  <a:schemeClr val="tx1"/>
                </a:solidFill>
              </a:rPr>
              <a:t>Human Resources Specialists</a:t>
            </a:r>
          </a:p>
          <a:p>
            <a:pPr lvl="1"/>
            <a:r>
              <a:rPr lang="en-US" sz="1100">
                <a:solidFill>
                  <a:schemeClr val="tx1"/>
                </a:solidFill>
              </a:rPr>
              <a:t>Human Resources Assistants</a:t>
            </a:r>
          </a:p>
          <a:p>
            <a:pPr lvl="1"/>
            <a:r>
              <a:rPr lang="en-US" sz="1100">
                <a:solidFill>
                  <a:schemeClr val="tx1"/>
                </a:solidFill>
              </a:rPr>
              <a:t>Other classifications with HR focus may transfer into this bureau.</a:t>
            </a:r>
          </a:p>
          <a:p>
            <a:pPr marL="0" indent="0">
              <a:buNone/>
            </a:pPr>
            <a:r>
              <a:rPr lang="en-US" sz="1100" b="0">
                <a:solidFill>
                  <a:schemeClr val="tx1"/>
                </a:solidFill>
              </a:rPr>
              <a:t>Key Responsibilities:</a:t>
            </a:r>
          </a:p>
          <a:p>
            <a:pPr lvl="1"/>
            <a:r>
              <a:rPr lang="en-US" sz="1100">
                <a:solidFill>
                  <a:schemeClr val="tx1"/>
                </a:solidFill>
              </a:rPr>
              <a:t>Deliver day-to-day HR services to assigned agency</a:t>
            </a:r>
          </a:p>
          <a:p>
            <a:pPr lvl="1"/>
            <a:r>
              <a:rPr lang="en-US" sz="1100">
                <a:solidFill>
                  <a:schemeClr val="tx1"/>
                </a:solidFill>
              </a:rPr>
              <a:t>Support Field HR Staff with agency-level operations</a:t>
            </a:r>
          </a:p>
          <a:p>
            <a:pPr lvl="1"/>
            <a:r>
              <a:rPr lang="en-US" sz="1100">
                <a:solidFill>
                  <a:schemeClr val="tx1"/>
                </a:solidFill>
              </a:rPr>
              <a:t>Report to the Human Resources Business Partner</a:t>
            </a:r>
          </a:p>
          <a:p>
            <a:pPr lvl="1"/>
            <a:r>
              <a:rPr lang="en-US" sz="1100">
                <a:solidFill>
                  <a:schemeClr val="tx1"/>
                </a:solidFill>
              </a:rPr>
              <a:t>Implement HR policies and procedures at the agency level</a:t>
            </a:r>
          </a:p>
          <a:p>
            <a:pPr lvl="1"/>
            <a:endParaRPr lang="en-US" sz="1100">
              <a:solidFill>
                <a:schemeClr val="tx1"/>
              </a:solidFill>
            </a:endParaRPr>
          </a:p>
          <a:p>
            <a:pPr marL="0" indent="0">
              <a:buNone/>
            </a:pPr>
            <a:r>
              <a:rPr lang="en-US" sz="1100" b="1">
                <a:solidFill>
                  <a:schemeClr val="tx1"/>
                </a:solidFill>
              </a:rPr>
              <a:t>Central HR Staff Strategic Functions:</a:t>
            </a:r>
          </a:p>
          <a:p>
            <a:pPr lvl="1"/>
            <a:r>
              <a:rPr lang="en-US" sz="1100">
                <a:solidFill>
                  <a:schemeClr val="tx1"/>
                </a:solidFill>
              </a:rPr>
              <a:t>Support enterprise-level HR initiatives</a:t>
            </a:r>
          </a:p>
          <a:p>
            <a:pPr lvl="1"/>
            <a:r>
              <a:rPr lang="en-US" sz="1100">
                <a:solidFill>
                  <a:schemeClr val="tx1"/>
                </a:solidFill>
              </a:rPr>
              <a:t>Develop and disseminate HR policy guidance</a:t>
            </a:r>
          </a:p>
          <a:p>
            <a:pPr lvl="1"/>
            <a:r>
              <a:rPr lang="en-US" sz="1100">
                <a:solidFill>
                  <a:schemeClr val="tx1"/>
                </a:solidFill>
              </a:rPr>
              <a:t>Provide specialized expertise to agencies</a:t>
            </a:r>
          </a:p>
          <a:p>
            <a:pPr lvl="1"/>
            <a:r>
              <a:rPr lang="en-US" sz="1100">
                <a:solidFill>
                  <a:schemeClr val="tx1"/>
                </a:solidFill>
              </a:rPr>
              <a:t>Support board and commission governance</a:t>
            </a:r>
          </a:p>
          <a:p>
            <a:pPr lvl="1"/>
            <a:r>
              <a:rPr lang="en-US" sz="1100">
                <a:solidFill>
                  <a:schemeClr val="tx1"/>
                </a:solidFill>
              </a:rPr>
              <a:t>Provide targeted agency support as needed</a:t>
            </a:r>
          </a:p>
          <a:p>
            <a:pPr lvl="1"/>
            <a:endParaRPr lang="en-US">
              <a:solidFill>
                <a:schemeClr val="tx2"/>
              </a:solidFill>
            </a:endParaRPr>
          </a:p>
          <a:p>
            <a:endParaRPr lang="en-US"/>
          </a:p>
        </p:txBody>
      </p:sp>
      <p:sp>
        <p:nvSpPr>
          <p:cNvPr id="4" name="Date Placeholder 3"/>
          <p:cNvSpPr>
            <a:spLocks noGrp="1"/>
          </p:cNvSpPr>
          <p:nvPr>
            <p:ph type="dt" idx="1"/>
          </p:nvPr>
        </p:nvSpPr>
        <p:spPr/>
        <p:txBody>
          <a:bodyPr/>
          <a:lstStyle/>
          <a:p>
            <a:r>
              <a:rPr lang="en-US"/>
              <a:t>10/20/2025</a:t>
            </a:r>
          </a:p>
        </p:txBody>
      </p:sp>
      <p:sp>
        <p:nvSpPr>
          <p:cNvPr id="5" name="Slide Number Placeholder 4"/>
          <p:cNvSpPr>
            <a:spLocks noGrp="1"/>
          </p:cNvSpPr>
          <p:nvPr>
            <p:ph type="sldNum" sz="quarter" idx="5"/>
          </p:nvPr>
        </p:nvSpPr>
        <p:spPr/>
        <p:txBody>
          <a:bodyPr/>
          <a:lstStyle/>
          <a:p>
            <a:fld id="{7D41F2CF-9A1F-443C-AA0B-9946A3E05A61}" type="slidenum">
              <a:rPr lang="en-US" smtClean="0"/>
              <a:t>17</a:t>
            </a:fld>
            <a:endParaRPr lang="en-US"/>
          </a:p>
        </p:txBody>
      </p:sp>
    </p:spTree>
    <p:extLst>
      <p:ext uri="{BB962C8B-B14F-4D97-AF65-F5344CB8AC3E}">
        <p14:creationId xmlns:p14="http://schemas.microsoft.com/office/powerpoint/2010/main" val="351659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DCE2E-D9E7-0799-4E12-94A5F2AC15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1F2A0C-BEBE-79D0-7C54-12B701B281A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72D0313-380E-DCEF-1355-5C86E7EF805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547C221-E68E-6B75-1785-67068A4082A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41F2CF-9A1F-443C-AA0B-9946A3E05A6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856924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45517-1DC1-1189-6818-F0E05CCED8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E5C2C4-6FF6-A533-8C78-FECC4A10270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23DB9B8-410E-7B03-2B1B-B32817B26DC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A3ABC64-BB93-F939-42A3-80EF4E0B010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41F2CF-9A1F-443C-AA0B-9946A3E05A6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Date Placeholder 4">
            <a:extLst>
              <a:ext uri="{FF2B5EF4-FFF2-40B4-BE49-F238E27FC236}">
                <a16:creationId xmlns:a16="http://schemas.microsoft.com/office/drawing/2014/main" id="{2A5030DC-6565-94EE-4F0D-03E6279BE726}"/>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t>10/20/2025</a:t>
            </a:r>
          </a:p>
        </p:txBody>
      </p:sp>
    </p:spTree>
    <p:extLst>
      <p:ext uri="{BB962C8B-B14F-4D97-AF65-F5344CB8AC3E}">
        <p14:creationId xmlns:p14="http://schemas.microsoft.com/office/powerpoint/2010/main" val="4271482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76BAC-B6DF-071A-29D9-BA1FD1B3D9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DE1BFA-ACC6-2CC0-3946-6CF94DDAEEB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B7AF709-A8AE-198C-3521-EDF3930DEF4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33CBEBC-0D8D-0A9B-DB68-DBB82B38C90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41F2CF-9A1F-443C-AA0B-9946A3E05A6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Date Placeholder 4">
            <a:extLst>
              <a:ext uri="{FF2B5EF4-FFF2-40B4-BE49-F238E27FC236}">
                <a16:creationId xmlns:a16="http://schemas.microsoft.com/office/drawing/2014/main" id="{66D8FEE1-FD70-24D2-37F3-0EC6126B75D9}"/>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t>10/20/2025</a:t>
            </a:r>
          </a:p>
        </p:txBody>
      </p:sp>
    </p:spTree>
    <p:extLst>
      <p:ext uri="{BB962C8B-B14F-4D97-AF65-F5344CB8AC3E}">
        <p14:creationId xmlns:p14="http://schemas.microsoft.com/office/powerpoint/2010/main" val="1819557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10/20/2025</a:t>
            </a:r>
          </a:p>
        </p:txBody>
      </p:sp>
      <p:sp>
        <p:nvSpPr>
          <p:cNvPr id="5" name="Slide Number Placeholder 4"/>
          <p:cNvSpPr>
            <a:spLocks noGrp="1"/>
          </p:cNvSpPr>
          <p:nvPr>
            <p:ph type="sldNum" sz="quarter" idx="5"/>
          </p:nvPr>
        </p:nvSpPr>
        <p:spPr/>
        <p:txBody>
          <a:bodyPr/>
          <a:lstStyle/>
          <a:p>
            <a:fld id="{7D41F2CF-9A1F-443C-AA0B-9946A3E05A61}" type="slidenum">
              <a:rPr lang="en-US" smtClean="0"/>
              <a:t>20</a:t>
            </a:fld>
            <a:endParaRPr lang="en-US"/>
          </a:p>
        </p:txBody>
      </p:sp>
    </p:spTree>
    <p:extLst>
      <p:ext uri="{BB962C8B-B14F-4D97-AF65-F5344CB8AC3E}">
        <p14:creationId xmlns:p14="http://schemas.microsoft.com/office/powerpoint/2010/main" val="3136839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There is no change from the agency HR current duties. HR staff embedded in </a:t>
            </a:r>
          </a:p>
        </p:txBody>
      </p:sp>
      <p:sp>
        <p:nvSpPr>
          <p:cNvPr id="4" name="Date Placeholder 3"/>
          <p:cNvSpPr>
            <a:spLocks noGrp="1"/>
          </p:cNvSpPr>
          <p:nvPr>
            <p:ph type="dt" idx="1"/>
          </p:nvPr>
        </p:nvSpPr>
        <p:spPr/>
        <p:txBody>
          <a:bodyPr/>
          <a:lstStyle/>
          <a:p>
            <a:r>
              <a:rPr lang="en-US"/>
              <a:t>10/20/2025</a:t>
            </a:r>
          </a:p>
        </p:txBody>
      </p:sp>
      <p:sp>
        <p:nvSpPr>
          <p:cNvPr id="5" name="Slide Number Placeholder 4"/>
          <p:cNvSpPr>
            <a:spLocks noGrp="1"/>
          </p:cNvSpPr>
          <p:nvPr>
            <p:ph type="sldNum" sz="quarter" idx="5"/>
          </p:nvPr>
        </p:nvSpPr>
        <p:spPr/>
        <p:txBody>
          <a:bodyPr/>
          <a:lstStyle/>
          <a:p>
            <a:fld id="{7D41F2CF-9A1F-443C-AA0B-9946A3E05A61}" type="slidenum">
              <a:rPr lang="en-US" smtClean="0"/>
              <a:t>21</a:t>
            </a:fld>
            <a:endParaRPr lang="en-US"/>
          </a:p>
        </p:txBody>
      </p:sp>
    </p:spTree>
    <p:extLst>
      <p:ext uri="{BB962C8B-B14F-4D97-AF65-F5344CB8AC3E}">
        <p14:creationId xmlns:p14="http://schemas.microsoft.com/office/powerpoint/2010/main" val="13440903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D6463-C62D-B25A-FD6D-DCB6AE9952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F1DB18-961A-8FA0-9BD4-803DFDBB720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7080C46-5BA8-ED58-B97B-72AA1BB16E0F}"/>
              </a:ext>
            </a:extLst>
          </p:cNvPr>
          <p:cNvSpPr>
            <a:spLocks noGrp="1"/>
          </p:cNvSpPr>
          <p:nvPr>
            <p:ph type="body" idx="1"/>
          </p:nvPr>
        </p:nvSpPr>
        <p:spPr/>
        <p:txBody>
          <a:bodyPr/>
          <a:lstStyle/>
          <a:p>
            <a:pPr defTabSz="931774">
              <a:lnSpc>
                <a:spcPct val="90000"/>
              </a:lnSpc>
              <a:spcBef>
                <a:spcPts val="611"/>
              </a:spcBef>
              <a:defRPr/>
            </a:pPr>
            <a:r>
              <a:rPr lang="en-US"/>
              <a:t>Shifting to proactive vs reactive</a:t>
            </a:r>
          </a:p>
        </p:txBody>
      </p:sp>
      <p:sp>
        <p:nvSpPr>
          <p:cNvPr id="4" name="Slide Number Placeholder 3">
            <a:extLst>
              <a:ext uri="{FF2B5EF4-FFF2-40B4-BE49-F238E27FC236}">
                <a16:creationId xmlns:a16="http://schemas.microsoft.com/office/drawing/2014/main" id="{49C19BDC-5103-7A39-8C8C-6370B911191D}"/>
              </a:ext>
            </a:extLst>
          </p:cNvPr>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E8ADFB25-A1D9-4474-AC0D-39B6450A6A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08C0B3DF-02FA-CE96-3685-7837A3B72CA7}"/>
              </a:ext>
            </a:extLst>
          </p:cNvPr>
          <p:cNvSpPr>
            <a:spLocks noGrp="1"/>
          </p:cNvSpPr>
          <p:nvPr>
            <p:ph type="dt" idx="1"/>
          </p:nvPr>
        </p:nvSpPr>
        <p:spPr/>
        <p:txBody>
          <a:bodyPr/>
          <a:lstStyle/>
          <a:p>
            <a:r>
              <a:rPr lang="en-US"/>
              <a:t>10/20/2025</a:t>
            </a:r>
          </a:p>
        </p:txBody>
      </p:sp>
    </p:spTree>
    <p:extLst>
      <p:ext uri="{BB962C8B-B14F-4D97-AF65-F5344CB8AC3E}">
        <p14:creationId xmlns:p14="http://schemas.microsoft.com/office/powerpoint/2010/main" val="30328455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FC8D5-FF68-58FC-03C7-DBCA9CEBD3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05B05D-CA1A-572C-423B-8B47EB18F1D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F887D0C-6C3F-81B4-5CD0-6E5C3269FEC1}"/>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03E2DBA1-6CA6-6C74-11FF-FC48E46D4F53}"/>
              </a:ext>
            </a:extLst>
          </p:cNvPr>
          <p:cNvSpPr>
            <a:spLocks noGrp="1"/>
          </p:cNvSpPr>
          <p:nvPr>
            <p:ph type="dt" idx="1"/>
          </p:nvPr>
        </p:nvSpPr>
        <p:spPr/>
        <p:txBody>
          <a:bodyPr/>
          <a:lstStyle/>
          <a:p>
            <a:r>
              <a:rPr lang="en-US"/>
              <a:t>10/20/2025</a:t>
            </a:r>
          </a:p>
        </p:txBody>
      </p:sp>
      <p:sp>
        <p:nvSpPr>
          <p:cNvPr id="5" name="Slide Number Placeholder 4">
            <a:extLst>
              <a:ext uri="{FF2B5EF4-FFF2-40B4-BE49-F238E27FC236}">
                <a16:creationId xmlns:a16="http://schemas.microsoft.com/office/drawing/2014/main" id="{662D51AA-CB6D-E578-02CB-3EFFE077041D}"/>
              </a:ext>
            </a:extLst>
          </p:cNvPr>
          <p:cNvSpPr>
            <a:spLocks noGrp="1"/>
          </p:cNvSpPr>
          <p:nvPr>
            <p:ph type="sldNum" sz="quarter" idx="5"/>
          </p:nvPr>
        </p:nvSpPr>
        <p:spPr/>
        <p:txBody>
          <a:bodyPr/>
          <a:lstStyle/>
          <a:p>
            <a:fld id="{7D41F2CF-9A1F-443C-AA0B-9946A3E05A61}" type="slidenum">
              <a:rPr lang="en-US" smtClean="0"/>
              <a:t>23</a:t>
            </a:fld>
            <a:endParaRPr lang="en-US"/>
          </a:p>
        </p:txBody>
      </p:sp>
    </p:spTree>
    <p:extLst>
      <p:ext uri="{BB962C8B-B14F-4D97-AF65-F5344CB8AC3E}">
        <p14:creationId xmlns:p14="http://schemas.microsoft.com/office/powerpoint/2010/main" val="40749813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10/20/2025</a:t>
            </a:r>
          </a:p>
        </p:txBody>
      </p:sp>
      <p:sp>
        <p:nvSpPr>
          <p:cNvPr id="5" name="Slide Number Placeholder 4"/>
          <p:cNvSpPr>
            <a:spLocks noGrp="1"/>
          </p:cNvSpPr>
          <p:nvPr>
            <p:ph type="sldNum" sz="quarter" idx="5"/>
          </p:nvPr>
        </p:nvSpPr>
        <p:spPr/>
        <p:txBody>
          <a:bodyPr/>
          <a:lstStyle/>
          <a:p>
            <a:fld id="{7D41F2CF-9A1F-443C-AA0B-9946A3E05A61}" type="slidenum">
              <a:rPr lang="en-US" smtClean="0"/>
              <a:t>24</a:t>
            </a:fld>
            <a:endParaRPr lang="en-US"/>
          </a:p>
        </p:txBody>
      </p:sp>
    </p:spTree>
    <p:extLst>
      <p:ext uri="{BB962C8B-B14F-4D97-AF65-F5344CB8AC3E}">
        <p14:creationId xmlns:p14="http://schemas.microsoft.com/office/powerpoint/2010/main" val="17111806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10/20/2025</a:t>
            </a:r>
          </a:p>
        </p:txBody>
      </p:sp>
      <p:sp>
        <p:nvSpPr>
          <p:cNvPr id="5" name="Slide Number Placeholder 4"/>
          <p:cNvSpPr>
            <a:spLocks noGrp="1"/>
          </p:cNvSpPr>
          <p:nvPr>
            <p:ph type="sldNum" sz="quarter" idx="5"/>
          </p:nvPr>
        </p:nvSpPr>
        <p:spPr/>
        <p:txBody>
          <a:bodyPr/>
          <a:lstStyle/>
          <a:p>
            <a:fld id="{7D41F2CF-9A1F-443C-AA0B-9946A3E05A61}" type="slidenum">
              <a:rPr lang="en-US" smtClean="0"/>
              <a:t>25</a:t>
            </a:fld>
            <a:endParaRPr lang="en-US"/>
          </a:p>
        </p:txBody>
      </p:sp>
    </p:spTree>
    <p:extLst>
      <p:ext uri="{BB962C8B-B14F-4D97-AF65-F5344CB8AC3E}">
        <p14:creationId xmlns:p14="http://schemas.microsoft.com/office/powerpoint/2010/main" val="7026364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41F2CF-9A1F-443C-AA0B-9946A3E05A6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871580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10/20/2025</a:t>
            </a:r>
          </a:p>
        </p:txBody>
      </p:sp>
      <p:sp>
        <p:nvSpPr>
          <p:cNvPr id="5" name="Slide Number Placeholder 4"/>
          <p:cNvSpPr>
            <a:spLocks noGrp="1"/>
          </p:cNvSpPr>
          <p:nvPr>
            <p:ph type="sldNum" sz="quarter" idx="5"/>
          </p:nvPr>
        </p:nvSpPr>
        <p:spPr/>
        <p:txBody>
          <a:bodyPr/>
          <a:lstStyle/>
          <a:p>
            <a:fld id="{7D41F2CF-9A1F-443C-AA0B-9946A3E05A61}" type="slidenum">
              <a:rPr lang="en-US" smtClean="0"/>
              <a:t>27</a:t>
            </a:fld>
            <a:endParaRPr lang="en-US"/>
          </a:p>
        </p:txBody>
      </p:sp>
    </p:spTree>
    <p:extLst>
      <p:ext uri="{BB962C8B-B14F-4D97-AF65-F5344CB8AC3E}">
        <p14:creationId xmlns:p14="http://schemas.microsoft.com/office/powerpoint/2010/main" val="17190791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10/20/2025</a:t>
            </a:r>
          </a:p>
        </p:txBody>
      </p:sp>
      <p:sp>
        <p:nvSpPr>
          <p:cNvPr id="5" name="Slide Number Placeholder 4"/>
          <p:cNvSpPr>
            <a:spLocks noGrp="1"/>
          </p:cNvSpPr>
          <p:nvPr>
            <p:ph type="sldNum" sz="quarter" idx="5"/>
          </p:nvPr>
        </p:nvSpPr>
        <p:spPr/>
        <p:txBody>
          <a:bodyPr/>
          <a:lstStyle/>
          <a:p>
            <a:fld id="{7D41F2CF-9A1F-443C-AA0B-9946A3E05A61}" type="slidenum">
              <a:rPr lang="en-US" smtClean="0"/>
              <a:t>28</a:t>
            </a:fld>
            <a:endParaRPr lang="en-US"/>
          </a:p>
        </p:txBody>
      </p:sp>
    </p:spTree>
    <p:extLst>
      <p:ext uri="{BB962C8B-B14F-4D97-AF65-F5344CB8AC3E}">
        <p14:creationId xmlns:p14="http://schemas.microsoft.com/office/powerpoint/2010/main" val="27798363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BFBFF-7112-1B8B-9454-91ADB975FC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6226AC-5FBB-8C91-86B6-82F10C7CF46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EA61F66-A912-F2C6-CF8A-5A7718B67F7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C50AC09-4853-A4C3-98BF-5A424826F6D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41F2CF-9A1F-443C-AA0B-9946A3E05A6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48244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10/20/2025</a:t>
            </a:r>
          </a:p>
        </p:txBody>
      </p:sp>
      <p:sp>
        <p:nvSpPr>
          <p:cNvPr id="5" name="Slide Number Placeholder 4"/>
          <p:cNvSpPr>
            <a:spLocks noGrp="1"/>
          </p:cNvSpPr>
          <p:nvPr>
            <p:ph type="sldNum" sz="quarter" idx="5"/>
          </p:nvPr>
        </p:nvSpPr>
        <p:spPr/>
        <p:txBody>
          <a:bodyPr/>
          <a:lstStyle/>
          <a:p>
            <a:fld id="{7D41F2CF-9A1F-443C-AA0B-9946A3E05A61}" type="slidenum">
              <a:rPr lang="en-US" smtClean="0"/>
              <a:t>3</a:t>
            </a:fld>
            <a:endParaRPr lang="en-US"/>
          </a:p>
        </p:txBody>
      </p:sp>
    </p:spTree>
    <p:extLst>
      <p:ext uri="{BB962C8B-B14F-4D97-AF65-F5344CB8AC3E}">
        <p14:creationId xmlns:p14="http://schemas.microsoft.com/office/powerpoint/2010/main" val="27454757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E230D-74D5-52B4-2080-6EC97ECCE9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6AC173-0649-D316-04FC-CDD21FCE15F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F170996-2EDF-AB37-D848-03871D18BBF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3860634-3462-4DB0-B009-D8A352AC6A3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41F2CF-9A1F-443C-AA0B-9946A3E05A6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500802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10/20/2025</a:t>
            </a:r>
          </a:p>
        </p:txBody>
      </p:sp>
      <p:sp>
        <p:nvSpPr>
          <p:cNvPr id="5" name="Slide Number Placeholder 4"/>
          <p:cNvSpPr>
            <a:spLocks noGrp="1"/>
          </p:cNvSpPr>
          <p:nvPr>
            <p:ph type="sldNum" sz="quarter" idx="5"/>
          </p:nvPr>
        </p:nvSpPr>
        <p:spPr/>
        <p:txBody>
          <a:bodyPr/>
          <a:lstStyle/>
          <a:p>
            <a:fld id="{7D41F2CF-9A1F-443C-AA0B-9946A3E05A61}" type="slidenum">
              <a:rPr lang="en-US" smtClean="0"/>
              <a:t>31</a:t>
            </a:fld>
            <a:endParaRPr lang="en-US"/>
          </a:p>
        </p:txBody>
      </p:sp>
    </p:spTree>
    <p:extLst>
      <p:ext uri="{BB962C8B-B14F-4D97-AF65-F5344CB8AC3E}">
        <p14:creationId xmlns:p14="http://schemas.microsoft.com/office/powerpoint/2010/main" val="2424628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FC588-E713-FADF-032C-9A14C9A87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423417-E943-CF93-4EC1-2FEFB670368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E59BFA4-5451-82DA-226A-BE446ECC8DB9}"/>
              </a:ext>
            </a:extLst>
          </p:cNvPr>
          <p:cNvSpPr>
            <a:spLocks noGrp="1"/>
          </p:cNvSpPr>
          <p:nvPr>
            <p:ph type="body" idx="1"/>
          </p:nvPr>
        </p:nvSpPr>
        <p:spPr/>
        <p:txBody>
          <a:bodyPr/>
          <a:lstStyle/>
          <a:p>
            <a:r>
              <a:rPr lang="en-US"/>
              <a:t>Questions captured so we can ensure they make it to the FAQs</a:t>
            </a:r>
          </a:p>
          <a:p>
            <a:endParaRPr lang="en-US"/>
          </a:p>
        </p:txBody>
      </p:sp>
      <p:sp>
        <p:nvSpPr>
          <p:cNvPr id="4" name="Slide Number Placeholder 3">
            <a:extLst>
              <a:ext uri="{FF2B5EF4-FFF2-40B4-BE49-F238E27FC236}">
                <a16:creationId xmlns:a16="http://schemas.microsoft.com/office/drawing/2014/main" id="{C3C34232-4A99-A670-E311-6E69912C3378}"/>
              </a:ext>
            </a:extLst>
          </p:cNvPr>
          <p:cNvSpPr>
            <a:spLocks noGrp="1"/>
          </p:cNvSpPr>
          <p:nvPr>
            <p:ph type="sldNum" sz="quarter" idx="5"/>
          </p:nvPr>
        </p:nvSpPr>
        <p:spPr/>
        <p:txBody>
          <a:bodyPr/>
          <a:lstStyle/>
          <a:p>
            <a:fld id="{7D41F2CF-9A1F-443C-AA0B-9946A3E05A61}" type="slidenum">
              <a:rPr lang="en-US" smtClean="0"/>
              <a:t>4</a:t>
            </a:fld>
            <a:endParaRPr lang="en-US"/>
          </a:p>
        </p:txBody>
      </p:sp>
      <p:sp>
        <p:nvSpPr>
          <p:cNvPr id="5" name="Date Placeholder 4">
            <a:extLst>
              <a:ext uri="{FF2B5EF4-FFF2-40B4-BE49-F238E27FC236}">
                <a16:creationId xmlns:a16="http://schemas.microsoft.com/office/drawing/2014/main" id="{BE816EB2-0EFE-3130-35A7-C8BFD990F021}"/>
              </a:ext>
            </a:extLst>
          </p:cNvPr>
          <p:cNvSpPr>
            <a:spLocks noGrp="1"/>
          </p:cNvSpPr>
          <p:nvPr>
            <p:ph type="dt" idx="1"/>
          </p:nvPr>
        </p:nvSpPr>
        <p:spPr/>
        <p:txBody>
          <a:bodyPr/>
          <a:lstStyle/>
          <a:p>
            <a:r>
              <a:rPr lang="en-US"/>
              <a:t>10/20/2025</a:t>
            </a:r>
          </a:p>
        </p:txBody>
      </p:sp>
    </p:spTree>
    <p:extLst>
      <p:ext uri="{BB962C8B-B14F-4D97-AF65-F5344CB8AC3E}">
        <p14:creationId xmlns:p14="http://schemas.microsoft.com/office/powerpoint/2010/main" val="3152551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961E5-290B-8797-4DDF-D5C9517174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88AB1D-0086-AC68-F925-B7703C5781F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1FB49F6-18FF-B807-E9D9-6CA6852C450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26423F6-B324-23D1-0C16-7C441B33A98C}"/>
              </a:ext>
            </a:extLst>
          </p:cNvPr>
          <p:cNvSpPr>
            <a:spLocks noGrp="1"/>
          </p:cNvSpPr>
          <p:nvPr>
            <p:ph type="sldNum" sz="quarter" idx="5"/>
          </p:nvPr>
        </p:nvSpPr>
        <p:spPr/>
        <p:txBody>
          <a:bodyPr/>
          <a:lstStyle/>
          <a:p>
            <a:fld id="{7D41F2CF-9A1F-443C-AA0B-9946A3E05A61}" type="slidenum">
              <a:rPr lang="en-US" smtClean="0"/>
              <a:t>5</a:t>
            </a:fld>
            <a:endParaRPr lang="en-US"/>
          </a:p>
        </p:txBody>
      </p:sp>
      <p:sp>
        <p:nvSpPr>
          <p:cNvPr id="5" name="Date Placeholder 4">
            <a:extLst>
              <a:ext uri="{FF2B5EF4-FFF2-40B4-BE49-F238E27FC236}">
                <a16:creationId xmlns:a16="http://schemas.microsoft.com/office/drawing/2014/main" id="{899018B7-18E6-D866-54BA-604503A217C5}"/>
              </a:ext>
            </a:extLst>
          </p:cNvPr>
          <p:cNvSpPr>
            <a:spLocks noGrp="1"/>
          </p:cNvSpPr>
          <p:nvPr>
            <p:ph type="dt" idx="1"/>
          </p:nvPr>
        </p:nvSpPr>
        <p:spPr/>
        <p:txBody>
          <a:bodyPr/>
          <a:lstStyle/>
          <a:p>
            <a:r>
              <a:rPr lang="en-US"/>
              <a:t>10/20/2025</a:t>
            </a:r>
          </a:p>
        </p:txBody>
      </p:sp>
    </p:spTree>
    <p:extLst>
      <p:ext uri="{BB962C8B-B14F-4D97-AF65-F5344CB8AC3E}">
        <p14:creationId xmlns:p14="http://schemas.microsoft.com/office/powerpoint/2010/main" val="4204538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DADBB-7F1D-5B45-83CF-F249E7DAD9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A57D37-0459-5B02-82AA-4EC17F78930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95482B6-78F6-C50D-8331-7813F79E578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F6C15BA-7B91-DE0F-473D-12901ACBC10D}"/>
              </a:ext>
            </a:extLst>
          </p:cNvPr>
          <p:cNvSpPr>
            <a:spLocks noGrp="1"/>
          </p:cNvSpPr>
          <p:nvPr>
            <p:ph type="sldNum" sz="quarter" idx="5"/>
          </p:nvPr>
        </p:nvSpPr>
        <p:spPr/>
        <p:txBody>
          <a:bodyPr/>
          <a:lstStyle/>
          <a:p>
            <a:fld id="{7D41F2CF-9A1F-443C-AA0B-9946A3E05A61}" type="slidenum">
              <a:rPr lang="en-US" smtClean="0"/>
              <a:t>6</a:t>
            </a:fld>
            <a:endParaRPr lang="en-US"/>
          </a:p>
        </p:txBody>
      </p:sp>
      <p:sp>
        <p:nvSpPr>
          <p:cNvPr id="5" name="Date Placeholder 4">
            <a:extLst>
              <a:ext uri="{FF2B5EF4-FFF2-40B4-BE49-F238E27FC236}">
                <a16:creationId xmlns:a16="http://schemas.microsoft.com/office/drawing/2014/main" id="{40EE92BF-42B3-0C71-B542-56714FFFC7F6}"/>
              </a:ext>
            </a:extLst>
          </p:cNvPr>
          <p:cNvSpPr>
            <a:spLocks noGrp="1"/>
          </p:cNvSpPr>
          <p:nvPr>
            <p:ph type="dt" idx="1"/>
          </p:nvPr>
        </p:nvSpPr>
        <p:spPr/>
        <p:txBody>
          <a:bodyPr/>
          <a:lstStyle/>
          <a:p>
            <a:r>
              <a:rPr lang="en-US"/>
              <a:t>10/20/2025</a:t>
            </a:r>
          </a:p>
        </p:txBody>
      </p:sp>
    </p:spTree>
    <p:extLst>
      <p:ext uri="{BB962C8B-B14F-4D97-AF65-F5344CB8AC3E}">
        <p14:creationId xmlns:p14="http://schemas.microsoft.com/office/powerpoint/2010/main" val="3686864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7E68D-1949-25FB-1BB6-C04DE19077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CD17B2-FA72-2F72-F1F5-BB6593749A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916BD7-CCBB-2949-88BA-F249B9F83DB0}"/>
              </a:ext>
            </a:extLst>
          </p:cNvPr>
          <p:cNvSpPr>
            <a:spLocks noGrp="1"/>
          </p:cNvSpPr>
          <p:nvPr>
            <p:ph type="body" idx="1"/>
          </p:nvPr>
        </p:nvSpPr>
        <p:spPr/>
        <p:txBody>
          <a:bodyPr/>
          <a:lstStyle/>
          <a:p>
            <a:r>
              <a:rPr lang="en-US"/>
              <a:t>Beginning to Partner with OBPP now, finalizing the position mapping and funding data to provide to them.</a:t>
            </a:r>
          </a:p>
          <a:p>
            <a:r>
              <a:rPr lang="en-US"/>
              <a:t>Reporting structure will be initiated with volunteers first, towards late January/early February</a:t>
            </a:r>
          </a:p>
          <a:p>
            <a:r>
              <a:rPr lang="en-US"/>
              <a:t>All positions need to be in place for snapshot in July</a:t>
            </a:r>
          </a:p>
        </p:txBody>
      </p:sp>
      <p:sp>
        <p:nvSpPr>
          <p:cNvPr id="4" name="Slide Number Placeholder 3">
            <a:extLst>
              <a:ext uri="{FF2B5EF4-FFF2-40B4-BE49-F238E27FC236}">
                <a16:creationId xmlns:a16="http://schemas.microsoft.com/office/drawing/2014/main" id="{12FA290D-2D0A-8F59-E3D9-C3433C7DFF8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41F2CF-9A1F-443C-AA0B-9946A3E05A6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00211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10/20/2025</a:t>
            </a:r>
          </a:p>
        </p:txBody>
      </p:sp>
      <p:sp>
        <p:nvSpPr>
          <p:cNvPr id="5" name="Slide Number Placeholder 4"/>
          <p:cNvSpPr>
            <a:spLocks noGrp="1"/>
          </p:cNvSpPr>
          <p:nvPr>
            <p:ph type="sldNum" sz="quarter" idx="5"/>
          </p:nvPr>
        </p:nvSpPr>
        <p:spPr/>
        <p:txBody>
          <a:bodyPr/>
          <a:lstStyle/>
          <a:p>
            <a:fld id="{7D41F2CF-9A1F-443C-AA0B-9946A3E05A61}" type="slidenum">
              <a:rPr lang="en-US" smtClean="0"/>
              <a:t>8</a:t>
            </a:fld>
            <a:endParaRPr lang="en-US"/>
          </a:p>
        </p:txBody>
      </p:sp>
    </p:spTree>
    <p:extLst>
      <p:ext uri="{BB962C8B-B14F-4D97-AF65-F5344CB8AC3E}">
        <p14:creationId xmlns:p14="http://schemas.microsoft.com/office/powerpoint/2010/main" val="718096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lvl="0" indent="0" defTabSz="1219170">
              <a:lnSpc>
                <a:spcPct val="106000"/>
              </a:lnSpc>
              <a:spcBef>
                <a:spcPts val="600"/>
              </a:spcBef>
              <a:spcAft>
                <a:spcPts val="600"/>
              </a:spcAft>
              <a:buFont typeface="Arial" panose="020B0604020202020204" pitchFamily="34" charset="0"/>
              <a:buNone/>
              <a:defRPr/>
            </a:pPr>
            <a:r>
              <a:rPr lang="en-US" sz="1100" b="0" kern="0">
                <a:solidFill>
                  <a:prstClr val="black"/>
                </a:solidFill>
                <a:latin typeface="HelveticaNeueLT Std"/>
              </a:rPr>
              <a:t>Gathered data, existing assessments, and other relevant information during a comprehensive data-call at the start of the project, including:</a:t>
            </a:r>
          </a:p>
          <a:p>
            <a:pPr marL="628650" lvl="1" indent="-171450" defTabSz="1219170">
              <a:lnSpc>
                <a:spcPct val="106000"/>
              </a:lnSpc>
              <a:buFont typeface="Courier New" panose="02070309020205020404" pitchFamily="49" charset="0"/>
              <a:buChar char="o"/>
              <a:defRPr/>
            </a:pPr>
            <a:r>
              <a:rPr kumimoji="0" lang="en-US" sz="1100" b="0" i="0" u="none" strike="noStrike" kern="0" cap="none" spc="0" normalizeH="0" baseline="0" noProof="0">
                <a:ln>
                  <a:noFill/>
                </a:ln>
                <a:solidFill>
                  <a:prstClr val="black"/>
                </a:solidFill>
                <a:effectLst/>
                <a:uLnTx/>
                <a:uFillTx/>
                <a:latin typeface="HelveticaNeueLT Std"/>
              </a:rPr>
              <a:t>Agency-Specific Policies </a:t>
            </a:r>
          </a:p>
          <a:p>
            <a:pPr marL="628650" lvl="1" indent="-171450" defTabSz="1219170">
              <a:lnSpc>
                <a:spcPct val="106000"/>
              </a:lnSpc>
              <a:buFont typeface="Courier New" panose="02070309020205020404" pitchFamily="49" charset="0"/>
              <a:buChar char="o"/>
              <a:defRPr/>
            </a:pPr>
            <a:r>
              <a:rPr kumimoji="0" lang="en-US" sz="1100" b="0" i="0" u="none" strike="noStrike" kern="0" cap="none" spc="0" normalizeH="0" baseline="0" noProof="0">
                <a:ln>
                  <a:noFill/>
                </a:ln>
                <a:solidFill>
                  <a:prstClr val="black"/>
                </a:solidFill>
                <a:effectLst/>
                <a:uLnTx/>
                <a:uFillTx/>
                <a:latin typeface="HelveticaNeueLT Std"/>
              </a:rPr>
              <a:t>Annual Employee Engagement Survey Responses </a:t>
            </a:r>
          </a:p>
          <a:p>
            <a:pPr marL="628650" lvl="1" indent="-171450" defTabSz="1219170">
              <a:lnSpc>
                <a:spcPct val="106000"/>
              </a:lnSpc>
              <a:buFont typeface="Courier New" panose="02070309020205020404" pitchFamily="49" charset="0"/>
              <a:buChar char="o"/>
              <a:defRPr/>
            </a:pPr>
            <a:r>
              <a:rPr lang="en-US" sz="1100" b="0" kern="0">
                <a:solidFill>
                  <a:prstClr val="black"/>
                </a:solidFill>
                <a:latin typeface="HelveticaNeueLT Std"/>
              </a:rPr>
              <a:t>Compensation Metrics</a:t>
            </a:r>
          </a:p>
          <a:p>
            <a:pPr marL="628650" lvl="1" indent="-171450" defTabSz="1219170">
              <a:lnSpc>
                <a:spcPct val="106000"/>
              </a:lnSpc>
              <a:buFont typeface="Courier New" panose="02070309020205020404" pitchFamily="49" charset="0"/>
              <a:buChar char="o"/>
              <a:defRPr/>
            </a:pPr>
            <a:r>
              <a:rPr kumimoji="0" lang="en-US" sz="1100" b="0" i="0" u="none" strike="noStrike" kern="0" cap="none" spc="0" normalizeH="0" baseline="0" noProof="0">
                <a:ln>
                  <a:noFill/>
                </a:ln>
                <a:solidFill>
                  <a:prstClr val="black"/>
                </a:solidFill>
                <a:effectLst/>
                <a:uLnTx/>
                <a:uFillTx/>
                <a:latin typeface="HelveticaNeueLT Std"/>
              </a:rPr>
              <a:t>Classification Metrics</a:t>
            </a:r>
          </a:p>
          <a:p>
            <a:pPr marL="628650" lvl="1" indent="-171450" defTabSz="1219170">
              <a:lnSpc>
                <a:spcPct val="106000"/>
              </a:lnSpc>
              <a:buFont typeface="Courier New" panose="02070309020205020404" pitchFamily="49" charset="0"/>
              <a:buChar char="o"/>
              <a:defRPr/>
            </a:pPr>
            <a:r>
              <a:rPr lang="en-US" sz="1100" b="0" kern="0">
                <a:solidFill>
                  <a:prstClr val="black"/>
                </a:solidFill>
                <a:latin typeface="HelveticaNeueLT Std"/>
              </a:rPr>
              <a:t>Discovery Session Notes </a:t>
            </a:r>
            <a:endParaRPr kumimoji="0" lang="en-US" sz="1100" b="0" i="0" u="none" strike="noStrike" kern="0" cap="none" spc="0" normalizeH="0" baseline="0" noProof="0">
              <a:ln>
                <a:noFill/>
              </a:ln>
              <a:solidFill>
                <a:prstClr val="black"/>
              </a:solidFill>
              <a:effectLst/>
              <a:uLnTx/>
              <a:uFillTx/>
              <a:latin typeface="HelveticaNeueLT Std"/>
            </a:endParaRPr>
          </a:p>
          <a:p>
            <a:pPr marL="628650" lvl="1" indent="-171450" defTabSz="1219170">
              <a:lnSpc>
                <a:spcPct val="106000"/>
              </a:lnSpc>
              <a:buFont typeface="Courier New" panose="02070309020205020404" pitchFamily="49" charset="0"/>
              <a:buChar char="o"/>
              <a:defRPr/>
            </a:pPr>
            <a:r>
              <a:rPr lang="en-US" sz="1100" b="0" kern="0">
                <a:solidFill>
                  <a:prstClr val="black"/>
                </a:solidFill>
                <a:latin typeface="HelveticaNeueLT Std"/>
              </a:rPr>
              <a:t>HR Transactional Volumes</a:t>
            </a:r>
          </a:p>
          <a:p>
            <a:pPr marL="628650" lvl="1" indent="-171450" defTabSz="1219170">
              <a:lnSpc>
                <a:spcPct val="106000"/>
              </a:lnSpc>
              <a:buFont typeface="Courier New" panose="02070309020205020404" pitchFamily="49" charset="0"/>
              <a:buChar char="o"/>
              <a:defRPr/>
            </a:pPr>
            <a:r>
              <a:rPr kumimoji="0" lang="en-US" sz="1100" b="0" i="0" u="none" strike="noStrike" kern="0" cap="none" spc="0" normalizeH="0" baseline="0" noProof="0">
                <a:ln>
                  <a:noFill/>
                </a:ln>
                <a:solidFill>
                  <a:prstClr val="black"/>
                </a:solidFill>
                <a:effectLst/>
                <a:uLnTx/>
                <a:uFillTx/>
                <a:latin typeface="HelveticaNeueLT Std"/>
              </a:rPr>
              <a:t>Recruitment Metrics </a:t>
            </a:r>
          </a:p>
          <a:p>
            <a:pPr marL="628650" lvl="1" indent="-171450" defTabSz="1219170">
              <a:lnSpc>
                <a:spcPct val="106000"/>
              </a:lnSpc>
              <a:buFont typeface="Courier New" panose="02070309020205020404" pitchFamily="49" charset="0"/>
              <a:buChar char="o"/>
              <a:defRPr/>
            </a:pPr>
            <a:r>
              <a:rPr kumimoji="0" lang="en-US" sz="1100" b="0" i="0" u="none" strike="noStrike" kern="0" cap="none" spc="0" normalizeH="0" baseline="0" noProof="0">
                <a:ln>
                  <a:noFill/>
                </a:ln>
                <a:solidFill>
                  <a:prstClr val="black"/>
                </a:solidFill>
                <a:effectLst/>
                <a:uLnTx/>
                <a:uFillTx/>
                <a:latin typeface="HelveticaNeueLT Std"/>
              </a:rPr>
              <a:t>Pay Adjustment Data</a:t>
            </a:r>
          </a:p>
          <a:p>
            <a:pPr marL="628650" lvl="1" indent="-171450" defTabSz="1219170">
              <a:lnSpc>
                <a:spcPct val="106000"/>
              </a:lnSpc>
              <a:buFont typeface="Courier New" panose="02070309020205020404" pitchFamily="49" charset="0"/>
              <a:buChar char="o"/>
              <a:defRPr/>
            </a:pPr>
            <a:endParaRPr kumimoji="0" lang="en-US" sz="1100" b="0" i="0" u="none" strike="noStrike" kern="0" cap="none" spc="0" normalizeH="0" baseline="0" noProof="0">
              <a:ln>
                <a:noFill/>
              </a:ln>
              <a:solidFill>
                <a:prstClr val="black"/>
              </a:solidFill>
              <a:effectLst/>
              <a:uLnTx/>
              <a:uFillTx/>
              <a:latin typeface="HelveticaNeueLT St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0">
                <a:solidFill>
                  <a:prstClr val="black"/>
                </a:solidFill>
                <a:latin typeface="HelveticaNeueLT Std"/>
              </a:rPr>
              <a:t>SHRD hosted 15 Discovery Sessions with cabinet agencies to discuss current HR practices and centralization concerns.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prstClr val="black"/>
              </a:solidFill>
              <a:effectLst/>
              <a:uLnTx/>
              <a:uFillTx/>
              <a:latin typeface="HelveticaNeueLT Std"/>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black"/>
                </a:solidFill>
                <a:effectLst/>
                <a:uLnTx/>
                <a:uFillTx/>
                <a:latin typeface="HelveticaNeueLT Std"/>
              </a:rPr>
              <a:t>Facilitated interview and focus groups with the SHRD Administrator, Deputy Administrator, Attorney, and SHRD Managers</a:t>
            </a:r>
            <a:r>
              <a:rPr lang="en-US" sz="1100" b="0" kern="0">
                <a:solidFill>
                  <a:prstClr val="black"/>
                </a:solidFill>
                <a:latin typeface="HelveticaNeueLT Std"/>
              </a:rPr>
              <a:t> to discuss </a:t>
            </a:r>
            <a:r>
              <a:rPr kumimoji="0" lang="en-US" sz="1100" b="0" i="0" u="none" strike="noStrike" kern="0" cap="none" spc="0" normalizeH="0" baseline="0" noProof="0">
                <a:ln>
                  <a:noFill/>
                </a:ln>
                <a:solidFill>
                  <a:prstClr val="black"/>
                </a:solidFill>
                <a:effectLst/>
                <a:uLnTx/>
                <a:uFillTx/>
                <a:latin typeface="HelveticaNeueLT Std"/>
              </a:rPr>
              <a:t>opportunities for improving HR service delivery &amp; operations.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prstClr val="black"/>
              </a:solidFill>
              <a:effectLst/>
              <a:uLnTx/>
              <a:uFillTx/>
              <a:latin typeface="HelveticaNeueLT St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black"/>
                </a:solidFill>
                <a:effectLst/>
                <a:uLnTx/>
                <a:uFillTx/>
                <a:latin typeface="HelveticaNeueLT Std"/>
                <a:ea typeface="+mn-ea"/>
                <a:cs typeface="+mn-cs"/>
              </a:rPr>
              <a:t>SHRD met with three other states that have underwent centralization to discuss their experiences: Alaska, Michigan, and Wisconsin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prstClr val="black"/>
              </a:solidFill>
              <a:effectLst/>
              <a:uLnTx/>
              <a:uFillTx/>
              <a:latin typeface="HelveticaNeueLT Std"/>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kern="0">
              <a:solidFill>
                <a:prstClr val="black"/>
              </a:solidFill>
              <a:latin typeface="HelveticaNeueLT Std"/>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kern="0">
              <a:solidFill>
                <a:prstClr val="black"/>
              </a:solidFill>
              <a:latin typeface="HelveticaNeueLT Std"/>
            </a:endParaRPr>
          </a:p>
          <a:p>
            <a:endParaRPr lang="en-US"/>
          </a:p>
        </p:txBody>
      </p:sp>
      <p:sp>
        <p:nvSpPr>
          <p:cNvPr id="4" name="Date Placeholder 3"/>
          <p:cNvSpPr>
            <a:spLocks noGrp="1"/>
          </p:cNvSpPr>
          <p:nvPr>
            <p:ph type="dt" idx="1"/>
          </p:nvPr>
        </p:nvSpPr>
        <p:spPr/>
        <p:txBody>
          <a:bodyPr/>
          <a:lstStyle/>
          <a:p>
            <a:r>
              <a:rPr lang="en-US"/>
              <a:t>10/20/2025</a:t>
            </a:r>
          </a:p>
        </p:txBody>
      </p:sp>
      <p:sp>
        <p:nvSpPr>
          <p:cNvPr id="5" name="Slide Number Placeholder 4"/>
          <p:cNvSpPr>
            <a:spLocks noGrp="1"/>
          </p:cNvSpPr>
          <p:nvPr>
            <p:ph type="sldNum" sz="quarter" idx="5"/>
          </p:nvPr>
        </p:nvSpPr>
        <p:spPr/>
        <p:txBody>
          <a:bodyPr/>
          <a:lstStyle/>
          <a:p>
            <a:fld id="{7D41F2CF-9A1F-443C-AA0B-9946A3E05A61}" type="slidenum">
              <a:rPr lang="en-US" smtClean="0"/>
              <a:t>9</a:t>
            </a:fld>
            <a:endParaRPr lang="en-US"/>
          </a:p>
        </p:txBody>
      </p:sp>
    </p:spTree>
    <p:extLst>
      <p:ext uri="{BB962C8B-B14F-4D97-AF65-F5344CB8AC3E}">
        <p14:creationId xmlns:p14="http://schemas.microsoft.com/office/powerpoint/2010/main" val="3092837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7036D-F982-BCA1-F578-31AE8CACC2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530932-7A00-9D73-C6B7-7A4BC98941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526E9A-C6F6-88CE-F7B7-D8A627B50D8E}"/>
              </a:ext>
            </a:extLst>
          </p:cNvPr>
          <p:cNvSpPr>
            <a:spLocks noGrp="1"/>
          </p:cNvSpPr>
          <p:nvPr>
            <p:ph type="dt" sz="half" idx="10"/>
          </p:nvPr>
        </p:nvSpPr>
        <p:spPr/>
        <p:txBody>
          <a:bodyPr/>
          <a:lstStyle/>
          <a:p>
            <a:fld id="{60896733-9EB9-49D7-8E77-1693AD24DA33}" type="datetimeFigureOut">
              <a:rPr lang="en-US" smtClean="0"/>
              <a:t>12/5/2025</a:t>
            </a:fld>
            <a:endParaRPr lang="en-US"/>
          </a:p>
        </p:txBody>
      </p:sp>
      <p:sp>
        <p:nvSpPr>
          <p:cNvPr id="5" name="Footer Placeholder 4">
            <a:extLst>
              <a:ext uri="{FF2B5EF4-FFF2-40B4-BE49-F238E27FC236}">
                <a16:creationId xmlns:a16="http://schemas.microsoft.com/office/drawing/2014/main" id="{A14A829E-EF0C-5627-2EB0-C9ECBB5BF8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159C39-3BAF-BDEC-9304-11C95787DCCB}"/>
              </a:ext>
            </a:extLst>
          </p:cNvPr>
          <p:cNvSpPr>
            <a:spLocks noGrp="1"/>
          </p:cNvSpPr>
          <p:nvPr>
            <p:ph type="sldNum" sz="quarter" idx="12"/>
          </p:nvPr>
        </p:nvSpPr>
        <p:spPr/>
        <p:txBody>
          <a:bodyPr/>
          <a:lstStyle/>
          <a:p>
            <a:fld id="{0D0CAD23-A180-41B4-B364-8DCCC32DC51B}" type="slidenum">
              <a:rPr lang="en-US" smtClean="0"/>
              <a:t>‹#›</a:t>
            </a:fld>
            <a:endParaRPr lang="en-US"/>
          </a:p>
        </p:txBody>
      </p:sp>
    </p:spTree>
    <p:extLst>
      <p:ext uri="{BB962C8B-B14F-4D97-AF65-F5344CB8AC3E}">
        <p14:creationId xmlns:p14="http://schemas.microsoft.com/office/powerpoint/2010/main" val="2389649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5D822-5DC9-1A33-97B8-E85A715158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8B534D-3E2B-7304-8AB9-4D8F08DD91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A8EFE5-88F7-3089-7710-9B55923F1D35}"/>
              </a:ext>
            </a:extLst>
          </p:cNvPr>
          <p:cNvSpPr>
            <a:spLocks noGrp="1"/>
          </p:cNvSpPr>
          <p:nvPr>
            <p:ph type="dt" sz="half" idx="10"/>
          </p:nvPr>
        </p:nvSpPr>
        <p:spPr/>
        <p:txBody>
          <a:bodyPr/>
          <a:lstStyle/>
          <a:p>
            <a:fld id="{60896733-9EB9-49D7-8E77-1693AD24DA33}" type="datetimeFigureOut">
              <a:rPr lang="en-US" smtClean="0"/>
              <a:t>12/5/2025</a:t>
            </a:fld>
            <a:endParaRPr lang="en-US"/>
          </a:p>
        </p:txBody>
      </p:sp>
      <p:sp>
        <p:nvSpPr>
          <p:cNvPr id="5" name="Footer Placeholder 4">
            <a:extLst>
              <a:ext uri="{FF2B5EF4-FFF2-40B4-BE49-F238E27FC236}">
                <a16:creationId xmlns:a16="http://schemas.microsoft.com/office/drawing/2014/main" id="{19829D3A-771E-C74B-26CF-1E9B6BD1BE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9B3C44-62FE-C57A-6556-0A24424985DF}"/>
              </a:ext>
            </a:extLst>
          </p:cNvPr>
          <p:cNvSpPr>
            <a:spLocks noGrp="1"/>
          </p:cNvSpPr>
          <p:nvPr>
            <p:ph type="sldNum" sz="quarter" idx="12"/>
          </p:nvPr>
        </p:nvSpPr>
        <p:spPr/>
        <p:txBody>
          <a:bodyPr/>
          <a:lstStyle/>
          <a:p>
            <a:fld id="{0D0CAD23-A180-41B4-B364-8DCCC32DC51B}" type="slidenum">
              <a:rPr lang="en-US" smtClean="0"/>
              <a:t>‹#›</a:t>
            </a:fld>
            <a:endParaRPr lang="en-US"/>
          </a:p>
        </p:txBody>
      </p:sp>
    </p:spTree>
    <p:extLst>
      <p:ext uri="{BB962C8B-B14F-4D97-AF65-F5344CB8AC3E}">
        <p14:creationId xmlns:p14="http://schemas.microsoft.com/office/powerpoint/2010/main" val="27016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EB581D-064D-803E-51FE-55905534A4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6DCE10-2199-3608-6F4C-5950CCC8EA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BE389E-4F4A-6ABF-B4F8-1E86B0274466}"/>
              </a:ext>
            </a:extLst>
          </p:cNvPr>
          <p:cNvSpPr>
            <a:spLocks noGrp="1"/>
          </p:cNvSpPr>
          <p:nvPr>
            <p:ph type="dt" sz="half" idx="10"/>
          </p:nvPr>
        </p:nvSpPr>
        <p:spPr/>
        <p:txBody>
          <a:bodyPr/>
          <a:lstStyle/>
          <a:p>
            <a:fld id="{60896733-9EB9-49D7-8E77-1693AD24DA33}" type="datetimeFigureOut">
              <a:rPr lang="en-US" smtClean="0"/>
              <a:t>12/5/2025</a:t>
            </a:fld>
            <a:endParaRPr lang="en-US"/>
          </a:p>
        </p:txBody>
      </p:sp>
      <p:sp>
        <p:nvSpPr>
          <p:cNvPr id="5" name="Footer Placeholder 4">
            <a:extLst>
              <a:ext uri="{FF2B5EF4-FFF2-40B4-BE49-F238E27FC236}">
                <a16:creationId xmlns:a16="http://schemas.microsoft.com/office/drawing/2014/main" id="{ED7737BA-3AF1-BFAA-9C4B-EE8E0544B6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1DC186-A094-3D13-7F3E-D443964840B8}"/>
              </a:ext>
            </a:extLst>
          </p:cNvPr>
          <p:cNvSpPr>
            <a:spLocks noGrp="1"/>
          </p:cNvSpPr>
          <p:nvPr>
            <p:ph type="sldNum" sz="quarter" idx="12"/>
          </p:nvPr>
        </p:nvSpPr>
        <p:spPr/>
        <p:txBody>
          <a:bodyPr/>
          <a:lstStyle/>
          <a:p>
            <a:fld id="{0D0CAD23-A180-41B4-B364-8DCCC32DC51B}" type="slidenum">
              <a:rPr lang="en-US" smtClean="0"/>
              <a:t>‹#›</a:t>
            </a:fld>
            <a:endParaRPr lang="en-US"/>
          </a:p>
        </p:txBody>
      </p:sp>
    </p:spTree>
    <p:extLst>
      <p:ext uri="{BB962C8B-B14F-4D97-AF65-F5344CB8AC3E}">
        <p14:creationId xmlns:p14="http://schemas.microsoft.com/office/powerpoint/2010/main" val="1193504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60AF8-E6F4-B06A-C70C-FB72492A42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6886F3-E108-F5EA-6120-98170B08CC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5056ED-B901-C856-3F02-DB122DD01383}"/>
              </a:ext>
            </a:extLst>
          </p:cNvPr>
          <p:cNvSpPr>
            <a:spLocks noGrp="1"/>
          </p:cNvSpPr>
          <p:nvPr>
            <p:ph type="dt" sz="half" idx="10"/>
          </p:nvPr>
        </p:nvSpPr>
        <p:spPr/>
        <p:txBody>
          <a:bodyPr/>
          <a:lstStyle/>
          <a:p>
            <a:fld id="{60896733-9EB9-49D7-8E77-1693AD24DA33}" type="datetimeFigureOut">
              <a:rPr lang="en-US" smtClean="0"/>
              <a:t>12/5/2025</a:t>
            </a:fld>
            <a:endParaRPr lang="en-US"/>
          </a:p>
        </p:txBody>
      </p:sp>
      <p:sp>
        <p:nvSpPr>
          <p:cNvPr id="5" name="Footer Placeholder 4">
            <a:extLst>
              <a:ext uri="{FF2B5EF4-FFF2-40B4-BE49-F238E27FC236}">
                <a16:creationId xmlns:a16="http://schemas.microsoft.com/office/drawing/2014/main" id="{E096C9F3-6325-B619-1A2E-079966AAE6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DE8AE-95DF-9FFE-7068-5F0D97B72F71}"/>
              </a:ext>
            </a:extLst>
          </p:cNvPr>
          <p:cNvSpPr>
            <a:spLocks noGrp="1"/>
          </p:cNvSpPr>
          <p:nvPr>
            <p:ph type="sldNum" sz="quarter" idx="12"/>
          </p:nvPr>
        </p:nvSpPr>
        <p:spPr/>
        <p:txBody>
          <a:bodyPr/>
          <a:lstStyle/>
          <a:p>
            <a:fld id="{0D0CAD23-A180-41B4-B364-8DCCC32DC51B}" type="slidenum">
              <a:rPr lang="en-US" smtClean="0"/>
              <a:t>‹#›</a:t>
            </a:fld>
            <a:endParaRPr lang="en-US"/>
          </a:p>
        </p:txBody>
      </p:sp>
    </p:spTree>
    <p:extLst>
      <p:ext uri="{BB962C8B-B14F-4D97-AF65-F5344CB8AC3E}">
        <p14:creationId xmlns:p14="http://schemas.microsoft.com/office/powerpoint/2010/main" val="2349018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904F8-C455-2813-69FE-EEEEEDF831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AF3853-8DD7-534A-F638-8AA703D14DD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605262-9EE7-B60B-2A62-50D40FFC1D56}"/>
              </a:ext>
            </a:extLst>
          </p:cNvPr>
          <p:cNvSpPr>
            <a:spLocks noGrp="1"/>
          </p:cNvSpPr>
          <p:nvPr>
            <p:ph type="dt" sz="half" idx="10"/>
          </p:nvPr>
        </p:nvSpPr>
        <p:spPr/>
        <p:txBody>
          <a:bodyPr/>
          <a:lstStyle/>
          <a:p>
            <a:fld id="{60896733-9EB9-49D7-8E77-1693AD24DA33}" type="datetimeFigureOut">
              <a:rPr lang="en-US" smtClean="0"/>
              <a:t>12/5/2025</a:t>
            </a:fld>
            <a:endParaRPr lang="en-US"/>
          </a:p>
        </p:txBody>
      </p:sp>
      <p:sp>
        <p:nvSpPr>
          <p:cNvPr id="5" name="Footer Placeholder 4">
            <a:extLst>
              <a:ext uri="{FF2B5EF4-FFF2-40B4-BE49-F238E27FC236}">
                <a16:creationId xmlns:a16="http://schemas.microsoft.com/office/drawing/2014/main" id="{EFE5F9C9-6D89-48EE-A250-7D01620DE2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FA0851-4B78-1995-A51E-0AE958472A5D}"/>
              </a:ext>
            </a:extLst>
          </p:cNvPr>
          <p:cNvSpPr>
            <a:spLocks noGrp="1"/>
          </p:cNvSpPr>
          <p:nvPr>
            <p:ph type="sldNum" sz="quarter" idx="12"/>
          </p:nvPr>
        </p:nvSpPr>
        <p:spPr/>
        <p:txBody>
          <a:bodyPr/>
          <a:lstStyle/>
          <a:p>
            <a:fld id="{0D0CAD23-A180-41B4-B364-8DCCC32DC51B}" type="slidenum">
              <a:rPr lang="en-US" smtClean="0"/>
              <a:t>‹#›</a:t>
            </a:fld>
            <a:endParaRPr lang="en-US"/>
          </a:p>
        </p:txBody>
      </p:sp>
    </p:spTree>
    <p:extLst>
      <p:ext uri="{BB962C8B-B14F-4D97-AF65-F5344CB8AC3E}">
        <p14:creationId xmlns:p14="http://schemas.microsoft.com/office/powerpoint/2010/main" val="3658567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B87C2-A023-B49F-D559-989DC538B9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4BB1EF-49EB-82DB-EDC7-9CE0B3321B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4D8408-70D3-7262-A339-193145747A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CB3021-D46F-5849-48EA-2CA442031388}"/>
              </a:ext>
            </a:extLst>
          </p:cNvPr>
          <p:cNvSpPr>
            <a:spLocks noGrp="1"/>
          </p:cNvSpPr>
          <p:nvPr>
            <p:ph type="dt" sz="half" idx="10"/>
          </p:nvPr>
        </p:nvSpPr>
        <p:spPr/>
        <p:txBody>
          <a:bodyPr/>
          <a:lstStyle/>
          <a:p>
            <a:fld id="{60896733-9EB9-49D7-8E77-1693AD24DA33}" type="datetimeFigureOut">
              <a:rPr lang="en-US" smtClean="0"/>
              <a:t>12/5/2025</a:t>
            </a:fld>
            <a:endParaRPr lang="en-US"/>
          </a:p>
        </p:txBody>
      </p:sp>
      <p:sp>
        <p:nvSpPr>
          <p:cNvPr id="6" name="Footer Placeholder 5">
            <a:extLst>
              <a:ext uri="{FF2B5EF4-FFF2-40B4-BE49-F238E27FC236}">
                <a16:creationId xmlns:a16="http://schemas.microsoft.com/office/drawing/2014/main" id="{F3AD3FBA-4B32-E946-29BE-8FB34B8087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D94469-8D6A-36F0-477A-7632E0D49F44}"/>
              </a:ext>
            </a:extLst>
          </p:cNvPr>
          <p:cNvSpPr>
            <a:spLocks noGrp="1"/>
          </p:cNvSpPr>
          <p:nvPr>
            <p:ph type="sldNum" sz="quarter" idx="12"/>
          </p:nvPr>
        </p:nvSpPr>
        <p:spPr/>
        <p:txBody>
          <a:bodyPr/>
          <a:lstStyle/>
          <a:p>
            <a:fld id="{0D0CAD23-A180-41B4-B364-8DCCC32DC51B}" type="slidenum">
              <a:rPr lang="en-US" smtClean="0"/>
              <a:t>‹#›</a:t>
            </a:fld>
            <a:endParaRPr lang="en-US"/>
          </a:p>
        </p:txBody>
      </p:sp>
    </p:spTree>
    <p:extLst>
      <p:ext uri="{BB962C8B-B14F-4D97-AF65-F5344CB8AC3E}">
        <p14:creationId xmlns:p14="http://schemas.microsoft.com/office/powerpoint/2010/main" val="1812838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508ED-BB63-ABD4-D7AF-C145A9F2BC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BA6643-5E37-7BB3-7329-F049F1FCE8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20A9D6-96F6-36CF-99D5-16E12742B4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8633F7-B9C2-FFE2-C8E8-8F64B5F515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DD768F-E92D-FC00-BC23-0DA904DC2F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B6A42F-0C2F-1942-3EF1-7A103C568293}"/>
              </a:ext>
            </a:extLst>
          </p:cNvPr>
          <p:cNvSpPr>
            <a:spLocks noGrp="1"/>
          </p:cNvSpPr>
          <p:nvPr>
            <p:ph type="dt" sz="half" idx="10"/>
          </p:nvPr>
        </p:nvSpPr>
        <p:spPr/>
        <p:txBody>
          <a:bodyPr/>
          <a:lstStyle/>
          <a:p>
            <a:fld id="{60896733-9EB9-49D7-8E77-1693AD24DA33}" type="datetimeFigureOut">
              <a:rPr lang="en-US" smtClean="0"/>
              <a:t>12/5/2025</a:t>
            </a:fld>
            <a:endParaRPr lang="en-US"/>
          </a:p>
        </p:txBody>
      </p:sp>
      <p:sp>
        <p:nvSpPr>
          <p:cNvPr id="8" name="Footer Placeholder 7">
            <a:extLst>
              <a:ext uri="{FF2B5EF4-FFF2-40B4-BE49-F238E27FC236}">
                <a16:creationId xmlns:a16="http://schemas.microsoft.com/office/drawing/2014/main" id="{3B5293D9-82B0-7EB2-B3FB-3BC911E717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BF0132-FB56-9951-6747-A95EB760DF8D}"/>
              </a:ext>
            </a:extLst>
          </p:cNvPr>
          <p:cNvSpPr>
            <a:spLocks noGrp="1"/>
          </p:cNvSpPr>
          <p:nvPr>
            <p:ph type="sldNum" sz="quarter" idx="12"/>
          </p:nvPr>
        </p:nvSpPr>
        <p:spPr/>
        <p:txBody>
          <a:bodyPr/>
          <a:lstStyle/>
          <a:p>
            <a:fld id="{0D0CAD23-A180-41B4-B364-8DCCC32DC51B}" type="slidenum">
              <a:rPr lang="en-US" smtClean="0"/>
              <a:t>‹#›</a:t>
            </a:fld>
            <a:endParaRPr lang="en-US"/>
          </a:p>
        </p:txBody>
      </p:sp>
    </p:spTree>
    <p:extLst>
      <p:ext uri="{BB962C8B-B14F-4D97-AF65-F5344CB8AC3E}">
        <p14:creationId xmlns:p14="http://schemas.microsoft.com/office/powerpoint/2010/main" val="3862647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2D95F-1358-380B-0C13-01A4AD57F6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1349E4-963C-2FB3-3787-F31AC2565382}"/>
              </a:ext>
            </a:extLst>
          </p:cNvPr>
          <p:cNvSpPr>
            <a:spLocks noGrp="1"/>
          </p:cNvSpPr>
          <p:nvPr>
            <p:ph type="dt" sz="half" idx="10"/>
          </p:nvPr>
        </p:nvSpPr>
        <p:spPr/>
        <p:txBody>
          <a:bodyPr/>
          <a:lstStyle/>
          <a:p>
            <a:fld id="{60896733-9EB9-49D7-8E77-1693AD24DA33}" type="datetimeFigureOut">
              <a:rPr lang="en-US" smtClean="0"/>
              <a:t>12/5/2025</a:t>
            </a:fld>
            <a:endParaRPr lang="en-US"/>
          </a:p>
        </p:txBody>
      </p:sp>
      <p:sp>
        <p:nvSpPr>
          <p:cNvPr id="4" name="Footer Placeholder 3">
            <a:extLst>
              <a:ext uri="{FF2B5EF4-FFF2-40B4-BE49-F238E27FC236}">
                <a16:creationId xmlns:a16="http://schemas.microsoft.com/office/drawing/2014/main" id="{53E7AB57-9680-D33A-378F-41875A1B90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E29887-8603-4509-AA95-F7A094BF1E31}"/>
              </a:ext>
            </a:extLst>
          </p:cNvPr>
          <p:cNvSpPr>
            <a:spLocks noGrp="1"/>
          </p:cNvSpPr>
          <p:nvPr>
            <p:ph type="sldNum" sz="quarter" idx="12"/>
          </p:nvPr>
        </p:nvSpPr>
        <p:spPr/>
        <p:txBody>
          <a:bodyPr/>
          <a:lstStyle/>
          <a:p>
            <a:fld id="{0D0CAD23-A180-41B4-B364-8DCCC32DC51B}" type="slidenum">
              <a:rPr lang="en-US" smtClean="0"/>
              <a:t>‹#›</a:t>
            </a:fld>
            <a:endParaRPr lang="en-US"/>
          </a:p>
        </p:txBody>
      </p:sp>
    </p:spTree>
    <p:extLst>
      <p:ext uri="{BB962C8B-B14F-4D97-AF65-F5344CB8AC3E}">
        <p14:creationId xmlns:p14="http://schemas.microsoft.com/office/powerpoint/2010/main" val="1509119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1385F8-D475-A1D6-36C5-3B174FF8E4EA}"/>
              </a:ext>
            </a:extLst>
          </p:cNvPr>
          <p:cNvSpPr>
            <a:spLocks noGrp="1"/>
          </p:cNvSpPr>
          <p:nvPr>
            <p:ph type="dt" sz="half" idx="10"/>
          </p:nvPr>
        </p:nvSpPr>
        <p:spPr/>
        <p:txBody>
          <a:bodyPr/>
          <a:lstStyle/>
          <a:p>
            <a:fld id="{60896733-9EB9-49D7-8E77-1693AD24DA33}" type="datetimeFigureOut">
              <a:rPr lang="en-US" smtClean="0"/>
              <a:t>12/5/2025</a:t>
            </a:fld>
            <a:endParaRPr lang="en-US"/>
          </a:p>
        </p:txBody>
      </p:sp>
      <p:sp>
        <p:nvSpPr>
          <p:cNvPr id="3" name="Footer Placeholder 2">
            <a:extLst>
              <a:ext uri="{FF2B5EF4-FFF2-40B4-BE49-F238E27FC236}">
                <a16:creationId xmlns:a16="http://schemas.microsoft.com/office/drawing/2014/main" id="{9B072DAB-3B82-EB39-4672-4AD6543265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BB1262-D30E-271C-0163-0FA55C00E468}"/>
              </a:ext>
            </a:extLst>
          </p:cNvPr>
          <p:cNvSpPr>
            <a:spLocks noGrp="1"/>
          </p:cNvSpPr>
          <p:nvPr>
            <p:ph type="sldNum" sz="quarter" idx="12"/>
          </p:nvPr>
        </p:nvSpPr>
        <p:spPr/>
        <p:txBody>
          <a:bodyPr/>
          <a:lstStyle/>
          <a:p>
            <a:fld id="{0D0CAD23-A180-41B4-B364-8DCCC32DC51B}" type="slidenum">
              <a:rPr lang="en-US" smtClean="0"/>
              <a:t>‹#›</a:t>
            </a:fld>
            <a:endParaRPr lang="en-US"/>
          </a:p>
        </p:txBody>
      </p:sp>
    </p:spTree>
    <p:extLst>
      <p:ext uri="{BB962C8B-B14F-4D97-AF65-F5344CB8AC3E}">
        <p14:creationId xmlns:p14="http://schemas.microsoft.com/office/powerpoint/2010/main" val="267762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C4D65-C16D-40BC-DE94-8878E9B8C2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F2EDA7-3CA6-41F0-7D08-B3755124B2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133336-ABA9-9E9B-3C47-A946A99C8D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68C6C4-D3C2-FC3B-30D5-1CB560B83929}"/>
              </a:ext>
            </a:extLst>
          </p:cNvPr>
          <p:cNvSpPr>
            <a:spLocks noGrp="1"/>
          </p:cNvSpPr>
          <p:nvPr>
            <p:ph type="dt" sz="half" idx="10"/>
          </p:nvPr>
        </p:nvSpPr>
        <p:spPr/>
        <p:txBody>
          <a:bodyPr/>
          <a:lstStyle/>
          <a:p>
            <a:fld id="{60896733-9EB9-49D7-8E77-1693AD24DA33}" type="datetimeFigureOut">
              <a:rPr lang="en-US" smtClean="0"/>
              <a:t>12/5/2025</a:t>
            </a:fld>
            <a:endParaRPr lang="en-US"/>
          </a:p>
        </p:txBody>
      </p:sp>
      <p:sp>
        <p:nvSpPr>
          <p:cNvPr id="6" name="Footer Placeholder 5">
            <a:extLst>
              <a:ext uri="{FF2B5EF4-FFF2-40B4-BE49-F238E27FC236}">
                <a16:creationId xmlns:a16="http://schemas.microsoft.com/office/drawing/2014/main" id="{F698DF39-0B32-4C73-DAE2-77909A3178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E0B47A-068F-D97D-25D0-CEF40EAB449D}"/>
              </a:ext>
            </a:extLst>
          </p:cNvPr>
          <p:cNvSpPr>
            <a:spLocks noGrp="1"/>
          </p:cNvSpPr>
          <p:nvPr>
            <p:ph type="sldNum" sz="quarter" idx="12"/>
          </p:nvPr>
        </p:nvSpPr>
        <p:spPr/>
        <p:txBody>
          <a:bodyPr/>
          <a:lstStyle/>
          <a:p>
            <a:fld id="{0D0CAD23-A180-41B4-B364-8DCCC32DC51B}" type="slidenum">
              <a:rPr lang="en-US" smtClean="0"/>
              <a:t>‹#›</a:t>
            </a:fld>
            <a:endParaRPr lang="en-US"/>
          </a:p>
        </p:txBody>
      </p:sp>
    </p:spTree>
    <p:extLst>
      <p:ext uri="{BB962C8B-B14F-4D97-AF65-F5344CB8AC3E}">
        <p14:creationId xmlns:p14="http://schemas.microsoft.com/office/powerpoint/2010/main" val="2602025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4E8FC-C03B-5006-AAC3-945317FF5B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A23BF7-4DDA-781E-91D3-53800A1210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313B4D-7573-D94B-3E11-4852B79814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40C9C0-D78E-FE9B-228F-BFA4993EED89}"/>
              </a:ext>
            </a:extLst>
          </p:cNvPr>
          <p:cNvSpPr>
            <a:spLocks noGrp="1"/>
          </p:cNvSpPr>
          <p:nvPr>
            <p:ph type="dt" sz="half" idx="10"/>
          </p:nvPr>
        </p:nvSpPr>
        <p:spPr/>
        <p:txBody>
          <a:bodyPr/>
          <a:lstStyle/>
          <a:p>
            <a:fld id="{60896733-9EB9-49D7-8E77-1693AD24DA33}" type="datetimeFigureOut">
              <a:rPr lang="en-US" smtClean="0"/>
              <a:t>12/5/2025</a:t>
            </a:fld>
            <a:endParaRPr lang="en-US"/>
          </a:p>
        </p:txBody>
      </p:sp>
      <p:sp>
        <p:nvSpPr>
          <p:cNvPr id="6" name="Footer Placeholder 5">
            <a:extLst>
              <a:ext uri="{FF2B5EF4-FFF2-40B4-BE49-F238E27FC236}">
                <a16:creationId xmlns:a16="http://schemas.microsoft.com/office/drawing/2014/main" id="{691D9527-FEF3-A9A5-9AA0-CF9AE557FF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D2912F-1D50-9945-E6FB-E8AF2ACCCD6A}"/>
              </a:ext>
            </a:extLst>
          </p:cNvPr>
          <p:cNvSpPr>
            <a:spLocks noGrp="1"/>
          </p:cNvSpPr>
          <p:nvPr>
            <p:ph type="sldNum" sz="quarter" idx="12"/>
          </p:nvPr>
        </p:nvSpPr>
        <p:spPr/>
        <p:txBody>
          <a:bodyPr/>
          <a:lstStyle/>
          <a:p>
            <a:fld id="{0D0CAD23-A180-41B4-B364-8DCCC32DC51B}" type="slidenum">
              <a:rPr lang="en-US" smtClean="0"/>
              <a:t>‹#›</a:t>
            </a:fld>
            <a:endParaRPr lang="en-US"/>
          </a:p>
        </p:txBody>
      </p:sp>
    </p:spTree>
    <p:extLst>
      <p:ext uri="{BB962C8B-B14F-4D97-AF65-F5344CB8AC3E}">
        <p14:creationId xmlns:p14="http://schemas.microsoft.com/office/powerpoint/2010/main" val="1802098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7E4BDE-1D1C-6FAD-2423-BD81F0F231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3EBDDE-149B-7274-4F60-420096465B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10051-9353-9899-9D92-3F5E0EDF28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0896733-9EB9-49D7-8E77-1693AD24DA33}" type="datetimeFigureOut">
              <a:rPr lang="en-US" smtClean="0"/>
              <a:t>12/5/2025</a:t>
            </a:fld>
            <a:endParaRPr lang="en-US"/>
          </a:p>
        </p:txBody>
      </p:sp>
      <p:sp>
        <p:nvSpPr>
          <p:cNvPr id="5" name="Footer Placeholder 4">
            <a:extLst>
              <a:ext uri="{FF2B5EF4-FFF2-40B4-BE49-F238E27FC236}">
                <a16:creationId xmlns:a16="http://schemas.microsoft.com/office/drawing/2014/main" id="{BC08F4E3-C4F6-9BA2-2E4F-3C4F18300A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4FE1A7E-01F5-2D46-0271-38C2614632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D0CAD23-A180-41B4-B364-8DCCC32DC51B}" type="slidenum">
              <a:rPr lang="en-US" smtClean="0"/>
              <a:t>‹#›</a:t>
            </a:fld>
            <a:endParaRPr lang="en-US"/>
          </a:p>
        </p:txBody>
      </p:sp>
    </p:spTree>
    <p:extLst>
      <p:ext uri="{BB962C8B-B14F-4D97-AF65-F5344CB8AC3E}">
        <p14:creationId xmlns:p14="http://schemas.microsoft.com/office/powerpoint/2010/main" val="2342422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s://wall.sli.do/event/8hxdcB4YRXszYbdD5opWDU/?section=e4ddd6d5-9b94-4cb3-9a4a-dbc1e0e0eda6" TargetMode="Externa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3.png"/><Relationship Id="rId4" Type="http://schemas.microsoft.com/office/2007/relationships/hdphoto" Target="../media/hdphoto1.wdp"/><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https://wall.sli.do/event/htqtvLJTN2WQmVb6GragRE?section=e63b6947-5fc1-4349-9ccf-114da357455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all.sli.do/event/dD1iFoJfqjkKdnfcXLh3wr?section=e32442c6-3cb7-4fb6-930d-244fdc687ac8"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1.sv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hyperlink" Target="https://wall.sli.do/event/8hxdcB4YRXszYbdD5opWDU/?section=e4ddd6d5-9b94-4cb3-9a4a-dbc1e0e0eda6" TargetMode="Externa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hyperlink" Target="https://wall.sli.do/event/8hxdcB4YRXszYbdD5opWDU/?section=e4ddd6d5-9b94-4cb3-9a4a-dbc1e0e0eda6" TargetMode="Externa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47.sv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hyperlink" Target="https://centralization.mt.gov/"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48.jpe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hyperlink" Target="https://wall.sli.do/event/8hxdcB4YRXszYbdD5opWDU/?section=e4ddd6d5-9b94-4cb3-9a4a-dbc1e0e0eda6"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all.sli.do/event/2KDNuYo182RFyVsRkagiBZ?section=1a07159f-af4c-448c-b325-7de80a0e1b15"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s://wall.sli.do/event/8hxdcB4YRXszYbdD5opWDU/?section=e4ddd6d5-9b94-4cb3-9a4a-dbc1e0e0eda6" TargetMode="Externa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mountain, silhouette&#10;&#10;Description automatically generated">
            <a:extLst>
              <a:ext uri="{FF2B5EF4-FFF2-40B4-BE49-F238E27FC236}">
                <a16:creationId xmlns:a16="http://schemas.microsoft.com/office/drawing/2014/main" id="{FF16D002-9826-4374-1596-21470CC37F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descr="Logo&#10;&#10;Description automatically generated">
            <a:extLst>
              <a:ext uri="{FF2B5EF4-FFF2-40B4-BE49-F238E27FC236}">
                <a16:creationId xmlns:a16="http://schemas.microsoft.com/office/drawing/2014/main" id="{E7FD2938-0171-1A68-8F53-D40E8106E6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542" y="4191006"/>
            <a:ext cx="2318658" cy="2318658"/>
          </a:xfrm>
          <a:prstGeom prst="rect">
            <a:avLst/>
          </a:prstGeom>
        </p:spPr>
      </p:pic>
      <p:sp>
        <p:nvSpPr>
          <p:cNvPr id="14" name="TextBox 13">
            <a:extLst>
              <a:ext uri="{FF2B5EF4-FFF2-40B4-BE49-F238E27FC236}">
                <a16:creationId xmlns:a16="http://schemas.microsoft.com/office/drawing/2014/main" id="{5C9E6F50-6702-E126-56F7-BDEA6D3A4044}"/>
              </a:ext>
            </a:extLst>
          </p:cNvPr>
          <p:cNvSpPr txBox="1"/>
          <p:nvPr/>
        </p:nvSpPr>
        <p:spPr>
          <a:xfrm>
            <a:off x="2950029" y="4608183"/>
            <a:ext cx="9024259" cy="738664"/>
          </a:xfrm>
          <a:prstGeom prst="rect">
            <a:avLst/>
          </a:prstGeom>
          <a:noFill/>
        </p:spPr>
        <p:txBody>
          <a:bodyPr wrap="square" rtlCol="0">
            <a:spAutoFit/>
          </a:bodyPr>
          <a:lstStyle/>
          <a:p>
            <a:r>
              <a:rPr lang="en-US" sz="4200">
                <a:solidFill>
                  <a:schemeClr val="bg1"/>
                </a:solidFill>
              </a:rPr>
              <a:t>2025 Human Resources Symposium</a:t>
            </a:r>
            <a:endParaRPr lang="en-US" sz="4200">
              <a:solidFill>
                <a:schemeClr val="bg1"/>
              </a:solidFill>
              <a:latin typeface="Aptos" panose="020B0004020202020204" pitchFamily="34" charset="0"/>
            </a:endParaRPr>
          </a:p>
        </p:txBody>
      </p:sp>
      <p:sp>
        <p:nvSpPr>
          <p:cNvPr id="15" name="TextBox 14">
            <a:extLst>
              <a:ext uri="{FF2B5EF4-FFF2-40B4-BE49-F238E27FC236}">
                <a16:creationId xmlns:a16="http://schemas.microsoft.com/office/drawing/2014/main" id="{C3DDB4F7-BF4A-8F51-F7FB-48C684CFC461}"/>
              </a:ext>
            </a:extLst>
          </p:cNvPr>
          <p:cNvSpPr txBox="1"/>
          <p:nvPr/>
        </p:nvSpPr>
        <p:spPr>
          <a:xfrm>
            <a:off x="2950030" y="5241802"/>
            <a:ext cx="8817428" cy="461665"/>
          </a:xfrm>
          <a:prstGeom prst="rect">
            <a:avLst/>
          </a:prstGeom>
          <a:noFill/>
        </p:spPr>
        <p:txBody>
          <a:bodyPr wrap="square" rtlCol="0">
            <a:spAutoFit/>
          </a:bodyPr>
          <a:lstStyle/>
          <a:p>
            <a:r>
              <a:rPr lang="en-US" sz="2400" i="1">
                <a:solidFill>
                  <a:schemeClr val="bg1"/>
                </a:solidFill>
              </a:rPr>
              <a:t>December 4, 2025</a:t>
            </a:r>
          </a:p>
        </p:txBody>
      </p:sp>
    </p:spTree>
    <p:extLst>
      <p:ext uri="{BB962C8B-B14F-4D97-AF65-F5344CB8AC3E}">
        <p14:creationId xmlns:p14="http://schemas.microsoft.com/office/powerpoint/2010/main" val="496721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EDCF1-37C5-A117-A9EB-8C4A595BF39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EF83678-0615-9891-361B-94FD994E1747}"/>
              </a:ext>
            </a:extLst>
          </p:cNvPr>
          <p:cNvSpPr/>
          <p:nvPr/>
        </p:nvSpPr>
        <p:spPr>
          <a:xfrm>
            <a:off x="0" y="-102511"/>
            <a:ext cx="12192000" cy="76363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F87A3"/>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75852A93-0693-3DE9-98FD-584753DCA900}"/>
              </a:ext>
            </a:extLst>
          </p:cNvPr>
          <p:cNvSpPr>
            <a:spLocks noGrp="1"/>
          </p:cNvSpPr>
          <p:nvPr>
            <p:ph type="title"/>
          </p:nvPr>
        </p:nvSpPr>
        <p:spPr>
          <a:xfrm>
            <a:off x="0" y="-301352"/>
            <a:ext cx="12192000" cy="1325563"/>
          </a:xfrm>
        </p:spPr>
        <p:txBody>
          <a:bodyPr>
            <a:normAutofit/>
          </a:bodyPr>
          <a:lstStyle/>
          <a:p>
            <a:pPr algn="ctr"/>
            <a:r>
              <a:rPr lang="en-US" sz="3000" b="1">
                <a:solidFill>
                  <a:schemeClr val="bg1"/>
                </a:solidFill>
              </a:rPr>
              <a:t>HR CENTRALIZATION: CURRENT STATE SUMMARY</a:t>
            </a:r>
          </a:p>
        </p:txBody>
      </p:sp>
      <p:sp>
        <p:nvSpPr>
          <p:cNvPr id="13" name="TextBox 12">
            <a:extLst>
              <a:ext uri="{FF2B5EF4-FFF2-40B4-BE49-F238E27FC236}">
                <a16:creationId xmlns:a16="http://schemas.microsoft.com/office/drawing/2014/main" id="{B128AD20-0E7C-1B68-B2C0-058778B5BE2F}"/>
              </a:ext>
            </a:extLst>
          </p:cNvPr>
          <p:cNvSpPr txBox="1"/>
          <p:nvPr/>
        </p:nvSpPr>
        <p:spPr>
          <a:xfrm>
            <a:off x="1298779" y="934992"/>
            <a:ext cx="10842365" cy="54630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E97132"/>
                </a:solidFill>
                <a:effectLst/>
                <a:uLnTx/>
                <a:uFillTx/>
                <a:latin typeface="Aptos" panose="02110004020202020204"/>
                <a:ea typeface="+mn-lt"/>
                <a:cs typeface="+mn-lt"/>
              </a:rPr>
              <a:t>PEOPLE</a:t>
            </a:r>
            <a:r>
              <a:rPr kumimoji="0" lang="en-US" sz="1400" b="1" i="1" u="none" strike="noStrike" kern="1200" cap="none" spc="0" normalizeH="0" baseline="0" noProof="0">
                <a:ln>
                  <a:noFill/>
                </a:ln>
                <a:solidFill>
                  <a:srgbClr val="E97132"/>
                </a:solidFill>
                <a:effectLst/>
                <a:uLnTx/>
                <a:uFillTx/>
                <a:latin typeface="Aptos" panose="02110004020202020204"/>
                <a:ea typeface="+mn-lt"/>
                <a:cs typeface="+mn-lt"/>
              </a:rPr>
              <a:t> </a:t>
            </a:r>
            <a:endParaRPr kumimoji="0" lang="en-US" sz="1400" b="1" i="0" u="none" strike="noStrike" kern="1200" cap="none" spc="0" normalizeH="0" baseline="0" noProof="0">
              <a:ln>
                <a:noFill/>
              </a:ln>
              <a:solidFill>
                <a:srgbClr val="E97132"/>
              </a:solidFill>
              <a:effectLst/>
              <a:uLnTx/>
              <a:uFillTx/>
              <a:latin typeface="Aptos" panose="02110004020202020204"/>
              <a:ea typeface="+mn-lt"/>
              <a:cs typeface="+mn-lt"/>
            </a:endParaRPr>
          </a:p>
          <a:p>
            <a:pPr marL="285750" lvl="1" indent="-285750">
              <a:spcBef>
                <a:spcPts val="600"/>
              </a:spcBef>
              <a:buFont typeface="Arial" panose="020B0604020202020204" pitchFamily="34" charset="0"/>
              <a:buChar char="•"/>
              <a:defRPr/>
            </a:pPr>
            <a:r>
              <a:rPr lang="en-US" sz="1400">
                <a:solidFill>
                  <a:schemeClr val="tx2"/>
                </a:solidFill>
                <a:latin typeface="Aptos" panose="020B0004020202020204" pitchFamily="34" charset="0"/>
              </a:rPr>
              <a:t>Current HR agency staff primarily operate in siloes, which has led to limited knowledge sharing and limited standardization in HR operations.</a:t>
            </a:r>
          </a:p>
          <a:p>
            <a:pPr marL="285750" lvl="1" indent="-285750">
              <a:spcBef>
                <a:spcPts val="600"/>
              </a:spcBef>
              <a:buFont typeface="Arial" panose="020B0604020202020204" pitchFamily="34" charset="0"/>
              <a:buChar char="•"/>
              <a:defRPr/>
            </a:pPr>
            <a:r>
              <a:rPr lang="en-US" sz="1400">
                <a:solidFill>
                  <a:schemeClr val="tx2"/>
                </a:solidFill>
                <a:latin typeface="Aptos" panose="020B0004020202020204" pitchFamily="34" charset="0"/>
              </a:rPr>
              <a:t>HR Staff are developed through a mix of in-house training, peer support, and external resources, but agencies noted inconsistencies with access to professional development opportunities.</a:t>
            </a:r>
          </a:p>
          <a:p>
            <a:pPr marL="285750" lvl="1" indent="-285750">
              <a:spcBef>
                <a:spcPts val="600"/>
              </a:spcBef>
              <a:buFont typeface="Arial" panose="020B0604020202020204" pitchFamily="34" charset="0"/>
              <a:buChar char="•"/>
              <a:defRPr/>
            </a:pPr>
            <a:r>
              <a:rPr lang="en-US" sz="1400">
                <a:solidFill>
                  <a:schemeClr val="tx2"/>
                </a:solidFill>
                <a:latin typeface="Aptos" panose="020B0004020202020204" pitchFamily="34" charset="0"/>
              </a:rPr>
              <a:t>Agencies described ongoing staffing challenges, including seasonal fluctuations and high turnover, which currently places additional pressure on HR teams – particularly those with smaller staffs.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E97132"/>
              </a:solidFill>
              <a:effectLst/>
              <a:uLnTx/>
              <a:uFillTx/>
              <a:latin typeface="Aptos" panose="02110004020202020204"/>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E97132"/>
                </a:solidFill>
                <a:effectLst/>
                <a:uLnTx/>
                <a:uFillTx/>
                <a:latin typeface="Aptos" panose="02110004020202020204"/>
                <a:ea typeface="+mn-lt"/>
                <a:cs typeface="+mn-lt"/>
              </a:rPr>
              <a:t>PROCESS / POLICY </a:t>
            </a:r>
            <a:endParaRPr kumimoji="0" lang="en-US" sz="1400" b="1" i="1" u="none" strike="noStrike" kern="1200" cap="none" spc="0" normalizeH="0" baseline="0" noProof="0">
              <a:ln>
                <a:noFill/>
              </a:ln>
              <a:solidFill>
                <a:srgbClr val="E97132"/>
              </a:solidFill>
              <a:effectLst/>
              <a:uLnTx/>
              <a:uFillTx/>
              <a:latin typeface="Aptos" panose="02110004020202020204"/>
              <a:ea typeface="+mn-ea"/>
              <a:cs typeface="Arial"/>
            </a:endParaRPr>
          </a:p>
          <a:p>
            <a:pPr marL="285750" marR="0" lvl="1" indent="-285750" fontAlgn="auto">
              <a:lnSpc>
                <a:spcPct val="100000"/>
              </a:lnSpc>
              <a:spcBef>
                <a:spcPts val="600"/>
              </a:spcBef>
              <a:spcAft>
                <a:spcPts val="0"/>
              </a:spcAft>
              <a:buClrTx/>
              <a:buSzTx/>
              <a:buFont typeface="Arial" panose="020B0604020202020204" pitchFamily="34" charset="0"/>
              <a:buChar char="•"/>
              <a:tabLst/>
              <a:defRPr/>
            </a:pPr>
            <a:r>
              <a:rPr lang="en-US" sz="1400">
                <a:solidFill>
                  <a:schemeClr val="tx2"/>
                </a:solidFill>
                <a:latin typeface="Aptos" panose="020B0004020202020204" pitchFamily="34" charset="0"/>
              </a:rPr>
              <a:t>Limited process standardization exists across the agencies – HR staff follow the precedence established in their individual agencies, and limited sharing of best practices occurs across the agencies.</a:t>
            </a:r>
          </a:p>
          <a:p>
            <a:pPr marL="285750" marR="0" lvl="1" indent="-285750" fontAlgn="auto">
              <a:lnSpc>
                <a:spcPct val="100000"/>
              </a:lnSpc>
              <a:spcBef>
                <a:spcPts val="600"/>
              </a:spcBef>
              <a:spcAft>
                <a:spcPts val="0"/>
              </a:spcAft>
              <a:buClrTx/>
              <a:buSzTx/>
              <a:buFont typeface="Arial" panose="020B0604020202020204" pitchFamily="34" charset="0"/>
              <a:buChar char="•"/>
              <a:tabLst/>
              <a:defRPr/>
            </a:pPr>
            <a:r>
              <a:rPr lang="en-US" sz="1400">
                <a:solidFill>
                  <a:schemeClr val="tx2"/>
                </a:solidFill>
                <a:latin typeface="Aptos" panose="020B0004020202020204" pitchFamily="34" charset="0"/>
              </a:rPr>
              <a:t>Many agencies follow more manual processes for key HR functions, which highlights the need for greater consistency and automation.</a:t>
            </a:r>
          </a:p>
          <a:p>
            <a:pPr marL="285750" marR="0" lvl="1" indent="-285750" fontAlgn="auto">
              <a:lnSpc>
                <a:spcPct val="100000"/>
              </a:lnSpc>
              <a:spcBef>
                <a:spcPts val="600"/>
              </a:spcBef>
              <a:spcAft>
                <a:spcPts val="0"/>
              </a:spcAft>
              <a:buClrTx/>
              <a:buSzTx/>
              <a:buFont typeface="Arial" panose="020B0604020202020204" pitchFamily="34" charset="0"/>
              <a:buChar char="•"/>
              <a:tabLst/>
              <a:defRPr/>
            </a:pPr>
            <a:r>
              <a:rPr lang="en-US" sz="1400">
                <a:solidFill>
                  <a:schemeClr val="tx2"/>
                </a:solidFill>
                <a:latin typeface="Aptos" panose="020B0004020202020204" pitchFamily="34" charset="0"/>
              </a:rPr>
              <a:t>Policies are not always standard from agency to agency, as policy governance is difficult to enforce with the current org structure and SHRD team bandwidth.</a:t>
            </a:r>
          </a:p>
          <a:p>
            <a:pPr marL="0" marR="0" lvl="1" fontAlgn="auto">
              <a:lnSpc>
                <a:spcPct val="100000"/>
              </a:lnSpc>
              <a:spcBef>
                <a:spcPts val="600"/>
              </a:spcBef>
              <a:spcAft>
                <a:spcPts val="0"/>
              </a:spcAft>
              <a:buClrTx/>
              <a:buSzTx/>
              <a:tabLst/>
              <a:defRPr/>
            </a:pPr>
            <a:endParaRPr kumimoji="0" lang="en-US" sz="1400" b="1" i="0" u="none" strike="noStrike" kern="1200" cap="none" spc="0" normalizeH="0" baseline="0" noProof="0">
              <a:ln>
                <a:noFill/>
              </a:ln>
              <a:solidFill>
                <a:srgbClr val="E97132"/>
              </a:solidFill>
              <a:effectLst/>
              <a:uLnTx/>
              <a:uFillTx/>
              <a:latin typeface="Aptos" panose="02110004020202020204"/>
              <a:ea typeface="+mn-lt"/>
              <a:cs typeface="+mn-lt"/>
            </a:endParaRPr>
          </a:p>
          <a:p>
            <a:pPr marL="0" marR="0" lvl="1" fontAlgn="auto">
              <a:lnSpc>
                <a:spcPct val="100000"/>
              </a:lnSpc>
              <a:spcBef>
                <a:spcPts val="600"/>
              </a:spcBef>
              <a:spcAft>
                <a:spcPts val="0"/>
              </a:spcAft>
              <a:buClrTx/>
              <a:buSzTx/>
              <a:tabLst/>
              <a:defRPr/>
            </a:pPr>
            <a:r>
              <a:rPr kumimoji="0" lang="en-US" sz="1400" b="1" i="0" u="none" strike="noStrike" kern="1200" cap="none" spc="0" normalizeH="0" baseline="0" noProof="0">
                <a:ln>
                  <a:noFill/>
                </a:ln>
                <a:solidFill>
                  <a:srgbClr val="E97132"/>
                </a:solidFill>
                <a:effectLst/>
                <a:uLnTx/>
                <a:uFillTx/>
                <a:latin typeface="Aptos" panose="02110004020202020204"/>
                <a:ea typeface="+mn-lt"/>
                <a:cs typeface="+mn-lt"/>
              </a:rPr>
              <a:t>TECHNOLOGY</a:t>
            </a:r>
            <a:r>
              <a:rPr kumimoji="0" lang="en-US" sz="1400" b="1" i="0" u="none" strike="noStrike" kern="1200" cap="none" spc="0" normalizeH="0" baseline="0" noProof="0">
                <a:ln>
                  <a:noFill/>
                </a:ln>
                <a:solidFill>
                  <a:prstClr val="black"/>
                </a:solidFill>
                <a:effectLst/>
                <a:uLnTx/>
                <a:uFillTx/>
                <a:latin typeface="Aptos" panose="02110004020202020204"/>
                <a:ea typeface="+mn-lt"/>
                <a:cs typeface="+mn-lt"/>
              </a:rPr>
              <a:t>  </a:t>
            </a:r>
            <a:endParaRPr lang="en-US" sz="1400">
              <a:solidFill>
                <a:prstClr val="black"/>
              </a:solidFill>
              <a:latin typeface="Aptos" panose="02110004020202020204"/>
              <a:ea typeface="+mn-lt"/>
              <a:cs typeface="Arial"/>
            </a:endParaRPr>
          </a:p>
          <a:p>
            <a:pPr marL="285750" marR="0" lvl="1" indent="-285750" fontAlgn="auto">
              <a:lnSpc>
                <a:spcPct val="100000"/>
              </a:lnSpc>
              <a:spcBef>
                <a:spcPts val="600"/>
              </a:spcBef>
              <a:spcAft>
                <a:spcPts val="0"/>
              </a:spcAft>
              <a:buClrTx/>
              <a:buSzTx/>
              <a:buFont typeface="Arial" panose="020B0604020202020204" pitchFamily="34" charset="0"/>
              <a:buChar char="•"/>
              <a:tabLst/>
              <a:defRPr/>
            </a:pPr>
            <a:r>
              <a:rPr lang="en-US" sz="1400">
                <a:solidFill>
                  <a:schemeClr val="tx2"/>
                </a:solidFill>
                <a:latin typeface="Aptos" panose="020B0004020202020204" pitchFamily="34" charset="0"/>
              </a:rPr>
              <a:t>Agencies use a variety of HR tools (including “homegrown” solutions), as to-date, they have been acting autonomously in their technology selection. Integration across tools and platforms remains a challenge</a:t>
            </a:r>
          </a:p>
          <a:p>
            <a:pPr marL="285750" marR="0" lvl="1" indent="-285750" fontAlgn="auto">
              <a:lnSpc>
                <a:spcPct val="100000"/>
              </a:lnSpc>
              <a:spcBef>
                <a:spcPts val="600"/>
              </a:spcBef>
              <a:spcAft>
                <a:spcPts val="0"/>
              </a:spcAft>
              <a:buClrTx/>
              <a:buSzTx/>
              <a:buFont typeface="Arial" panose="020B0604020202020204" pitchFamily="34" charset="0"/>
              <a:buChar char="•"/>
              <a:tabLst/>
              <a:defRPr/>
            </a:pPr>
            <a:r>
              <a:rPr lang="en-US" sz="1400">
                <a:solidFill>
                  <a:schemeClr val="tx2"/>
                </a:solidFill>
                <a:latin typeface="Aptos" panose="020B0004020202020204" pitchFamily="34" charset="0"/>
              </a:rPr>
              <a:t>Agencies are in various states of migrating to digital record-keeping, but few use digital solutions that are more sophisticated than a centralized shared drive.  </a:t>
            </a:r>
          </a:p>
          <a:p>
            <a:pPr marL="285750" marR="0" lvl="1" indent="-285750" fontAlgn="auto">
              <a:lnSpc>
                <a:spcPct val="100000"/>
              </a:lnSpc>
              <a:spcBef>
                <a:spcPts val="600"/>
              </a:spcBef>
              <a:spcAft>
                <a:spcPts val="0"/>
              </a:spcAft>
              <a:buClrTx/>
              <a:buSzTx/>
              <a:buFont typeface="Arial" panose="020B0604020202020204" pitchFamily="34" charset="0"/>
              <a:buChar char="•"/>
              <a:tabLst/>
              <a:defRPr/>
            </a:pPr>
            <a:r>
              <a:rPr lang="en-US" sz="1400">
                <a:solidFill>
                  <a:schemeClr val="tx2"/>
                </a:solidFill>
                <a:latin typeface="Aptos" panose="020B0004020202020204" pitchFamily="34" charset="0"/>
              </a:rPr>
              <a:t>Concerns exist about maintaining data integrity and consistency, particularly as agencies juggle multiple platforms and legacy systems.</a:t>
            </a:r>
          </a:p>
        </p:txBody>
      </p:sp>
      <p:grpSp>
        <p:nvGrpSpPr>
          <p:cNvPr id="28" name="Group 27">
            <a:extLst>
              <a:ext uri="{FF2B5EF4-FFF2-40B4-BE49-F238E27FC236}">
                <a16:creationId xmlns:a16="http://schemas.microsoft.com/office/drawing/2014/main" id="{2584C46B-2E9A-769E-98E9-03DBD63EED0B}"/>
              </a:ext>
            </a:extLst>
          </p:cNvPr>
          <p:cNvGrpSpPr/>
          <p:nvPr/>
        </p:nvGrpSpPr>
        <p:grpSpPr>
          <a:xfrm>
            <a:off x="500068" y="1016657"/>
            <a:ext cx="568611" cy="568066"/>
            <a:chOff x="614831" y="908934"/>
            <a:chExt cx="568611" cy="568066"/>
          </a:xfrm>
        </p:grpSpPr>
        <p:pic>
          <p:nvPicPr>
            <p:cNvPr id="19" name="Picture 18">
              <a:extLst>
                <a:ext uri="{FF2B5EF4-FFF2-40B4-BE49-F238E27FC236}">
                  <a16:creationId xmlns:a16="http://schemas.microsoft.com/office/drawing/2014/main" id="{DA37A350-7534-E828-22AF-5BD0140D7A7F}"/>
                </a:ext>
              </a:extLst>
            </p:cNvPr>
            <p:cNvPicPr>
              <a:picLocks noChangeAspect="1"/>
            </p:cNvPicPr>
            <p:nvPr/>
          </p:nvPicPr>
          <p:blipFill>
            <a:blip r:embed="rId3"/>
            <a:stretch>
              <a:fillRect/>
            </a:stretch>
          </p:blipFill>
          <p:spPr>
            <a:xfrm>
              <a:off x="640360" y="908934"/>
              <a:ext cx="543082" cy="568066"/>
            </a:xfrm>
            <a:prstGeom prst="rect">
              <a:avLst/>
            </a:prstGeom>
          </p:spPr>
        </p:pic>
        <p:pic>
          <p:nvPicPr>
            <p:cNvPr id="22" name="Picture 21">
              <a:extLst>
                <a:ext uri="{FF2B5EF4-FFF2-40B4-BE49-F238E27FC236}">
                  <a16:creationId xmlns:a16="http://schemas.microsoft.com/office/drawing/2014/main" id="{FBBF310F-1001-3F1F-22C0-28689F62B2D7}"/>
                </a:ext>
              </a:extLst>
            </p:cNvPr>
            <p:cNvPicPr>
              <a:picLocks noChangeAspect="1"/>
            </p:cNvPicPr>
            <p:nvPr/>
          </p:nvPicPr>
          <p:blipFill>
            <a:blip r:embed="rId4"/>
            <a:stretch>
              <a:fillRect/>
            </a:stretch>
          </p:blipFill>
          <p:spPr>
            <a:xfrm>
              <a:off x="614831" y="913150"/>
              <a:ext cx="544175" cy="559634"/>
            </a:xfrm>
            <a:prstGeom prst="rect">
              <a:avLst/>
            </a:prstGeom>
          </p:spPr>
        </p:pic>
      </p:grpSp>
      <p:grpSp>
        <p:nvGrpSpPr>
          <p:cNvPr id="27" name="Group 26">
            <a:extLst>
              <a:ext uri="{FF2B5EF4-FFF2-40B4-BE49-F238E27FC236}">
                <a16:creationId xmlns:a16="http://schemas.microsoft.com/office/drawing/2014/main" id="{F7B0ED48-0CBF-3767-0FA2-8B2D91759AB0}"/>
              </a:ext>
            </a:extLst>
          </p:cNvPr>
          <p:cNvGrpSpPr/>
          <p:nvPr/>
        </p:nvGrpSpPr>
        <p:grpSpPr>
          <a:xfrm>
            <a:off x="525597" y="2827867"/>
            <a:ext cx="600075" cy="621545"/>
            <a:chOff x="586881" y="2604307"/>
            <a:chExt cx="600075" cy="621545"/>
          </a:xfrm>
        </p:grpSpPr>
        <p:pic>
          <p:nvPicPr>
            <p:cNvPr id="20" name="Picture 19">
              <a:extLst>
                <a:ext uri="{FF2B5EF4-FFF2-40B4-BE49-F238E27FC236}">
                  <a16:creationId xmlns:a16="http://schemas.microsoft.com/office/drawing/2014/main" id="{E67E79B2-46F4-0C5E-EA13-13B15B765205}"/>
                </a:ext>
              </a:extLst>
            </p:cNvPr>
            <p:cNvPicPr>
              <a:picLocks noChangeAspect="1"/>
            </p:cNvPicPr>
            <p:nvPr/>
          </p:nvPicPr>
          <p:blipFill>
            <a:blip r:embed="rId3"/>
            <a:stretch>
              <a:fillRect/>
            </a:stretch>
          </p:blipFill>
          <p:spPr>
            <a:xfrm>
              <a:off x="615376" y="2657786"/>
              <a:ext cx="543082" cy="568066"/>
            </a:xfrm>
            <a:prstGeom prst="rect">
              <a:avLst/>
            </a:prstGeom>
          </p:spPr>
        </p:pic>
        <p:pic>
          <p:nvPicPr>
            <p:cNvPr id="23" name="Picture 22">
              <a:extLst>
                <a:ext uri="{FF2B5EF4-FFF2-40B4-BE49-F238E27FC236}">
                  <a16:creationId xmlns:a16="http://schemas.microsoft.com/office/drawing/2014/main" id="{C2D2B024-B83B-001A-F0F5-8BD20392C20B}"/>
                </a:ext>
              </a:extLst>
            </p:cNvPr>
            <p:cNvPicPr>
              <a:picLocks noChangeAspect="1"/>
            </p:cNvPicPr>
            <p:nvPr/>
          </p:nvPicPr>
          <p:blipFill>
            <a:blip r:embed="rId5"/>
            <a:stretch>
              <a:fillRect/>
            </a:stretch>
          </p:blipFill>
          <p:spPr>
            <a:xfrm>
              <a:off x="586881" y="2604307"/>
              <a:ext cx="600075" cy="600075"/>
            </a:xfrm>
            <a:prstGeom prst="rect">
              <a:avLst/>
            </a:prstGeom>
          </p:spPr>
        </p:pic>
      </p:grpSp>
      <p:grpSp>
        <p:nvGrpSpPr>
          <p:cNvPr id="26" name="Group 25">
            <a:extLst>
              <a:ext uri="{FF2B5EF4-FFF2-40B4-BE49-F238E27FC236}">
                <a16:creationId xmlns:a16="http://schemas.microsoft.com/office/drawing/2014/main" id="{7B2CED3D-686A-BB0E-F9B2-520B42EA4111}"/>
              </a:ext>
            </a:extLst>
          </p:cNvPr>
          <p:cNvGrpSpPr/>
          <p:nvPr/>
        </p:nvGrpSpPr>
        <p:grpSpPr>
          <a:xfrm>
            <a:off x="531738" y="4769785"/>
            <a:ext cx="559632" cy="573299"/>
            <a:chOff x="603210" y="4338946"/>
            <a:chExt cx="559632" cy="573299"/>
          </a:xfrm>
        </p:grpSpPr>
        <p:pic>
          <p:nvPicPr>
            <p:cNvPr id="21" name="Picture 20">
              <a:extLst>
                <a:ext uri="{FF2B5EF4-FFF2-40B4-BE49-F238E27FC236}">
                  <a16:creationId xmlns:a16="http://schemas.microsoft.com/office/drawing/2014/main" id="{24527B22-6041-D0E3-518C-D730AD753726}"/>
                </a:ext>
              </a:extLst>
            </p:cNvPr>
            <p:cNvPicPr>
              <a:picLocks noChangeAspect="1"/>
            </p:cNvPicPr>
            <p:nvPr/>
          </p:nvPicPr>
          <p:blipFill>
            <a:blip r:embed="rId3"/>
            <a:stretch>
              <a:fillRect/>
            </a:stretch>
          </p:blipFill>
          <p:spPr>
            <a:xfrm>
              <a:off x="615375" y="4344179"/>
              <a:ext cx="543082" cy="568066"/>
            </a:xfrm>
            <a:prstGeom prst="rect">
              <a:avLst/>
            </a:prstGeom>
          </p:spPr>
        </p:pic>
        <p:pic>
          <p:nvPicPr>
            <p:cNvPr id="25" name="Picture 24">
              <a:extLst>
                <a:ext uri="{FF2B5EF4-FFF2-40B4-BE49-F238E27FC236}">
                  <a16:creationId xmlns:a16="http://schemas.microsoft.com/office/drawing/2014/main" id="{B0EB3B86-3ACF-5999-8D04-939AE1796124}"/>
                </a:ext>
              </a:extLst>
            </p:cNvPr>
            <p:cNvPicPr>
              <a:picLocks noChangeAspect="1"/>
            </p:cNvPicPr>
            <p:nvPr/>
          </p:nvPicPr>
          <p:blipFill>
            <a:blip r:embed="rId6"/>
            <a:stretch>
              <a:fillRect/>
            </a:stretch>
          </p:blipFill>
          <p:spPr>
            <a:xfrm>
              <a:off x="603210" y="4338946"/>
              <a:ext cx="559632" cy="559633"/>
            </a:xfrm>
            <a:prstGeom prst="rect">
              <a:avLst/>
            </a:prstGeom>
          </p:spPr>
        </p:pic>
      </p:grpSp>
      <p:sp>
        <p:nvSpPr>
          <p:cNvPr id="29" name="Slide Number Placeholder 4">
            <a:extLst>
              <a:ext uri="{FF2B5EF4-FFF2-40B4-BE49-F238E27FC236}">
                <a16:creationId xmlns:a16="http://schemas.microsoft.com/office/drawing/2014/main" id="{DCCC42C8-9729-8D5E-00BF-D22F79050EBD}"/>
              </a:ext>
            </a:extLst>
          </p:cNvPr>
          <p:cNvSpPr txBox="1">
            <a:spLocks/>
          </p:cNvSpPr>
          <p:nvPr/>
        </p:nvSpPr>
        <p:spPr>
          <a:xfrm>
            <a:off x="11467449" y="6530758"/>
            <a:ext cx="599290" cy="226978"/>
          </a:xfrm>
          <a:prstGeom prst="rect">
            <a:avLst/>
          </a:prstGeom>
          <a:solidFill>
            <a:srgbClr val="102F54"/>
          </a:solidFill>
        </p:spPr>
        <p:txBody>
          <a:bodyPr vert="horz" lIns="91440" tIns="45720" rIns="91440" bIns="45720" rtlCol="0" anchor="b"/>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FE4E75A2-CA41-49D8-A529-D1D3823E4648}" type="slidenum">
              <a:rPr kumimoji="0" lang="en-US" sz="1050" b="0" i="0" u="none" strike="noStrike" kern="1200" cap="all" spc="100" normalizeH="0" baseline="0" noProof="0" smtClean="0">
                <a:ln>
                  <a:noFill/>
                </a:ln>
                <a:solidFill>
                  <a:prstClr val="white"/>
                </a:solidFill>
                <a:effectLst/>
                <a:uLnTx/>
                <a:uFillTx/>
                <a:latin typeface="HelveticaNeueLT Std"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050" b="0" i="0" u="none" strike="noStrike" kern="1200" cap="all" spc="100" normalizeH="0" baseline="0" noProof="0">
              <a:ln>
                <a:noFill/>
              </a:ln>
              <a:solidFill>
                <a:prstClr val="white"/>
              </a:solidFill>
              <a:effectLst/>
              <a:uLnTx/>
              <a:uFillTx/>
              <a:latin typeface="HelveticaNeueLT Std" panose="020B0604020202020204" pitchFamily="34" charset="0"/>
              <a:ea typeface="+mn-ea"/>
              <a:cs typeface="+mn-cs"/>
            </a:endParaRPr>
          </a:p>
        </p:txBody>
      </p:sp>
      <p:cxnSp>
        <p:nvCxnSpPr>
          <p:cNvPr id="3" name="Straight Connector 2">
            <a:extLst>
              <a:ext uri="{FF2B5EF4-FFF2-40B4-BE49-F238E27FC236}">
                <a16:creationId xmlns:a16="http://schemas.microsoft.com/office/drawing/2014/main" id="{AA7FAFDA-CB97-EBBC-71AD-46AB40A43FE0}"/>
              </a:ext>
            </a:extLst>
          </p:cNvPr>
          <p:cNvCxnSpPr>
            <a:cxnSpLocks/>
          </p:cNvCxnSpPr>
          <p:nvPr/>
        </p:nvCxnSpPr>
        <p:spPr>
          <a:xfrm>
            <a:off x="362794" y="758227"/>
            <a:ext cx="10983316" cy="0"/>
          </a:xfrm>
          <a:prstGeom prst="line">
            <a:avLst/>
          </a:prstGeom>
          <a:ln w="57150">
            <a:solidFill>
              <a:srgbClr val="E46C0A"/>
            </a:solidFill>
          </a:ln>
        </p:spPr>
        <p:style>
          <a:lnRef idx="1">
            <a:schemeClr val="accent1"/>
          </a:lnRef>
          <a:fillRef idx="0">
            <a:schemeClr val="accent1"/>
          </a:fillRef>
          <a:effectRef idx="0">
            <a:schemeClr val="accent1"/>
          </a:effectRef>
          <a:fontRef idx="minor">
            <a:schemeClr val="tx1"/>
          </a:fontRef>
        </p:style>
      </p:cxnSp>
      <p:pic>
        <p:nvPicPr>
          <p:cNvPr id="5" name="object 30">
            <a:extLst>
              <a:ext uri="{FF2B5EF4-FFF2-40B4-BE49-F238E27FC236}">
                <a16:creationId xmlns:a16="http://schemas.microsoft.com/office/drawing/2014/main" id="{13AA0A8E-0AF7-7C60-5F83-25A83D835C47}"/>
              </a:ext>
            </a:extLst>
          </p:cNvPr>
          <p:cNvPicPr/>
          <p:nvPr/>
        </p:nvPicPr>
        <p:blipFill>
          <a:blip r:embed="rId7" cstate="print"/>
          <a:stretch>
            <a:fillRect/>
          </a:stretch>
        </p:blipFill>
        <p:spPr>
          <a:xfrm>
            <a:off x="167639" y="6266688"/>
            <a:ext cx="441947" cy="448055"/>
          </a:xfrm>
          <a:prstGeom prst="rect">
            <a:avLst/>
          </a:prstGeom>
        </p:spPr>
      </p:pic>
      <p:sp>
        <p:nvSpPr>
          <p:cNvPr id="6" name="Footer Placeholder 3">
            <a:extLst>
              <a:ext uri="{FF2B5EF4-FFF2-40B4-BE49-F238E27FC236}">
                <a16:creationId xmlns:a16="http://schemas.microsoft.com/office/drawing/2014/main" id="{66088B25-49A6-2B4B-AA66-FC270B86FEA1}"/>
              </a:ext>
            </a:extLst>
          </p:cNvPr>
          <p:cNvSpPr>
            <a:spLocks noGrp="1"/>
          </p:cNvSpPr>
          <p:nvPr>
            <p:ph type="ftr" sz="quarter" idx="11"/>
          </p:nvPr>
        </p:nvSpPr>
        <p:spPr>
          <a:xfrm>
            <a:off x="609586" y="6416998"/>
            <a:ext cx="2676731" cy="261172"/>
          </a:xfrm>
        </p:spPr>
        <p:txBody>
          <a:bodyPr lIns="91440" tIns="45720" rIns="91440" bIns="4572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a:ln>
                  <a:noFill/>
                </a:ln>
                <a:solidFill>
                  <a:prstClr val="black"/>
                </a:solidFill>
                <a:effectLst/>
                <a:uLnTx/>
                <a:uFillTx/>
                <a:latin typeface="+mj-lt"/>
                <a:ea typeface="+mn-ea"/>
                <a:cs typeface="+mn-cs"/>
              </a:rPr>
              <a:t>Department of Administration   </a:t>
            </a:r>
          </a:p>
        </p:txBody>
      </p:sp>
    </p:spTree>
    <p:extLst>
      <p:ext uri="{BB962C8B-B14F-4D97-AF65-F5344CB8AC3E}">
        <p14:creationId xmlns:p14="http://schemas.microsoft.com/office/powerpoint/2010/main" val="50132533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83005-A99D-B4D8-6EC4-71AD772F2A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4DE794-1CF4-4C4D-9514-9E39E1C3E4F6}"/>
              </a:ext>
            </a:extLst>
          </p:cNvPr>
          <p:cNvSpPr>
            <a:spLocks noGrp="1"/>
          </p:cNvSpPr>
          <p:nvPr>
            <p:ph type="title"/>
          </p:nvPr>
        </p:nvSpPr>
        <p:spPr>
          <a:xfrm>
            <a:off x="460200" y="-301352"/>
            <a:ext cx="10515600" cy="1325563"/>
          </a:xfrm>
        </p:spPr>
        <p:txBody>
          <a:bodyPr>
            <a:normAutofit/>
          </a:bodyPr>
          <a:lstStyle/>
          <a:p>
            <a:r>
              <a:rPr lang="en-US" sz="3600">
                <a:solidFill>
                  <a:schemeClr val="bg1"/>
                </a:solidFill>
              </a:rPr>
              <a:t>HR CENTRALIZATION UPDATES</a:t>
            </a:r>
          </a:p>
        </p:txBody>
      </p:sp>
      <p:pic>
        <p:nvPicPr>
          <p:cNvPr id="7" name="object 30">
            <a:extLst>
              <a:ext uri="{FF2B5EF4-FFF2-40B4-BE49-F238E27FC236}">
                <a16:creationId xmlns:a16="http://schemas.microsoft.com/office/drawing/2014/main" id="{1BA6BC7A-D57F-9DE9-A77A-2EDFB27A0CB5}"/>
              </a:ext>
            </a:extLst>
          </p:cNvPr>
          <p:cNvPicPr/>
          <p:nvPr/>
        </p:nvPicPr>
        <p:blipFill>
          <a:blip r:embed="rId3" cstate="print"/>
          <a:stretch>
            <a:fillRect/>
          </a:stretch>
        </p:blipFill>
        <p:spPr>
          <a:xfrm>
            <a:off x="167639" y="6266688"/>
            <a:ext cx="441947" cy="448055"/>
          </a:xfrm>
          <a:prstGeom prst="rect">
            <a:avLst/>
          </a:prstGeom>
        </p:spPr>
      </p:pic>
      <p:sp>
        <p:nvSpPr>
          <p:cNvPr id="8" name="Footer Placeholder 3">
            <a:extLst>
              <a:ext uri="{FF2B5EF4-FFF2-40B4-BE49-F238E27FC236}">
                <a16:creationId xmlns:a16="http://schemas.microsoft.com/office/drawing/2014/main" id="{9D8B0227-E267-482D-79F7-0D71FF672DB5}"/>
              </a:ext>
            </a:extLst>
          </p:cNvPr>
          <p:cNvSpPr>
            <a:spLocks noGrp="1"/>
          </p:cNvSpPr>
          <p:nvPr>
            <p:ph type="ftr" sz="quarter" idx="11"/>
          </p:nvPr>
        </p:nvSpPr>
        <p:spPr>
          <a:xfrm>
            <a:off x="609394" y="6466191"/>
            <a:ext cx="2676731" cy="261172"/>
          </a:xfrm>
        </p:spPr>
        <p:txBody>
          <a:bodyPr lIns="91440" tIns="45720" rIns="91440" bIns="4572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a:ln>
                  <a:noFill/>
                </a:ln>
                <a:solidFill>
                  <a:prstClr val="black"/>
                </a:solidFill>
                <a:effectLst/>
                <a:uLnTx/>
                <a:uFillTx/>
                <a:latin typeface="Aptos Display" panose="02110004020202020204"/>
                <a:ea typeface="+mn-ea"/>
                <a:cs typeface="+mn-cs"/>
              </a:rPr>
              <a:t>Department of Administration   </a:t>
            </a:r>
          </a:p>
        </p:txBody>
      </p:sp>
      <p:sp>
        <p:nvSpPr>
          <p:cNvPr id="17" name="Google Shape;408;p11">
            <a:extLst>
              <a:ext uri="{FF2B5EF4-FFF2-40B4-BE49-F238E27FC236}">
                <a16:creationId xmlns:a16="http://schemas.microsoft.com/office/drawing/2014/main" id="{371656E3-A803-D40B-F79E-D923AAF8E98D}"/>
              </a:ext>
            </a:extLst>
          </p:cNvPr>
          <p:cNvSpPr txBox="1">
            <a:spLocks noGrp="1"/>
          </p:cNvSpPr>
          <p:nvPr>
            <p:ph type="sldNum" idx="12"/>
          </p:nvPr>
        </p:nvSpPr>
        <p:spPr>
          <a:xfrm>
            <a:off x="11515060" y="6366983"/>
            <a:ext cx="530000" cy="365200"/>
          </a:xfrm>
          <a:prstGeom prst="rect">
            <a:avLst/>
          </a:prstGeom>
          <a:noFill/>
          <a:ln>
            <a:noFill/>
          </a:ln>
        </p:spPr>
        <p:txBody>
          <a:bodyPr spcFirstLastPara="1" vert="horz" wrap="square" lIns="91433" tIns="45700" rIns="91433" bIns="45700" rtlCol="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fld id="{00000000-1234-1234-1234-123412341234}" type="slidenum">
              <a:rPr kumimoji="0" lang="en-US" sz="1067" b="0" i="0" u="none" strike="noStrike" kern="1200" cap="none" spc="0" normalizeH="0" baseline="0" noProof="0">
                <a:ln>
                  <a:noFill/>
                </a:ln>
                <a:solidFill>
                  <a:srgbClr val="196B24"/>
                </a:solidFill>
                <a:effectLst/>
                <a:uLnTx/>
                <a:uFillTx/>
                <a:latin typeface="Lato"/>
                <a:ea typeface="Lato"/>
                <a:cs typeface="Lato"/>
                <a:sym typeface="Lato"/>
              </a:rPr>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t>11</a:t>
            </a:fld>
            <a:endParaRPr kumimoji="0" sz="1067" b="0" i="0" u="none" strike="noStrike" kern="1200" cap="none" spc="0" normalizeH="0" baseline="0" noProof="0">
              <a:ln>
                <a:noFill/>
              </a:ln>
              <a:solidFill>
                <a:srgbClr val="196B24"/>
              </a:solidFill>
              <a:effectLst/>
              <a:uLnTx/>
              <a:uFillTx/>
              <a:latin typeface="Lato"/>
              <a:ea typeface="Lato"/>
              <a:cs typeface="Lato"/>
              <a:sym typeface="Lato"/>
            </a:endParaRPr>
          </a:p>
        </p:txBody>
      </p:sp>
      <p:cxnSp>
        <p:nvCxnSpPr>
          <p:cNvPr id="3" name="Straight Connector 2">
            <a:extLst>
              <a:ext uri="{FF2B5EF4-FFF2-40B4-BE49-F238E27FC236}">
                <a16:creationId xmlns:a16="http://schemas.microsoft.com/office/drawing/2014/main" id="{D5CB5A33-39D2-FFB0-515F-5FD47A8B55D1}"/>
              </a:ext>
            </a:extLst>
          </p:cNvPr>
          <p:cNvCxnSpPr>
            <a:cxnSpLocks/>
          </p:cNvCxnSpPr>
          <p:nvPr/>
        </p:nvCxnSpPr>
        <p:spPr>
          <a:xfrm>
            <a:off x="460201" y="876165"/>
            <a:ext cx="11271599" cy="0"/>
          </a:xfrm>
          <a:prstGeom prst="line">
            <a:avLst/>
          </a:prstGeom>
          <a:ln w="57150"/>
        </p:spPr>
        <p:style>
          <a:lnRef idx="2">
            <a:schemeClr val="accent2"/>
          </a:lnRef>
          <a:fillRef idx="0">
            <a:schemeClr val="accent2"/>
          </a:fillRef>
          <a:effectRef idx="1">
            <a:schemeClr val="accent2"/>
          </a:effectRef>
          <a:fontRef idx="minor">
            <a:schemeClr val="tx1"/>
          </a:fontRef>
        </p:style>
      </p:cxnSp>
      <p:sp>
        <p:nvSpPr>
          <p:cNvPr id="10" name="TextBox 9">
            <a:extLst>
              <a:ext uri="{FF2B5EF4-FFF2-40B4-BE49-F238E27FC236}">
                <a16:creationId xmlns:a16="http://schemas.microsoft.com/office/drawing/2014/main" id="{AB7A2449-FF8F-5971-DAB0-217AD2D995F0}"/>
              </a:ext>
            </a:extLst>
          </p:cNvPr>
          <p:cNvSpPr txBox="1"/>
          <p:nvPr/>
        </p:nvSpPr>
        <p:spPr>
          <a:xfrm>
            <a:off x="609394" y="2039041"/>
            <a:ext cx="10677731" cy="417037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850">
                <a:solidFill>
                  <a:schemeClr val="tx2"/>
                </a:solidFill>
                <a:latin typeface="Aptos" panose="020B0004020202020204" pitchFamily="34" charset="0"/>
              </a:rPr>
              <a:t>Define and communicate clear roles and reporting relationships, so HR staff and agency personnel know when centralized protocols apply and when there’s room for agency-specific flexibility.</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850">
                <a:solidFill>
                  <a:schemeClr val="tx2"/>
                </a:solidFill>
                <a:latin typeface="Aptos" panose="020B0004020202020204" pitchFamily="34" charset="0"/>
              </a:rPr>
              <a:t>Use service-level agreements or MOUs to set expectations regarding decision-making authority and escalation expectations.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850">
                <a:solidFill>
                  <a:schemeClr val="tx2"/>
                </a:solidFill>
                <a:latin typeface="Aptos" panose="020B0004020202020204" pitchFamily="34" charset="0"/>
              </a:rPr>
              <a:t>Change management is key. Focus on transparent communication and providing feedback channels.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850">
                <a:solidFill>
                  <a:schemeClr val="tx2"/>
                </a:solidFill>
                <a:latin typeface="Aptos" panose="020B0004020202020204" pitchFamily="34" charset="0"/>
              </a:rPr>
              <a:t>Allowed for specialization across HR functions. Dedicated teams enabled the development of subject matter expertise and scalable learning/development programs, improving overall service quality.</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850">
                <a:solidFill>
                  <a:schemeClr val="tx2"/>
                </a:solidFill>
                <a:latin typeface="Aptos" panose="020B0004020202020204" pitchFamily="34" charset="0"/>
              </a:rPr>
              <a:t>Enabled better compliance with employment law, more consistent application of benefits, and improved workforce planning across agencies.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850">
                <a:solidFill>
                  <a:schemeClr val="tx2"/>
                </a:solidFill>
                <a:latin typeface="Aptos" panose="020B0004020202020204" pitchFamily="34" charset="0"/>
              </a:rPr>
              <a:t>Standardization should start with transactional processes, followed by a broad transformational plan tailored to the state’s specific needs.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Rectangle 5">
            <a:extLst>
              <a:ext uri="{FF2B5EF4-FFF2-40B4-BE49-F238E27FC236}">
                <a16:creationId xmlns:a16="http://schemas.microsoft.com/office/drawing/2014/main" id="{14170ED8-49B5-39EC-E888-92C40B43C7FC}"/>
              </a:ext>
            </a:extLst>
          </p:cNvPr>
          <p:cNvSpPr/>
          <p:nvPr/>
        </p:nvSpPr>
        <p:spPr>
          <a:xfrm>
            <a:off x="-17526" y="-11016"/>
            <a:ext cx="12192000" cy="76363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a:solidFill>
                  <a:schemeClr val="bg1"/>
                </a:solidFill>
              </a:rPr>
              <a:t>	</a:t>
            </a:r>
            <a:r>
              <a:rPr lang="en-US" sz="3000" b="1">
                <a:solidFill>
                  <a:schemeClr val="bg1"/>
                </a:solidFill>
                <a:latin typeface="+mj-lt"/>
              </a:rPr>
              <a:t>STATE DISCOVERY</a:t>
            </a:r>
            <a:endParaRPr lang="en-US" sz="3000" b="1">
              <a:solidFill>
                <a:srgbClr val="6F87A3"/>
              </a:solidFill>
              <a:latin typeface="+mj-lt"/>
            </a:endParaRPr>
          </a:p>
        </p:txBody>
      </p:sp>
      <p:grpSp>
        <p:nvGrpSpPr>
          <p:cNvPr id="14" name="Group 13">
            <a:extLst>
              <a:ext uri="{FF2B5EF4-FFF2-40B4-BE49-F238E27FC236}">
                <a16:creationId xmlns:a16="http://schemas.microsoft.com/office/drawing/2014/main" id="{A7D79B1C-5FAD-6028-C88C-0F30EB76AAFA}"/>
              </a:ext>
            </a:extLst>
          </p:cNvPr>
          <p:cNvGrpSpPr/>
          <p:nvPr/>
        </p:nvGrpSpPr>
        <p:grpSpPr>
          <a:xfrm>
            <a:off x="6870958" y="200438"/>
            <a:ext cx="7838675" cy="1544981"/>
            <a:chOff x="6678454" y="38937"/>
            <a:chExt cx="7838675" cy="1544981"/>
          </a:xfrm>
        </p:grpSpPr>
        <p:sp>
          <p:nvSpPr>
            <p:cNvPr id="11" name="Rectangle: Rounded Corners 10">
              <a:extLst>
                <a:ext uri="{FF2B5EF4-FFF2-40B4-BE49-F238E27FC236}">
                  <a16:creationId xmlns:a16="http://schemas.microsoft.com/office/drawing/2014/main" id="{E124277F-8826-5113-D2AF-D5C8A651591B}"/>
                </a:ext>
              </a:extLst>
            </p:cNvPr>
            <p:cNvSpPr/>
            <p:nvPr/>
          </p:nvSpPr>
          <p:spPr>
            <a:xfrm>
              <a:off x="6678454" y="38937"/>
              <a:ext cx="5162550" cy="1544981"/>
            </a:xfrm>
            <a:prstGeom prst="roundRect">
              <a:avLst/>
            </a:prstGeom>
            <a:solidFill>
              <a:srgbClr val="6F87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4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TextBox 8">
              <a:extLst>
                <a:ext uri="{FF2B5EF4-FFF2-40B4-BE49-F238E27FC236}">
                  <a16:creationId xmlns:a16="http://schemas.microsoft.com/office/drawing/2014/main" id="{F5458A8C-B372-085A-2CEC-E72D42AA7BE8}"/>
                </a:ext>
              </a:extLst>
            </p:cNvPr>
            <p:cNvSpPr txBox="1"/>
            <p:nvPr/>
          </p:nvSpPr>
          <p:spPr>
            <a:xfrm>
              <a:off x="6837117" y="137166"/>
              <a:ext cx="514485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Aptos" panose="02110004020202020204"/>
                  <a:ea typeface="+mn-ea"/>
                  <a:cs typeface="+mn-cs"/>
                </a:rPr>
                <a:t>Met with the following states to learn more about their human resources centralization journey:</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a:ln>
                    <a:noFill/>
                  </a:ln>
                  <a:solidFill>
                    <a:prstClr val="white"/>
                  </a:solidFill>
                  <a:effectLst/>
                  <a:uLnTx/>
                  <a:uFillTx/>
                  <a:latin typeface="Aptos" panose="02110004020202020204"/>
                  <a:ea typeface="+mn-ea"/>
                  <a:cs typeface="+mn-cs"/>
                </a:rPr>
                <a:t>Alaska</a:t>
              </a:r>
            </a:p>
          </p:txBody>
        </p:sp>
        <p:sp>
          <p:nvSpPr>
            <p:cNvPr id="12" name="TextBox 11">
              <a:extLst>
                <a:ext uri="{FF2B5EF4-FFF2-40B4-BE49-F238E27FC236}">
                  <a16:creationId xmlns:a16="http://schemas.microsoft.com/office/drawing/2014/main" id="{EF19E8CA-3EB0-F56D-A823-216D9EC3E7D5}"/>
                </a:ext>
              </a:extLst>
            </p:cNvPr>
            <p:cNvSpPr txBox="1"/>
            <p:nvPr/>
          </p:nvSpPr>
          <p:spPr>
            <a:xfrm>
              <a:off x="8178130" y="1060495"/>
              <a:ext cx="4845223"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a:ln>
                    <a:noFill/>
                  </a:ln>
                  <a:solidFill>
                    <a:prstClr val="white"/>
                  </a:solidFill>
                  <a:effectLst/>
                  <a:uLnTx/>
                  <a:uFillTx/>
                  <a:latin typeface="Aptos" panose="02110004020202020204"/>
                  <a:ea typeface="+mn-ea"/>
                  <a:cs typeface="+mn-cs"/>
                </a:rPr>
                <a:t>Michigan</a:t>
              </a:r>
            </a:p>
          </p:txBody>
        </p:sp>
        <p:sp>
          <p:nvSpPr>
            <p:cNvPr id="13" name="TextBox 12">
              <a:extLst>
                <a:ext uri="{FF2B5EF4-FFF2-40B4-BE49-F238E27FC236}">
                  <a16:creationId xmlns:a16="http://schemas.microsoft.com/office/drawing/2014/main" id="{31530DA0-0FCC-E493-8028-F803A1D17800}"/>
                </a:ext>
              </a:extLst>
            </p:cNvPr>
            <p:cNvSpPr txBox="1"/>
            <p:nvPr/>
          </p:nvSpPr>
          <p:spPr>
            <a:xfrm>
              <a:off x="9671906" y="1069683"/>
              <a:ext cx="4845223"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a:ln>
                    <a:noFill/>
                  </a:ln>
                  <a:solidFill>
                    <a:prstClr val="white"/>
                  </a:solidFill>
                  <a:effectLst/>
                  <a:uLnTx/>
                  <a:uFillTx/>
                  <a:latin typeface="Aptos" panose="02110004020202020204"/>
                  <a:ea typeface="+mn-ea"/>
                  <a:cs typeface="+mn-cs"/>
                </a:rPr>
                <a:t>Wisconsin</a:t>
              </a:r>
            </a:p>
          </p:txBody>
        </p:sp>
      </p:grpSp>
      <p:sp>
        <p:nvSpPr>
          <p:cNvPr id="16" name="TextBox 15">
            <a:extLst>
              <a:ext uri="{FF2B5EF4-FFF2-40B4-BE49-F238E27FC236}">
                <a16:creationId xmlns:a16="http://schemas.microsoft.com/office/drawing/2014/main" id="{62BB32C3-1333-3894-202C-7F3461B85101}"/>
              </a:ext>
            </a:extLst>
          </p:cNvPr>
          <p:cNvSpPr txBox="1"/>
          <p:nvPr/>
        </p:nvSpPr>
        <p:spPr>
          <a:xfrm>
            <a:off x="608525" y="1481834"/>
            <a:ext cx="5985997" cy="461665"/>
          </a:xfrm>
          <a:prstGeom prst="rect">
            <a:avLst/>
          </a:prstGeom>
          <a:noFill/>
        </p:spPr>
        <p:txBody>
          <a:bodyPr wrap="square" lIns="91440" tIns="45720" rIns="91440" bIns="45720" rtlCol="0" anchor="t">
            <a:spAutoFit/>
          </a:bodyPr>
          <a:lstStyle/>
          <a:p>
            <a:pPr lvl="0">
              <a:defRPr/>
            </a:pPr>
            <a:r>
              <a:rPr lang="en-US" sz="2400" b="1">
                <a:solidFill>
                  <a:schemeClr val="tx2"/>
                </a:solidFill>
              </a:rPr>
              <a:t>THEMES FROM THESE DISCUSSIONS</a:t>
            </a:r>
            <a:r>
              <a:rPr lang="en-US" sz="2400" b="1">
                <a:solidFill>
                  <a:prstClr val="black"/>
                </a:solidFill>
              </a:rPr>
              <a:t>:</a:t>
            </a:r>
          </a:p>
        </p:txBody>
      </p:sp>
      <p:sp>
        <p:nvSpPr>
          <p:cNvPr id="4" name="Slide Number Placeholder 4">
            <a:extLst>
              <a:ext uri="{FF2B5EF4-FFF2-40B4-BE49-F238E27FC236}">
                <a16:creationId xmlns:a16="http://schemas.microsoft.com/office/drawing/2014/main" id="{49A399E7-A141-0E07-900F-9414DAB4EA43}"/>
              </a:ext>
            </a:extLst>
          </p:cNvPr>
          <p:cNvSpPr txBox="1">
            <a:spLocks/>
          </p:cNvSpPr>
          <p:nvPr/>
        </p:nvSpPr>
        <p:spPr>
          <a:xfrm>
            <a:off x="11424999" y="6490736"/>
            <a:ext cx="599290" cy="226978"/>
          </a:xfrm>
          <a:prstGeom prst="rect">
            <a:avLst/>
          </a:prstGeom>
          <a:solidFill>
            <a:srgbClr val="102F54"/>
          </a:solidFill>
        </p:spPr>
        <p:txBody>
          <a:bodyPr vert="horz" lIns="91440" tIns="45720" rIns="91440" bIns="45720" rtlCol="0" anchor="b"/>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FE4E75A2-CA41-49D8-A529-D1D3823E4648}" type="slidenum">
              <a:rPr kumimoji="0" lang="en-US" sz="1050" b="0" i="0" u="none" strike="noStrike" kern="1200" cap="all" spc="100" normalizeH="0" baseline="0" noProof="0" smtClean="0">
                <a:ln>
                  <a:noFill/>
                </a:ln>
                <a:solidFill>
                  <a:prstClr val="white"/>
                </a:solidFill>
                <a:effectLst/>
                <a:uLnTx/>
                <a:uFillTx/>
                <a:latin typeface="HelveticaNeueLT Std"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050" b="0" i="0" u="none" strike="noStrike" kern="1200" cap="all" spc="100" normalizeH="0" baseline="0" noProof="0">
              <a:ln>
                <a:noFill/>
              </a:ln>
              <a:solidFill>
                <a:prstClr val="white"/>
              </a:solidFill>
              <a:effectLst/>
              <a:uLnTx/>
              <a:uFillTx/>
              <a:latin typeface="HelveticaNeueLT Std" panose="020B0604020202020204" pitchFamily="34" charset="0"/>
              <a:ea typeface="+mn-ea"/>
              <a:cs typeface="+mn-cs"/>
            </a:endParaRPr>
          </a:p>
        </p:txBody>
      </p:sp>
    </p:spTree>
    <p:extLst>
      <p:ext uri="{BB962C8B-B14F-4D97-AF65-F5344CB8AC3E}">
        <p14:creationId xmlns:p14="http://schemas.microsoft.com/office/powerpoint/2010/main" val="115018857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E8D2C-D2F7-F657-285F-FB23B9149FA9}"/>
            </a:ext>
          </a:extLst>
        </p:cNvPr>
        <p:cNvGrpSpPr/>
        <p:nvPr/>
      </p:nvGrpSpPr>
      <p:grpSpPr>
        <a:xfrm>
          <a:off x="0" y="0"/>
          <a:ext cx="0" cy="0"/>
          <a:chOff x="0" y="0"/>
          <a:chExt cx="0" cy="0"/>
        </a:xfrm>
      </p:grpSpPr>
      <p:pic>
        <p:nvPicPr>
          <p:cNvPr id="9" name="Picture 8" descr="A picture containing mountain, silhouette&#10;&#10;Description automatically generated">
            <a:extLst>
              <a:ext uri="{FF2B5EF4-FFF2-40B4-BE49-F238E27FC236}">
                <a16:creationId xmlns:a16="http://schemas.microsoft.com/office/drawing/2014/main" id="{46767409-DD3D-F0A1-88AF-09821E6AC9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descr="Logo&#10;&#10;Description automatically generated">
            <a:extLst>
              <a:ext uri="{FF2B5EF4-FFF2-40B4-BE49-F238E27FC236}">
                <a16:creationId xmlns:a16="http://schemas.microsoft.com/office/drawing/2014/main" id="{CE2981D7-87C7-8196-D86C-6A418250A6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542" y="4191006"/>
            <a:ext cx="2318658" cy="2318658"/>
          </a:xfrm>
          <a:prstGeom prst="rect">
            <a:avLst/>
          </a:prstGeom>
        </p:spPr>
      </p:pic>
      <p:sp>
        <p:nvSpPr>
          <p:cNvPr id="14" name="TextBox 13">
            <a:hlinkClick r:id="rId5"/>
            <a:extLst>
              <a:ext uri="{FF2B5EF4-FFF2-40B4-BE49-F238E27FC236}">
                <a16:creationId xmlns:a16="http://schemas.microsoft.com/office/drawing/2014/main" id="{8C48EDD1-8B67-55B5-48A0-3C9608D17E16}"/>
              </a:ext>
            </a:extLst>
          </p:cNvPr>
          <p:cNvSpPr txBox="1"/>
          <p:nvPr/>
        </p:nvSpPr>
        <p:spPr>
          <a:xfrm>
            <a:off x="2863401" y="4887316"/>
            <a:ext cx="6732986" cy="769441"/>
          </a:xfrm>
          <a:prstGeom prst="rect">
            <a:avLst/>
          </a:prstGeom>
          <a:noFill/>
        </p:spPr>
        <p:txBody>
          <a:bodyPr wrap="square" rtlCol="0">
            <a:spAutoFit/>
          </a:bodyPr>
          <a:lstStyle/>
          <a:p>
            <a:pPr algn="ctr"/>
            <a:r>
              <a:rPr lang="en-US" sz="4400" b="1">
                <a:solidFill>
                  <a:schemeClr val="bg1"/>
                </a:solidFill>
                <a:latin typeface="Aptos" panose="020B0004020202020204" pitchFamily="34" charset="0"/>
              </a:rPr>
              <a:t>FUTURE VISIONING</a:t>
            </a:r>
          </a:p>
        </p:txBody>
      </p:sp>
    </p:spTree>
    <p:extLst>
      <p:ext uri="{BB962C8B-B14F-4D97-AF65-F5344CB8AC3E}">
        <p14:creationId xmlns:p14="http://schemas.microsoft.com/office/powerpoint/2010/main" val="29951475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532B8-221F-E85C-2444-5D05E3BE9266}"/>
            </a:ext>
          </a:extLst>
        </p:cNvPr>
        <p:cNvGrpSpPr/>
        <p:nvPr/>
      </p:nvGrpSpPr>
      <p:grpSpPr>
        <a:xfrm>
          <a:off x="0" y="0"/>
          <a:ext cx="0" cy="0"/>
          <a:chOff x="0" y="0"/>
          <a:chExt cx="0" cy="0"/>
        </a:xfrm>
      </p:grpSpPr>
      <p:sp>
        <p:nvSpPr>
          <p:cNvPr id="20" name="Text Placeholder 19">
            <a:extLst>
              <a:ext uri="{FF2B5EF4-FFF2-40B4-BE49-F238E27FC236}">
                <a16:creationId xmlns:a16="http://schemas.microsoft.com/office/drawing/2014/main" id="{04AC66FC-F9D7-CC69-EF2D-7B51EC5CC362}"/>
              </a:ext>
            </a:extLst>
          </p:cNvPr>
          <p:cNvSpPr>
            <a:spLocks noGrp="1"/>
          </p:cNvSpPr>
          <p:nvPr>
            <p:ph type="body" sz="half" idx="2"/>
          </p:nvPr>
        </p:nvSpPr>
        <p:spPr>
          <a:xfrm>
            <a:off x="527901" y="1291472"/>
            <a:ext cx="4429290" cy="4789613"/>
          </a:xfrm>
        </p:spPr>
        <p:txBody>
          <a:bodyPr>
            <a:normAutofit fontScale="40000" lnSpcReduction="20000"/>
          </a:bodyPr>
          <a:lstStyle/>
          <a:p>
            <a:pPr>
              <a:lnSpc>
                <a:spcPct val="120000"/>
              </a:lnSpc>
              <a:spcBef>
                <a:spcPts val="600"/>
              </a:spcBef>
              <a:defRPr/>
            </a:pPr>
            <a:r>
              <a:rPr lang="en-US" sz="5500">
                <a:solidFill>
                  <a:schemeClr val="tx2"/>
                </a:solidFill>
              </a:rPr>
              <a:t>To collaboratively design the future-state HR Operating Model, SHRD staff and agency stakeholders participated in an active Visioning Lab. </a:t>
            </a:r>
          </a:p>
          <a:p>
            <a:pPr>
              <a:lnSpc>
                <a:spcPct val="120000"/>
              </a:lnSpc>
              <a:spcBef>
                <a:spcPts val="600"/>
              </a:spcBef>
              <a:defRPr/>
            </a:pPr>
            <a:endParaRPr lang="en-US" sz="5500">
              <a:solidFill>
                <a:schemeClr val="tx2"/>
              </a:solidFill>
            </a:endParaRPr>
          </a:p>
          <a:p>
            <a:pPr>
              <a:lnSpc>
                <a:spcPct val="120000"/>
              </a:lnSpc>
              <a:spcBef>
                <a:spcPts val="600"/>
              </a:spcBef>
              <a:defRPr/>
            </a:pPr>
            <a:r>
              <a:rPr lang="en-US" sz="5500">
                <a:solidFill>
                  <a:schemeClr val="tx2"/>
                </a:solidFill>
              </a:rPr>
              <a:t>During this lab, participants ideated on the components of the future-state HR operating model, documented challenges and opportunities, and shared their aspirations for HR Centralization.</a:t>
            </a:r>
          </a:p>
          <a:p>
            <a:pPr>
              <a:lnSpc>
                <a:spcPct val="120000"/>
              </a:lnSpc>
              <a:spcBef>
                <a:spcPts val="600"/>
              </a:spcBef>
              <a:defRPr/>
            </a:pPr>
            <a:endParaRPr lang="en-US" sz="7200">
              <a:solidFill>
                <a:schemeClr val="tx2"/>
              </a:solidFill>
            </a:endParaRPr>
          </a:p>
          <a:p>
            <a:pPr marL="285750" indent="-285750">
              <a:buFont typeface="Arial" panose="020B0604020202020204" pitchFamily="34" charset="0"/>
              <a:buChar char="•"/>
            </a:pPr>
            <a:endParaRPr lang="en-US" sz="1400">
              <a:latin typeface="HelveticaNeueLT Std"/>
            </a:endParaRPr>
          </a:p>
          <a:p>
            <a:endParaRPr lang="en-US" sz="1400" b="1">
              <a:latin typeface="HelveticaNeueLT Std"/>
            </a:endParaRPr>
          </a:p>
          <a:p>
            <a:endParaRPr lang="en-US"/>
          </a:p>
        </p:txBody>
      </p:sp>
      <p:pic>
        <p:nvPicPr>
          <p:cNvPr id="25" name="Picture 2">
            <a:extLst>
              <a:ext uri="{FF2B5EF4-FFF2-40B4-BE49-F238E27FC236}">
                <a16:creationId xmlns:a16="http://schemas.microsoft.com/office/drawing/2014/main" id="{72A4B4EC-A0E7-03CB-9BE8-D90A9E8D08A6}"/>
              </a:ext>
            </a:extLst>
          </p:cNvPr>
          <p:cNvPicPr>
            <a:picLocks noGrp="1" noChangeAspect="1" noChangeArrowheads="1"/>
          </p:cNvPicPr>
          <p:nvPr>
            <p:ph type="pic" idx="1"/>
          </p:nvPr>
        </p:nvPicPr>
        <p:blipFill>
          <a:blip r:embed="rId3" cstate="print">
            <a:extLst>
              <a:ext uri="{28A0092B-C50C-407E-A947-70E740481C1C}">
                <a14:useLocalDpi xmlns:a14="http://schemas.microsoft.com/office/drawing/2010/main" val="0"/>
              </a:ext>
            </a:extLst>
          </a:blip>
          <a:srcRect t="20377" b="20377"/>
          <a:stretch>
            <a:fillRect/>
          </a:stretch>
        </p:blipFill>
        <p:spPr bwMode="auto">
          <a:xfrm>
            <a:off x="5181600" y="1072266"/>
            <a:ext cx="5480115" cy="45213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6" name="Picture 6">
            <a:extLst>
              <a:ext uri="{FF2B5EF4-FFF2-40B4-BE49-F238E27FC236}">
                <a16:creationId xmlns:a16="http://schemas.microsoft.com/office/drawing/2014/main" id="{A541162D-04D5-8297-F06A-2E5FA779BE9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70195" y="3332942"/>
            <a:ext cx="3590925" cy="30066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E45DDD53-E377-BAC5-39E7-0DF9E644555E}"/>
              </a:ext>
            </a:extLst>
          </p:cNvPr>
          <p:cNvCxnSpPr>
            <a:cxnSpLocks/>
          </p:cNvCxnSpPr>
          <p:nvPr/>
        </p:nvCxnSpPr>
        <p:spPr>
          <a:xfrm>
            <a:off x="460201" y="811428"/>
            <a:ext cx="11271599" cy="0"/>
          </a:xfrm>
          <a:prstGeom prst="line">
            <a:avLst/>
          </a:prstGeom>
          <a:ln w="57150"/>
        </p:spPr>
        <p:style>
          <a:lnRef idx="2">
            <a:schemeClr val="accent2"/>
          </a:lnRef>
          <a:fillRef idx="0">
            <a:schemeClr val="accent2"/>
          </a:fillRef>
          <a:effectRef idx="1">
            <a:schemeClr val="accent2"/>
          </a:effectRef>
          <a:fontRef idx="minor">
            <a:schemeClr val="tx1"/>
          </a:fontRef>
        </p:style>
      </p:cxnSp>
      <p:sp>
        <p:nvSpPr>
          <p:cNvPr id="10" name="Rectangle 9">
            <a:extLst>
              <a:ext uri="{FF2B5EF4-FFF2-40B4-BE49-F238E27FC236}">
                <a16:creationId xmlns:a16="http://schemas.microsoft.com/office/drawing/2014/main" id="{527C856B-4515-778C-C2FC-0D825EC9E46B}"/>
              </a:ext>
            </a:extLst>
          </p:cNvPr>
          <p:cNvSpPr/>
          <p:nvPr/>
        </p:nvSpPr>
        <p:spPr>
          <a:xfrm>
            <a:off x="0" y="-102511"/>
            <a:ext cx="12192000" cy="763630"/>
          </a:xfrm>
          <a:prstGeom prst="rect">
            <a:avLst/>
          </a:prstGeom>
          <a:solidFill>
            <a:srgbClr val="051C2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F87A3"/>
              </a:solidFill>
              <a:effectLst/>
              <a:uLnTx/>
              <a:uFillTx/>
              <a:latin typeface="Aptos" panose="02110004020202020204"/>
              <a:ea typeface="+mn-ea"/>
              <a:cs typeface="+mn-cs"/>
            </a:endParaRPr>
          </a:p>
        </p:txBody>
      </p:sp>
      <p:sp>
        <p:nvSpPr>
          <p:cNvPr id="11" name="Title 1">
            <a:extLst>
              <a:ext uri="{FF2B5EF4-FFF2-40B4-BE49-F238E27FC236}">
                <a16:creationId xmlns:a16="http://schemas.microsoft.com/office/drawing/2014/main" id="{B81C14E7-1068-24BA-E473-9C7D9B7D04EA}"/>
              </a:ext>
            </a:extLst>
          </p:cNvPr>
          <p:cNvSpPr txBox="1">
            <a:spLocks/>
          </p:cNvSpPr>
          <p:nvPr/>
        </p:nvSpPr>
        <p:spPr>
          <a:xfrm>
            <a:off x="460200" y="43533"/>
            <a:ext cx="10905792" cy="4860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solidFill>
                  <a:schemeClr val="bg1"/>
                </a:solidFill>
              </a:rPr>
              <a:t>FUTURE STATE HR VISIONING LAB</a:t>
            </a:r>
          </a:p>
        </p:txBody>
      </p:sp>
      <p:sp>
        <p:nvSpPr>
          <p:cNvPr id="2" name="Slide Number Placeholder 4">
            <a:extLst>
              <a:ext uri="{FF2B5EF4-FFF2-40B4-BE49-F238E27FC236}">
                <a16:creationId xmlns:a16="http://schemas.microsoft.com/office/drawing/2014/main" id="{AF4AB622-0ADC-C7CA-CAAC-FC015CF2DBC7}"/>
              </a:ext>
            </a:extLst>
          </p:cNvPr>
          <p:cNvSpPr txBox="1">
            <a:spLocks/>
          </p:cNvSpPr>
          <p:nvPr/>
        </p:nvSpPr>
        <p:spPr>
          <a:xfrm>
            <a:off x="11424999" y="6490736"/>
            <a:ext cx="599290" cy="226978"/>
          </a:xfrm>
          <a:prstGeom prst="rect">
            <a:avLst/>
          </a:prstGeom>
          <a:solidFill>
            <a:srgbClr val="102F54"/>
          </a:solidFill>
        </p:spPr>
        <p:txBody>
          <a:bodyPr vert="horz" lIns="91440" tIns="45720" rIns="91440" bIns="45720" rtlCol="0" anchor="b"/>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FE4E75A2-CA41-49D8-A529-D1D3823E4648}" type="slidenum">
              <a:rPr kumimoji="0" lang="en-US" sz="1050" b="0" i="0" u="none" strike="noStrike" kern="1200" cap="all" spc="100" normalizeH="0" baseline="0" noProof="0" smtClean="0">
                <a:ln>
                  <a:noFill/>
                </a:ln>
                <a:solidFill>
                  <a:prstClr val="white"/>
                </a:solidFill>
                <a:effectLst/>
                <a:uLnTx/>
                <a:uFillTx/>
                <a:latin typeface="HelveticaNeueLT Std"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050" b="0" i="0" u="none" strike="noStrike" kern="1200" cap="all" spc="100" normalizeH="0" baseline="0" noProof="0">
              <a:ln>
                <a:noFill/>
              </a:ln>
              <a:solidFill>
                <a:prstClr val="white"/>
              </a:solidFill>
              <a:effectLst/>
              <a:uLnTx/>
              <a:uFillTx/>
              <a:latin typeface="HelveticaNeueLT Std" panose="020B0604020202020204" pitchFamily="34" charset="0"/>
              <a:ea typeface="+mn-ea"/>
              <a:cs typeface="+mn-cs"/>
            </a:endParaRPr>
          </a:p>
        </p:txBody>
      </p:sp>
      <p:pic>
        <p:nvPicPr>
          <p:cNvPr id="3" name="object 30">
            <a:extLst>
              <a:ext uri="{FF2B5EF4-FFF2-40B4-BE49-F238E27FC236}">
                <a16:creationId xmlns:a16="http://schemas.microsoft.com/office/drawing/2014/main" id="{53DBC4DF-1D3C-04FB-D5C7-BA42FCB4A814}"/>
              </a:ext>
            </a:extLst>
          </p:cNvPr>
          <p:cNvPicPr/>
          <p:nvPr/>
        </p:nvPicPr>
        <p:blipFill>
          <a:blip r:embed="rId5" cstate="print"/>
          <a:stretch>
            <a:fillRect/>
          </a:stretch>
        </p:blipFill>
        <p:spPr>
          <a:xfrm>
            <a:off x="167639" y="6266688"/>
            <a:ext cx="441947" cy="448055"/>
          </a:xfrm>
          <a:prstGeom prst="rect">
            <a:avLst/>
          </a:prstGeom>
        </p:spPr>
      </p:pic>
      <p:sp>
        <p:nvSpPr>
          <p:cNvPr id="4" name="Footer Placeholder 3">
            <a:extLst>
              <a:ext uri="{FF2B5EF4-FFF2-40B4-BE49-F238E27FC236}">
                <a16:creationId xmlns:a16="http://schemas.microsoft.com/office/drawing/2014/main" id="{DB28CBBB-A1ED-001B-6503-EC805397FA56}"/>
              </a:ext>
            </a:extLst>
          </p:cNvPr>
          <p:cNvSpPr>
            <a:spLocks noGrp="1"/>
          </p:cNvSpPr>
          <p:nvPr>
            <p:ph type="ftr" sz="quarter" idx="11"/>
          </p:nvPr>
        </p:nvSpPr>
        <p:spPr>
          <a:xfrm>
            <a:off x="609586" y="6416998"/>
            <a:ext cx="2676731" cy="261172"/>
          </a:xfrm>
        </p:spPr>
        <p:txBody>
          <a:bodyPr lIns="91440" tIns="45720" rIns="91440" bIns="4572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a:ln>
                  <a:noFill/>
                </a:ln>
                <a:solidFill>
                  <a:prstClr val="black"/>
                </a:solidFill>
                <a:effectLst/>
                <a:uLnTx/>
                <a:uFillTx/>
                <a:latin typeface="+mj-lt"/>
                <a:ea typeface="+mn-ea"/>
                <a:cs typeface="+mn-cs"/>
              </a:rPr>
              <a:t>Department of Administration   </a:t>
            </a:r>
          </a:p>
        </p:txBody>
      </p:sp>
    </p:spTree>
    <p:extLst>
      <p:ext uri="{BB962C8B-B14F-4D97-AF65-F5344CB8AC3E}">
        <p14:creationId xmlns:p14="http://schemas.microsoft.com/office/powerpoint/2010/main" val="27843519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EFE8A-C469-8793-E46B-0221BBA7ABB4}"/>
            </a:ext>
          </a:extLst>
        </p:cNvPr>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1DB7F08A-B838-D6A5-D98D-7523C3C5214E}"/>
              </a:ext>
            </a:extLst>
          </p:cNvPr>
          <p:cNvCxnSpPr>
            <a:cxnSpLocks/>
          </p:cNvCxnSpPr>
          <p:nvPr/>
        </p:nvCxnSpPr>
        <p:spPr>
          <a:xfrm>
            <a:off x="460201" y="811428"/>
            <a:ext cx="11271599" cy="0"/>
          </a:xfrm>
          <a:prstGeom prst="line">
            <a:avLst/>
          </a:prstGeom>
          <a:ln w="57150"/>
        </p:spPr>
        <p:style>
          <a:lnRef idx="2">
            <a:schemeClr val="accent2"/>
          </a:lnRef>
          <a:fillRef idx="0">
            <a:schemeClr val="accent2"/>
          </a:fillRef>
          <a:effectRef idx="1">
            <a:schemeClr val="accent2"/>
          </a:effectRef>
          <a:fontRef idx="minor">
            <a:schemeClr val="tx1"/>
          </a:fontRef>
        </p:style>
      </p:cxnSp>
      <p:sp>
        <p:nvSpPr>
          <p:cNvPr id="18" name="Rectangle 17">
            <a:extLst>
              <a:ext uri="{FF2B5EF4-FFF2-40B4-BE49-F238E27FC236}">
                <a16:creationId xmlns:a16="http://schemas.microsoft.com/office/drawing/2014/main" id="{B8617BA2-733F-F058-7E0C-CFA6ADBC9990}"/>
              </a:ext>
            </a:extLst>
          </p:cNvPr>
          <p:cNvSpPr/>
          <p:nvPr/>
        </p:nvSpPr>
        <p:spPr>
          <a:xfrm>
            <a:off x="0" y="-102511"/>
            <a:ext cx="12192000" cy="763630"/>
          </a:xfrm>
          <a:prstGeom prst="rect">
            <a:avLst/>
          </a:prstGeom>
          <a:solidFill>
            <a:srgbClr val="051C2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F87A3"/>
              </a:solidFill>
              <a:effectLst/>
              <a:uLnTx/>
              <a:uFillTx/>
              <a:latin typeface="Aptos" panose="02110004020202020204"/>
              <a:ea typeface="+mn-ea"/>
              <a:cs typeface="+mn-cs"/>
            </a:endParaRPr>
          </a:p>
        </p:txBody>
      </p:sp>
      <p:sp>
        <p:nvSpPr>
          <p:cNvPr id="19" name="Title 1">
            <a:extLst>
              <a:ext uri="{FF2B5EF4-FFF2-40B4-BE49-F238E27FC236}">
                <a16:creationId xmlns:a16="http://schemas.microsoft.com/office/drawing/2014/main" id="{CB320A0D-9EB6-664C-8252-5A1B6FA995E4}"/>
              </a:ext>
            </a:extLst>
          </p:cNvPr>
          <p:cNvSpPr txBox="1">
            <a:spLocks/>
          </p:cNvSpPr>
          <p:nvPr/>
        </p:nvSpPr>
        <p:spPr>
          <a:xfrm>
            <a:off x="460200" y="43533"/>
            <a:ext cx="10905792" cy="4860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solidFill>
                  <a:schemeClr val="bg1"/>
                </a:solidFill>
              </a:rPr>
              <a:t>HR CENTRALIZATION: FUTURE VISIONING LAB</a:t>
            </a:r>
          </a:p>
        </p:txBody>
      </p:sp>
      <p:sp>
        <p:nvSpPr>
          <p:cNvPr id="13" name="TextBox 12">
            <a:extLst>
              <a:ext uri="{FF2B5EF4-FFF2-40B4-BE49-F238E27FC236}">
                <a16:creationId xmlns:a16="http://schemas.microsoft.com/office/drawing/2014/main" id="{A0A42029-FF3E-1B0E-1CF2-20E4578F3804}"/>
              </a:ext>
            </a:extLst>
          </p:cNvPr>
          <p:cNvSpPr txBox="1"/>
          <p:nvPr/>
        </p:nvSpPr>
        <p:spPr>
          <a:xfrm>
            <a:off x="1308624" y="811428"/>
            <a:ext cx="9853999" cy="55399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latin typeface="Aptos" panose="02110004020202020204"/>
                <a:ea typeface="+mn-lt"/>
                <a:cs typeface="+mn-lt"/>
              </a:rPr>
              <a:t>  </a:t>
            </a:r>
            <a:endParaRPr kumimoji="0" lang="en-US" sz="1500" b="0" i="0" u="none" strike="noStrike" kern="1200" cap="none" spc="0" normalizeH="0" baseline="0" noProof="0">
              <a:ln>
                <a:noFill/>
              </a:ln>
              <a:solidFill>
                <a:prstClr val="black"/>
              </a:solidFill>
              <a:effectLst/>
              <a:uLnTx/>
              <a:uFillTx/>
              <a:latin typeface="Aptos" panose="02110004020202020204"/>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2"/>
                </a:solidFill>
                <a:effectLst/>
                <a:uLnTx/>
                <a:uFillTx/>
                <a:latin typeface="Aptos" panose="02110004020202020204"/>
                <a:ea typeface="+mn-lt"/>
                <a:cs typeface="+mn-lt"/>
              </a:rPr>
              <a:t>Participants expressed split views on </a:t>
            </a:r>
            <a:r>
              <a:rPr kumimoji="0" lang="en-US" sz="1800" b="1" i="0" u="none" strike="noStrike" kern="1200" cap="none" spc="0" normalizeH="0" baseline="0" noProof="0">
                <a:ln>
                  <a:noFill/>
                </a:ln>
                <a:solidFill>
                  <a:srgbClr val="E97132"/>
                </a:solidFill>
                <a:effectLst/>
                <a:uLnTx/>
                <a:uFillTx/>
                <a:latin typeface="Aptos" panose="02110004020202020204"/>
                <a:ea typeface="+mn-lt"/>
                <a:cs typeface="+mn-lt"/>
              </a:rPr>
              <a:t>centralized versus shared governance</a:t>
            </a:r>
            <a:r>
              <a:rPr kumimoji="0" lang="en-US" sz="1800" b="0" i="0" u="none" strike="noStrike" kern="1200" cap="none" spc="0" normalizeH="0" baseline="0" noProof="0">
                <a:ln>
                  <a:noFill/>
                </a:ln>
                <a:solidFill>
                  <a:prstClr val="black"/>
                </a:solidFill>
                <a:effectLst/>
                <a:uLnTx/>
                <a:uFillTx/>
                <a:latin typeface="Aptos" panose="02110004020202020204"/>
                <a:ea typeface="+mn-lt"/>
                <a:cs typeface="+mn-lt"/>
              </a:rPr>
              <a:t>, </a:t>
            </a:r>
            <a:r>
              <a:rPr kumimoji="0" lang="en-US" sz="1800" b="0" i="0" u="none" strike="noStrike" kern="1200" cap="none" spc="0" normalizeH="0" baseline="0" noProof="0">
                <a:ln>
                  <a:noFill/>
                </a:ln>
                <a:solidFill>
                  <a:schemeClr val="tx2"/>
                </a:solidFill>
                <a:effectLst/>
                <a:uLnTx/>
                <a:uFillTx/>
                <a:latin typeface="Aptos" panose="02110004020202020204"/>
                <a:ea typeface="+mn-lt"/>
                <a:cs typeface="+mn-lt"/>
              </a:rPr>
              <a:t>highlighting the need to balance enterprise-wide consistency with agency-level autonomy.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E97132"/>
                </a:solidFill>
                <a:effectLst/>
                <a:uLnTx/>
                <a:uFillTx/>
                <a:latin typeface="Aptos" panose="02110004020202020204"/>
                <a:ea typeface="+mn-lt"/>
                <a:cs typeface="+mn-lt"/>
              </a:rPr>
              <a:t>Standardizing HR processes </a:t>
            </a:r>
            <a:r>
              <a:rPr kumimoji="0" lang="en-US" sz="1800" b="0" i="0" u="none" strike="noStrike" kern="1200" cap="none" spc="0" normalizeH="0" baseline="0" noProof="0">
                <a:ln>
                  <a:noFill/>
                </a:ln>
                <a:solidFill>
                  <a:schemeClr val="tx2"/>
                </a:solidFill>
                <a:effectLst/>
                <a:uLnTx/>
                <a:uFillTx/>
                <a:latin typeface="Aptos" panose="02110004020202020204"/>
                <a:ea typeface="+mn-lt"/>
                <a:cs typeface="+mn-lt"/>
              </a:rPr>
              <a:t>and retiring outdated agency-specific policies will improve efficiency, reduce redundancy, and promote consistency across the enterprise.</a:t>
            </a:r>
            <a:endParaRPr kumimoji="0" lang="en-US" sz="1800" b="0" i="0" u="none" strike="noStrike" kern="1200" cap="none" spc="0" normalizeH="0" baseline="0" noProof="0">
              <a:ln>
                <a:noFill/>
              </a:ln>
              <a:solidFill>
                <a:schemeClr val="tx2"/>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2"/>
                </a:solidFill>
                <a:effectLst/>
                <a:uLnTx/>
                <a:uFillTx/>
                <a:latin typeface="Aptos" panose="02110004020202020204"/>
                <a:ea typeface="+mn-lt"/>
                <a:cs typeface="+mn-lt"/>
              </a:rPr>
              <a:t>Investing in </a:t>
            </a:r>
            <a:r>
              <a:rPr kumimoji="0" lang="en-US" sz="1800" b="1" i="0" u="none" strike="noStrike" kern="1200" cap="none" spc="0" normalizeH="0" baseline="0" noProof="0">
                <a:ln>
                  <a:noFill/>
                </a:ln>
                <a:solidFill>
                  <a:srgbClr val="E97132"/>
                </a:solidFill>
                <a:effectLst/>
                <a:uLnTx/>
                <a:uFillTx/>
                <a:latin typeface="Aptos" panose="02110004020202020204"/>
                <a:ea typeface="+mn-lt"/>
                <a:cs typeface="+mn-lt"/>
              </a:rPr>
              <a:t>training and modernized tools </a:t>
            </a:r>
            <a:r>
              <a:rPr kumimoji="0" lang="en-US" sz="1800" b="0" i="0" u="none" strike="noStrike" kern="1200" cap="none" spc="0" normalizeH="0" baseline="0" noProof="0">
                <a:ln>
                  <a:noFill/>
                </a:ln>
                <a:solidFill>
                  <a:schemeClr val="tx2"/>
                </a:solidFill>
                <a:effectLst/>
                <a:uLnTx/>
                <a:uFillTx/>
                <a:latin typeface="Aptos" panose="02110004020202020204"/>
                <a:ea typeface="+mn-lt"/>
                <a:cs typeface="+mn-lt"/>
              </a:rPr>
              <a:t>will strengthen strategic HR capabilities, reduce legal risk, and empower professionals to deliver high-quality services.</a:t>
            </a:r>
            <a:endParaRPr kumimoji="0" lang="en-US" sz="1800" b="0" i="0" u="none" strike="noStrike" kern="1200" cap="none" spc="0" normalizeH="0" baseline="0" noProof="0">
              <a:ln>
                <a:noFill/>
              </a:ln>
              <a:solidFill>
                <a:schemeClr val="tx2"/>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2"/>
                </a:solidFill>
                <a:effectLst/>
                <a:uLnTx/>
                <a:uFillTx/>
                <a:latin typeface="Aptos" panose="02110004020202020204"/>
                <a:ea typeface="+mn-lt"/>
                <a:cs typeface="+mn-lt"/>
              </a:rPr>
              <a:t>Participants emphasized </a:t>
            </a:r>
            <a:r>
              <a:rPr kumimoji="0" lang="en-US" sz="1800" b="1" i="0" u="none" strike="noStrike" kern="1200" cap="none" spc="0" normalizeH="0" baseline="0" noProof="0">
                <a:ln>
                  <a:noFill/>
                </a:ln>
                <a:solidFill>
                  <a:srgbClr val="E97132"/>
                </a:solidFill>
                <a:effectLst/>
                <a:uLnTx/>
                <a:uFillTx/>
                <a:latin typeface="Aptos" panose="02110004020202020204"/>
                <a:ea typeface="+mn-lt"/>
                <a:cs typeface="+mn-lt"/>
              </a:rPr>
              <a:t>empowering HR professionals </a:t>
            </a:r>
            <a:r>
              <a:rPr kumimoji="0" lang="en-US" sz="1800" b="0" i="0" u="none" strike="noStrike" kern="1200" cap="none" spc="0" normalizeH="0" baseline="0" noProof="0">
                <a:ln>
                  <a:noFill/>
                </a:ln>
                <a:solidFill>
                  <a:schemeClr val="tx2"/>
                </a:solidFill>
                <a:effectLst/>
                <a:uLnTx/>
                <a:uFillTx/>
                <a:latin typeface="Aptos" panose="02110004020202020204"/>
                <a:ea typeface="+mn-lt"/>
                <a:cs typeface="+mn-lt"/>
              </a:rPr>
              <a:t>to act independently while remaining aligned with enterprise goals, with a strong preference for personalized services tailored to agency needs.</a:t>
            </a:r>
            <a:endParaRPr kumimoji="0" lang="en-US" sz="1800" b="0" i="0" u="none" strike="noStrike" kern="1200" cap="none" spc="0" normalizeH="0" baseline="0" noProof="0">
              <a:ln>
                <a:noFill/>
              </a:ln>
              <a:solidFill>
                <a:schemeClr val="tx2"/>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2"/>
                </a:solidFill>
                <a:effectLst/>
                <a:uLnTx/>
                <a:uFillTx/>
                <a:latin typeface="Aptos" panose="02110004020202020204"/>
                <a:ea typeface="+mn-lt"/>
                <a:cs typeface="+mn-lt"/>
              </a:rPr>
              <a:t>Promoting</a:t>
            </a:r>
            <a:r>
              <a:rPr kumimoji="0" lang="en-US" sz="1800" b="0" i="0" u="none" strike="noStrike" kern="1200" cap="none" spc="0" normalizeH="0" baseline="0" noProof="0">
                <a:ln>
                  <a:noFill/>
                </a:ln>
                <a:solidFill>
                  <a:prstClr val="black"/>
                </a:solidFill>
                <a:effectLst/>
                <a:uLnTx/>
                <a:uFillTx/>
                <a:latin typeface="Aptos" panose="02110004020202020204"/>
                <a:ea typeface="+mn-lt"/>
                <a:cs typeface="+mn-lt"/>
              </a:rPr>
              <a:t> </a:t>
            </a:r>
            <a:r>
              <a:rPr kumimoji="0" lang="en-US" sz="1800" b="1" i="0" u="none" strike="noStrike" kern="1200" cap="none" spc="0" normalizeH="0" baseline="0" noProof="0">
                <a:ln>
                  <a:noFill/>
                </a:ln>
                <a:solidFill>
                  <a:srgbClr val="E97132"/>
                </a:solidFill>
                <a:effectLst/>
                <a:uLnTx/>
                <a:uFillTx/>
                <a:latin typeface="Aptos" panose="02110004020202020204"/>
                <a:ea typeface="+mn-lt"/>
                <a:cs typeface="+mn-lt"/>
              </a:rPr>
              <a:t>collaboration and shared expertise </a:t>
            </a:r>
            <a:r>
              <a:rPr kumimoji="0" lang="en-US" sz="1800" b="0" i="0" u="none" strike="noStrike" kern="1200" cap="none" spc="0" normalizeH="0" baseline="0" noProof="0">
                <a:ln>
                  <a:noFill/>
                </a:ln>
                <a:solidFill>
                  <a:schemeClr val="tx2"/>
                </a:solidFill>
                <a:effectLst/>
                <a:uLnTx/>
                <a:uFillTx/>
                <a:latin typeface="Aptos" panose="02110004020202020204"/>
                <a:ea typeface="+mn-lt"/>
                <a:cs typeface="+mn-lt"/>
              </a:rPr>
              <a:t>will help break down siloes, foster innovation, and support common goals across agencies.</a:t>
            </a:r>
            <a:endParaRPr kumimoji="0" lang="en-US" sz="1800" b="0" i="0" u="none" strike="noStrike" kern="1200" cap="none" spc="0" normalizeH="0" baseline="0" noProof="0">
              <a:ln>
                <a:noFill/>
              </a:ln>
              <a:solidFill>
                <a:schemeClr val="tx2"/>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2"/>
                </a:solidFill>
                <a:effectLst/>
                <a:uLnTx/>
                <a:uFillTx/>
                <a:latin typeface="Aptos" panose="02110004020202020204"/>
                <a:ea typeface="+mn-lt"/>
                <a:cs typeface="+mn-lt"/>
              </a:rPr>
              <a:t>A strong desire was evident for </a:t>
            </a:r>
            <a:r>
              <a:rPr kumimoji="0" lang="en-US" sz="1800" b="1" i="0" u="none" strike="noStrike" kern="1200" cap="none" spc="0" normalizeH="0" baseline="0" noProof="0">
                <a:ln>
                  <a:noFill/>
                </a:ln>
                <a:solidFill>
                  <a:srgbClr val="E97132"/>
                </a:solidFill>
                <a:effectLst/>
                <a:uLnTx/>
                <a:uFillTx/>
                <a:latin typeface="Aptos" panose="02110004020202020204"/>
                <a:ea typeface="+mn-lt"/>
                <a:cs typeface="+mn-lt"/>
              </a:rPr>
              <a:t>data-driven decisions</a:t>
            </a:r>
            <a:r>
              <a:rPr kumimoji="0" lang="en-US" sz="1800" b="0" i="0" u="none" strike="noStrike" kern="1200" cap="none" spc="0" normalizeH="0" baseline="0" noProof="0">
                <a:ln>
                  <a:noFill/>
                </a:ln>
                <a:solidFill>
                  <a:srgbClr val="E97132"/>
                </a:solidFill>
                <a:effectLst/>
                <a:uLnTx/>
                <a:uFillTx/>
                <a:latin typeface="Aptos" panose="02110004020202020204"/>
                <a:ea typeface="+mn-lt"/>
                <a:cs typeface="+mn-lt"/>
              </a:rPr>
              <a:t> </a:t>
            </a:r>
            <a:r>
              <a:rPr kumimoji="0" lang="en-US" sz="1800" b="0" i="0" u="none" strike="noStrike" kern="1200" cap="none" spc="0" normalizeH="0" baseline="0" noProof="0">
                <a:ln>
                  <a:noFill/>
                </a:ln>
                <a:solidFill>
                  <a:schemeClr val="tx2"/>
                </a:solidFill>
                <a:effectLst/>
                <a:uLnTx/>
                <a:uFillTx/>
                <a:latin typeface="Aptos" panose="02110004020202020204"/>
                <a:ea typeface="+mn-lt"/>
                <a:cs typeface="+mn-lt"/>
              </a:rPr>
              <a:t>to enhance transparency, support strategic planning, and promote consistent, evidence-based HR practices.</a:t>
            </a:r>
            <a:endParaRPr kumimoji="0" lang="en-US" sz="1800" b="0" i="0" u="none" strike="noStrike" kern="1200" cap="none" spc="0" normalizeH="0" baseline="0" noProof="0">
              <a:ln>
                <a:noFill/>
              </a:ln>
              <a:solidFill>
                <a:schemeClr val="tx2"/>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a:ln>
                <a:noFill/>
              </a:ln>
              <a:solidFill>
                <a:prstClr val="black"/>
              </a:solidFill>
              <a:effectLst/>
              <a:uLnTx/>
              <a:uFillTx/>
              <a:latin typeface="Aptos" panose="02110004020202020204"/>
              <a:ea typeface="+mn-lt"/>
              <a:cs typeface="+mn-lt"/>
            </a:endParaRPr>
          </a:p>
        </p:txBody>
      </p:sp>
      <p:pic>
        <p:nvPicPr>
          <p:cNvPr id="5" name="Picture 4">
            <a:extLst>
              <a:ext uri="{FF2B5EF4-FFF2-40B4-BE49-F238E27FC236}">
                <a16:creationId xmlns:a16="http://schemas.microsoft.com/office/drawing/2014/main" id="{8098495A-DBC4-92E8-0B2E-7A44C0B8030D}"/>
              </a:ext>
            </a:extLst>
          </p:cNvPr>
          <p:cNvPicPr>
            <a:picLocks noChangeAspect="1"/>
          </p:cNvPicPr>
          <p:nvPr/>
        </p:nvPicPr>
        <p:blipFill>
          <a:blip r:embed="rId3">
            <a:duotone>
              <a:prstClr val="black"/>
              <a:srgbClr val="BFC4CD">
                <a:tint val="45000"/>
                <a:satMod val="400000"/>
              </a:srgbClr>
            </a:duotone>
            <a:extLst>
              <a:ext uri="{BEBA8EAE-BF5A-486C-A8C5-ECC9F3942E4B}">
                <a14:imgProps xmlns:a14="http://schemas.microsoft.com/office/drawing/2010/main">
                  <a14:imgLayer r:embed="rId4">
                    <a14:imgEffect>
                      <a14:sharpenSoften amount="50000"/>
                    </a14:imgEffect>
                    <a14:imgEffect>
                      <a14:saturation sat="397000"/>
                    </a14:imgEffect>
                  </a14:imgLayer>
                </a14:imgProps>
              </a:ext>
            </a:extLst>
          </a:blip>
          <a:stretch>
            <a:fillRect/>
          </a:stretch>
        </p:blipFill>
        <p:spPr>
          <a:xfrm>
            <a:off x="460200" y="1064843"/>
            <a:ext cx="537616" cy="500141"/>
          </a:xfrm>
          <a:prstGeom prst="rect">
            <a:avLst/>
          </a:prstGeom>
        </p:spPr>
      </p:pic>
      <p:pic>
        <p:nvPicPr>
          <p:cNvPr id="6" name="Picture 5">
            <a:extLst>
              <a:ext uri="{FF2B5EF4-FFF2-40B4-BE49-F238E27FC236}">
                <a16:creationId xmlns:a16="http://schemas.microsoft.com/office/drawing/2014/main" id="{B47264E5-1D4B-E65D-3CC3-588C6F43B46D}"/>
              </a:ext>
            </a:extLst>
          </p:cNvPr>
          <p:cNvPicPr>
            <a:picLocks noChangeAspect="1"/>
          </p:cNvPicPr>
          <p:nvPr/>
        </p:nvPicPr>
        <p:blipFill>
          <a:blip r:embed="rId5">
            <a:duotone>
              <a:prstClr val="black"/>
              <a:srgbClr val="BFC4CD">
                <a:tint val="45000"/>
                <a:satMod val="400000"/>
              </a:srgbClr>
            </a:duotone>
          </a:blip>
          <a:stretch>
            <a:fillRect/>
          </a:stretch>
        </p:blipFill>
        <p:spPr>
          <a:xfrm>
            <a:off x="419634" y="1819429"/>
            <a:ext cx="632555" cy="660505"/>
          </a:xfrm>
          <a:prstGeom prst="rect">
            <a:avLst/>
          </a:prstGeom>
        </p:spPr>
      </p:pic>
      <p:pic>
        <p:nvPicPr>
          <p:cNvPr id="9" name="Picture 8">
            <a:extLst>
              <a:ext uri="{FF2B5EF4-FFF2-40B4-BE49-F238E27FC236}">
                <a16:creationId xmlns:a16="http://schemas.microsoft.com/office/drawing/2014/main" id="{9CDF5F84-76B4-AD30-2F86-94A02EEB40CE}"/>
              </a:ext>
            </a:extLst>
          </p:cNvPr>
          <p:cNvPicPr>
            <a:picLocks noChangeAspect="1"/>
          </p:cNvPicPr>
          <p:nvPr/>
        </p:nvPicPr>
        <p:blipFill>
          <a:blip r:embed="rId6">
            <a:duotone>
              <a:prstClr val="black"/>
              <a:srgbClr val="BFC4CD">
                <a:tint val="45000"/>
                <a:satMod val="400000"/>
              </a:srgbClr>
            </a:duotone>
          </a:blip>
          <a:stretch>
            <a:fillRect/>
          </a:stretch>
        </p:blipFill>
        <p:spPr>
          <a:xfrm>
            <a:off x="390798" y="2734379"/>
            <a:ext cx="627557" cy="640048"/>
          </a:xfrm>
          <a:prstGeom prst="rect">
            <a:avLst/>
          </a:prstGeom>
        </p:spPr>
      </p:pic>
      <p:pic>
        <p:nvPicPr>
          <p:cNvPr id="10" name="Picture 9">
            <a:extLst>
              <a:ext uri="{FF2B5EF4-FFF2-40B4-BE49-F238E27FC236}">
                <a16:creationId xmlns:a16="http://schemas.microsoft.com/office/drawing/2014/main" id="{D1641542-2F8E-0B27-CCD3-7CFE0DB304D3}"/>
              </a:ext>
            </a:extLst>
          </p:cNvPr>
          <p:cNvPicPr>
            <a:picLocks noChangeAspect="1"/>
          </p:cNvPicPr>
          <p:nvPr/>
        </p:nvPicPr>
        <p:blipFill>
          <a:blip r:embed="rId7">
            <a:duotone>
              <a:prstClr val="black"/>
              <a:srgbClr val="BFC4CD">
                <a:tint val="45000"/>
                <a:satMod val="400000"/>
              </a:srgbClr>
            </a:duotone>
          </a:blip>
          <a:stretch>
            <a:fillRect/>
          </a:stretch>
        </p:blipFill>
        <p:spPr>
          <a:xfrm>
            <a:off x="419634" y="3628872"/>
            <a:ext cx="614440" cy="651916"/>
          </a:xfrm>
          <a:prstGeom prst="rect">
            <a:avLst/>
          </a:prstGeom>
        </p:spPr>
      </p:pic>
      <p:pic>
        <p:nvPicPr>
          <p:cNvPr id="12" name="Picture 11">
            <a:extLst>
              <a:ext uri="{FF2B5EF4-FFF2-40B4-BE49-F238E27FC236}">
                <a16:creationId xmlns:a16="http://schemas.microsoft.com/office/drawing/2014/main" id="{9E8ABB36-EF6B-7D11-7FF8-54A340268FBF}"/>
              </a:ext>
            </a:extLst>
          </p:cNvPr>
          <p:cNvPicPr>
            <a:picLocks noChangeAspect="1"/>
          </p:cNvPicPr>
          <p:nvPr/>
        </p:nvPicPr>
        <p:blipFill>
          <a:blip r:embed="rId8">
            <a:duotone>
              <a:prstClr val="black"/>
              <a:srgbClr val="BFC4CD">
                <a:tint val="45000"/>
                <a:satMod val="400000"/>
              </a:srgbClr>
            </a:duotone>
          </a:blip>
          <a:stretch>
            <a:fillRect/>
          </a:stretch>
        </p:blipFill>
        <p:spPr>
          <a:xfrm>
            <a:off x="473073" y="4535233"/>
            <a:ext cx="633490" cy="645983"/>
          </a:xfrm>
          <a:prstGeom prst="rect">
            <a:avLst/>
          </a:prstGeom>
        </p:spPr>
      </p:pic>
      <p:pic>
        <p:nvPicPr>
          <p:cNvPr id="14" name="Picture 13">
            <a:extLst>
              <a:ext uri="{FF2B5EF4-FFF2-40B4-BE49-F238E27FC236}">
                <a16:creationId xmlns:a16="http://schemas.microsoft.com/office/drawing/2014/main" id="{431B585E-22FA-8F1C-EE72-26EBE018D2BF}"/>
              </a:ext>
            </a:extLst>
          </p:cNvPr>
          <p:cNvPicPr>
            <a:picLocks noChangeAspect="1"/>
          </p:cNvPicPr>
          <p:nvPr/>
        </p:nvPicPr>
        <p:blipFill>
          <a:blip r:embed="rId9">
            <a:duotone>
              <a:prstClr val="black"/>
              <a:srgbClr val="BFC4CD">
                <a:tint val="45000"/>
                <a:satMod val="400000"/>
              </a:srgbClr>
            </a:duotone>
          </a:blip>
          <a:stretch>
            <a:fillRect/>
          </a:stretch>
        </p:blipFill>
        <p:spPr>
          <a:xfrm>
            <a:off x="390798" y="5435657"/>
            <a:ext cx="627557" cy="552607"/>
          </a:xfrm>
          <a:prstGeom prst="rect">
            <a:avLst/>
          </a:prstGeom>
        </p:spPr>
      </p:pic>
      <p:sp>
        <p:nvSpPr>
          <p:cNvPr id="15" name="Slide Number Placeholder 4">
            <a:extLst>
              <a:ext uri="{FF2B5EF4-FFF2-40B4-BE49-F238E27FC236}">
                <a16:creationId xmlns:a16="http://schemas.microsoft.com/office/drawing/2014/main" id="{4637D83B-33A6-DF51-5CC4-0531424EE637}"/>
              </a:ext>
            </a:extLst>
          </p:cNvPr>
          <p:cNvSpPr txBox="1">
            <a:spLocks/>
          </p:cNvSpPr>
          <p:nvPr/>
        </p:nvSpPr>
        <p:spPr>
          <a:xfrm>
            <a:off x="11467449" y="6530758"/>
            <a:ext cx="599290" cy="226978"/>
          </a:xfrm>
          <a:prstGeom prst="rect">
            <a:avLst/>
          </a:prstGeom>
          <a:solidFill>
            <a:srgbClr val="102F54"/>
          </a:solidFill>
        </p:spPr>
        <p:txBody>
          <a:bodyPr vert="horz" lIns="91440" tIns="45720" rIns="91440" bIns="45720" rtlCol="0" anchor="b"/>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FE4E75A2-CA41-49D8-A529-D1D3823E4648}" type="slidenum">
              <a:rPr kumimoji="0" lang="en-US" sz="1050" b="0" i="0" u="none" strike="noStrike" kern="1200" cap="all" spc="100" normalizeH="0" baseline="0" noProof="0" smtClean="0">
                <a:ln>
                  <a:noFill/>
                </a:ln>
                <a:solidFill>
                  <a:prstClr val="white"/>
                </a:solidFill>
                <a:effectLst/>
                <a:uLnTx/>
                <a:uFillTx/>
                <a:latin typeface="HelveticaNeueLT Std"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050" b="0" i="0" u="none" strike="noStrike" kern="1200" cap="all" spc="100" normalizeH="0" baseline="0" noProof="0">
              <a:ln>
                <a:noFill/>
              </a:ln>
              <a:solidFill>
                <a:prstClr val="white"/>
              </a:solidFill>
              <a:effectLst/>
              <a:uLnTx/>
              <a:uFillTx/>
              <a:latin typeface="HelveticaNeueLT Std" panose="020B0604020202020204" pitchFamily="34" charset="0"/>
              <a:ea typeface="+mn-ea"/>
              <a:cs typeface="+mn-cs"/>
            </a:endParaRPr>
          </a:p>
        </p:txBody>
      </p:sp>
      <p:cxnSp>
        <p:nvCxnSpPr>
          <p:cNvPr id="20" name="Straight Connector 19">
            <a:extLst>
              <a:ext uri="{FF2B5EF4-FFF2-40B4-BE49-F238E27FC236}">
                <a16:creationId xmlns:a16="http://schemas.microsoft.com/office/drawing/2014/main" id="{51866901-C886-B78B-118A-77BBB8553628}"/>
              </a:ext>
            </a:extLst>
          </p:cNvPr>
          <p:cNvCxnSpPr>
            <a:cxnSpLocks/>
          </p:cNvCxnSpPr>
          <p:nvPr/>
        </p:nvCxnSpPr>
        <p:spPr>
          <a:xfrm>
            <a:off x="395163" y="1781720"/>
            <a:ext cx="11187443" cy="385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A75297E-08AD-9978-D19E-2D4BE357AFA1}"/>
              </a:ext>
            </a:extLst>
          </p:cNvPr>
          <p:cNvCxnSpPr>
            <a:cxnSpLocks/>
          </p:cNvCxnSpPr>
          <p:nvPr/>
        </p:nvCxnSpPr>
        <p:spPr>
          <a:xfrm>
            <a:off x="395163" y="3417427"/>
            <a:ext cx="11187443" cy="385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3477EF0-9518-7CAC-E073-FE187C3B4F44}"/>
              </a:ext>
            </a:extLst>
          </p:cNvPr>
          <p:cNvCxnSpPr>
            <a:cxnSpLocks/>
          </p:cNvCxnSpPr>
          <p:nvPr/>
        </p:nvCxnSpPr>
        <p:spPr>
          <a:xfrm>
            <a:off x="395163" y="2596086"/>
            <a:ext cx="11187443" cy="385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2980F3D-8F95-DA30-BECF-3F1953CFD0FD}"/>
              </a:ext>
            </a:extLst>
          </p:cNvPr>
          <p:cNvCxnSpPr>
            <a:cxnSpLocks/>
          </p:cNvCxnSpPr>
          <p:nvPr/>
        </p:nvCxnSpPr>
        <p:spPr>
          <a:xfrm>
            <a:off x="395163" y="4515812"/>
            <a:ext cx="11187443" cy="385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41BA1C4-4FB9-2866-70FA-0416857BCFFC}"/>
              </a:ext>
            </a:extLst>
          </p:cNvPr>
          <p:cNvCxnSpPr>
            <a:cxnSpLocks/>
          </p:cNvCxnSpPr>
          <p:nvPr/>
        </p:nvCxnSpPr>
        <p:spPr>
          <a:xfrm>
            <a:off x="395163" y="5352232"/>
            <a:ext cx="11187443" cy="385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 name="object 30">
            <a:extLst>
              <a:ext uri="{FF2B5EF4-FFF2-40B4-BE49-F238E27FC236}">
                <a16:creationId xmlns:a16="http://schemas.microsoft.com/office/drawing/2014/main" id="{0F860854-94C0-71AA-E209-6A9B262594E7}"/>
              </a:ext>
            </a:extLst>
          </p:cNvPr>
          <p:cNvPicPr/>
          <p:nvPr/>
        </p:nvPicPr>
        <p:blipFill>
          <a:blip r:embed="rId10" cstate="print"/>
          <a:stretch>
            <a:fillRect/>
          </a:stretch>
        </p:blipFill>
        <p:spPr>
          <a:xfrm>
            <a:off x="167639" y="6266688"/>
            <a:ext cx="441947" cy="448055"/>
          </a:xfrm>
          <a:prstGeom prst="rect">
            <a:avLst/>
          </a:prstGeom>
        </p:spPr>
      </p:pic>
      <p:sp>
        <p:nvSpPr>
          <p:cNvPr id="3" name="Footer Placeholder 3">
            <a:extLst>
              <a:ext uri="{FF2B5EF4-FFF2-40B4-BE49-F238E27FC236}">
                <a16:creationId xmlns:a16="http://schemas.microsoft.com/office/drawing/2014/main" id="{3CCABB3A-4456-488E-20B8-D5288C523D3D}"/>
              </a:ext>
            </a:extLst>
          </p:cNvPr>
          <p:cNvSpPr>
            <a:spLocks noGrp="1"/>
          </p:cNvSpPr>
          <p:nvPr>
            <p:ph type="ftr" sz="quarter" idx="11"/>
          </p:nvPr>
        </p:nvSpPr>
        <p:spPr>
          <a:xfrm>
            <a:off x="609586" y="6416998"/>
            <a:ext cx="2676731" cy="261172"/>
          </a:xfrm>
        </p:spPr>
        <p:txBody>
          <a:bodyPr lIns="91440" tIns="45720" rIns="91440" bIns="4572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a:ln>
                  <a:noFill/>
                </a:ln>
                <a:solidFill>
                  <a:prstClr val="black"/>
                </a:solidFill>
                <a:effectLst/>
                <a:uLnTx/>
                <a:uFillTx/>
                <a:latin typeface="+mj-lt"/>
                <a:ea typeface="+mn-ea"/>
                <a:cs typeface="+mn-cs"/>
              </a:rPr>
              <a:t>Department of Administration   </a:t>
            </a:r>
          </a:p>
        </p:txBody>
      </p:sp>
    </p:spTree>
    <p:extLst>
      <p:ext uri="{BB962C8B-B14F-4D97-AF65-F5344CB8AC3E}">
        <p14:creationId xmlns:p14="http://schemas.microsoft.com/office/powerpoint/2010/main" val="791665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E5100-C2B0-834D-1B90-81202F437B4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31048C8-9FBD-BE78-BB6A-03D6BD859009}"/>
              </a:ext>
            </a:extLst>
          </p:cNvPr>
          <p:cNvSpPr/>
          <p:nvPr/>
        </p:nvSpPr>
        <p:spPr>
          <a:xfrm>
            <a:off x="0" y="-102511"/>
            <a:ext cx="12192000" cy="76363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F87A3"/>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8F07A574-4809-9608-5908-E911B0737032}"/>
              </a:ext>
            </a:extLst>
          </p:cNvPr>
          <p:cNvSpPr>
            <a:spLocks noGrp="1"/>
          </p:cNvSpPr>
          <p:nvPr>
            <p:ph type="title"/>
          </p:nvPr>
        </p:nvSpPr>
        <p:spPr>
          <a:xfrm>
            <a:off x="0" y="-2181"/>
            <a:ext cx="12191999" cy="721181"/>
          </a:xfrm>
        </p:spPr>
        <p:txBody>
          <a:bodyPr>
            <a:normAutofit/>
          </a:bodyPr>
          <a:lstStyle/>
          <a:p>
            <a:pPr algn="ctr"/>
            <a:r>
              <a:rPr lang="en-US" sz="3000" b="1">
                <a:solidFill>
                  <a:schemeClr val="bg1"/>
                </a:solidFill>
              </a:rPr>
              <a:t>HR CENTRALIZATION: VISION STATEMENT</a:t>
            </a:r>
          </a:p>
        </p:txBody>
      </p:sp>
      <p:pic>
        <p:nvPicPr>
          <p:cNvPr id="7" name="object 30">
            <a:extLst>
              <a:ext uri="{FF2B5EF4-FFF2-40B4-BE49-F238E27FC236}">
                <a16:creationId xmlns:a16="http://schemas.microsoft.com/office/drawing/2014/main" id="{CB75BE86-94C3-DDBB-737D-6A95C836B1BA}"/>
              </a:ext>
            </a:extLst>
          </p:cNvPr>
          <p:cNvPicPr/>
          <p:nvPr/>
        </p:nvPicPr>
        <p:blipFill>
          <a:blip r:embed="rId3" cstate="print"/>
          <a:stretch>
            <a:fillRect/>
          </a:stretch>
        </p:blipFill>
        <p:spPr>
          <a:xfrm>
            <a:off x="167639" y="6266688"/>
            <a:ext cx="441947" cy="448055"/>
          </a:xfrm>
          <a:prstGeom prst="rect">
            <a:avLst/>
          </a:prstGeom>
        </p:spPr>
      </p:pic>
      <p:cxnSp>
        <p:nvCxnSpPr>
          <p:cNvPr id="3" name="Straight Connector 2">
            <a:extLst>
              <a:ext uri="{FF2B5EF4-FFF2-40B4-BE49-F238E27FC236}">
                <a16:creationId xmlns:a16="http://schemas.microsoft.com/office/drawing/2014/main" id="{D059C790-5C46-A3B4-DE06-9F8F4233519B}"/>
              </a:ext>
            </a:extLst>
          </p:cNvPr>
          <p:cNvCxnSpPr>
            <a:cxnSpLocks/>
          </p:cNvCxnSpPr>
          <p:nvPr/>
        </p:nvCxnSpPr>
        <p:spPr>
          <a:xfrm>
            <a:off x="460201" y="811428"/>
            <a:ext cx="11271599" cy="0"/>
          </a:xfrm>
          <a:prstGeom prst="line">
            <a:avLst/>
          </a:prstGeom>
          <a:ln w="57150"/>
        </p:spPr>
        <p:style>
          <a:lnRef idx="2">
            <a:schemeClr val="accent2"/>
          </a:lnRef>
          <a:fillRef idx="0">
            <a:schemeClr val="accent2"/>
          </a:fillRef>
          <a:effectRef idx="1">
            <a:schemeClr val="accent2"/>
          </a:effectRef>
          <a:fontRef idx="minor">
            <a:schemeClr val="tx1"/>
          </a:fontRef>
        </p:style>
      </p:cxnSp>
      <p:sp>
        <p:nvSpPr>
          <p:cNvPr id="13" name="TextBox 12">
            <a:extLst>
              <a:ext uri="{FF2B5EF4-FFF2-40B4-BE49-F238E27FC236}">
                <a16:creationId xmlns:a16="http://schemas.microsoft.com/office/drawing/2014/main" id="{7F0EB292-A390-6614-9B89-A1A6BE4008F6}"/>
              </a:ext>
            </a:extLst>
          </p:cNvPr>
          <p:cNvSpPr txBox="1"/>
          <p:nvPr/>
        </p:nvSpPr>
        <p:spPr>
          <a:xfrm>
            <a:off x="907045" y="808323"/>
            <a:ext cx="1112967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b="1">
                <a:ea typeface="+mn-lt"/>
                <a:cs typeface="+mn-lt"/>
              </a:rPr>
              <a:t>  </a:t>
            </a:r>
            <a:endParaRPr lang="en-US" sz="1500">
              <a:ea typeface="+mn-lt"/>
              <a:cs typeface="+mn-lt"/>
            </a:endParaRPr>
          </a:p>
          <a:p>
            <a:endParaRPr lang="en-US"/>
          </a:p>
          <a:p>
            <a:endParaRPr lang="en-US" sz="1500" b="1">
              <a:ea typeface="+mn-lt"/>
              <a:cs typeface="+mn-lt"/>
            </a:endParaRPr>
          </a:p>
        </p:txBody>
      </p:sp>
      <p:pic>
        <p:nvPicPr>
          <p:cNvPr id="18" name="Picture 17">
            <a:extLst>
              <a:ext uri="{FF2B5EF4-FFF2-40B4-BE49-F238E27FC236}">
                <a16:creationId xmlns:a16="http://schemas.microsoft.com/office/drawing/2014/main" id="{9208FC4D-56ED-640F-6FE6-393C00F0C2F3}"/>
              </a:ext>
            </a:extLst>
          </p:cNvPr>
          <p:cNvPicPr>
            <a:picLocks noChangeAspect="1"/>
          </p:cNvPicPr>
          <p:nvPr/>
        </p:nvPicPr>
        <p:blipFill>
          <a:blip r:embed="rId4"/>
          <a:stretch>
            <a:fillRect/>
          </a:stretch>
        </p:blipFill>
        <p:spPr>
          <a:xfrm flipV="1">
            <a:off x="271071" y="3221012"/>
            <a:ext cx="382250" cy="415977"/>
          </a:xfrm>
          <a:prstGeom prst="rect">
            <a:avLst/>
          </a:prstGeom>
        </p:spPr>
      </p:pic>
      <p:sp>
        <p:nvSpPr>
          <p:cNvPr id="16" name="TextBox 15">
            <a:extLst>
              <a:ext uri="{FF2B5EF4-FFF2-40B4-BE49-F238E27FC236}">
                <a16:creationId xmlns:a16="http://schemas.microsoft.com/office/drawing/2014/main" id="{58D73B3F-007D-2463-E809-FE3B45742C65}"/>
              </a:ext>
            </a:extLst>
          </p:cNvPr>
          <p:cNvSpPr txBox="1"/>
          <p:nvPr/>
        </p:nvSpPr>
        <p:spPr>
          <a:xfrm>
            <a:off x="308563" y="901044"/>
            <a:ext cx="1173649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chemeClr val="tx2"/>
                </a:solidFill>
              </a:rPr>
              <a:t>This unified vision has been developed from the four visioning statements that lab participants developed during the session. It reflects the desire to stand up an HR organization that enables employees and HR professionals to drive excellence across the enterprise</a:t>
            </a:r>
            <a:r>
              <a:rPr lang="en-US" sz="1400" b="1"/>
              <a:t>. </a:t>
            </a:r>
          </a:p>
        </p:txBody>
      </p:sp>
      <p:grpSp>
        <p:nvGrpSpPr>
          <p:cNvPr id="14" name="Group 13">
            <a:extLst>
              <a:ext uri="{FF2B5EF4-FFF2-40B4-BE49-F238E27FC236}">
                <a16:creationId xmlns:a16="http://schemas.microsoft.com/office/drawing/2014/main" id="{E42F33F3-74A8-BBED-F8C4-91F2D78AD567}"/>
              </a:ext>
            </a:extLst>
          </p:cNvPr>
          <p:cNvGrpSpPr/>
          <p:nvPr/>
        </p:nvGrpSpPr>
        <p:grpSpPr>
          <a:xfrm>
            <a:off x="1090626" y="1544028"/>
            <a:ext cx="3126278" cy="2460921"/>
            <a:chOff x="1623533" y="1214761"/>
            <a:chExt cx="3126278" cy="2460921"/>
          </a:xfrm>
        </p:grpSpPr>
        <p:sp>
          <p:nvSpPr>
            <p:cNvPr id="9" name="Flowchart: Connector 8">
              <a:extLst>
                <a:ext uri="{FF2B5EF4-FFF2-40B4-BE49-F238E27FC236}">
                  <a16:creationId xmlns:a16="http://schemas.microsoft.com/office/drawing/2014/main" id="{BA94B496-4764-5950-5CC5-21298D941F62}"/>
                </a:ext>
              </a:extLst>
            </p:cNvPr>
            <p:cNvSpPr/>
            <p:nvPr/>
          </p:nvSpPr>
          <p:spPr>
            <a:xfrm>
              <a:off x="1623533" y="1214761"/>
              <a:ext cx="3126278" cy="2460921"/>
            </a:xfrm>
            <a:prstGeom prst="flowChartConnector">
              <a:avLst/>
            </a:prstGeom>
            <a:solidFill>
              <a:srgbClr val="F3F5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NeueLT Std Lt"/>
                <a:ea typeface="+mn-ea"/>
                <a:cs typeface="+mn-cs"/>
              </a:endParaRPr>
            </a:p>
          </p:txBody>
        </p:sp>
        <p:sp>
          <p:nvSpPr>
            <p:cNvPr id="20" name="TextBox 19">
              <a:extLst>
                <a:ext uri="{FF2B5EF4-FFF2-40B4-BE49-F238E27FC236}">
                  <a16:creationId xmlns:a16="http://schemas.microsoft.com/office/drawing/2014/main" id="{D8F6DA67-EAB5-3D1B-0B4B-62B04466BF21}"/>
                </a:ext>
              </a:extLst>
            </p:cNvPr>
            <p:cNvSpPr txBox="1"/>
            <p:nvPr/>
          </p:nvSpPr>
          <p:spPr>
            <a:xfrm>
              <a:off x="2007270" y="1459348"/>
              <a:ext cx="2282098"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i="1">
                  <a:solidFill>
                    <a:schemeClr val="tx2"/>
                  </a:solidFill>
                </a:rPr>
                <a:t>To provide a collaborative, consistent, and inclusive employee experience through strategic and transformation</a:t>
              </a:r>
            </a:p>
          </p:txBody>
        </p:sp>
      </p:grpSp>
      <p:grpSp>
        <p:nvGrpSpPr>
          <p:cNvPr id="15" name="Group 14">
            <a:extLst>
              <a:ext uri="{FF2B5EF4-FFF2-40B4-BE49-F238E27FC236}">
                <a16:creationId xmlns:a16="http://schemas.microsoft.com/office/drawing/2014/main" id="{1EA8CC9F-3626-6446-118E-B783D9630AFC}"/>
              </a:ext>
            </a:extLst>
          </p:cNvPr>
          <p:cNvGrpSpPr/>
          <p:nvPr/>
        </p:nvGrpSpPr>
        <p:grpSpPr>
          <a:xfrm>
            <a:off x="1216200" y="4094752"/>
            <a:ext cx="3126278" cy="2460921"/>
            <a:chOff x="1429206" y="4194078"/>
            <a:chExt cx="3126278" cy="2460921"/>
          </a:xfrm>
        </p:grpSpPr>
        <p:sp>
          <p:nvSpPr>
            <p:cNvPr id="11" name="Flowchart: Connector 10">
              <a:extLst>
                <a:ext uri="{FF2B5EF4-FFF2-40B4-BE49-F238E27FC236}">
                  <a16:creationId xmlns:a16="http://schemas.microsoft.com/office/drawing/2014/main" id="{D2FB0198-A248-D35A-BE71-BC6F270A2513}"/>
                </a:ext>
              </a:extLst>
            </p:cNvPr>
            <p:cNvSpPr/>
            <p:nvPr/>
          </p:nvSpPr>
          <p:spPr>
            <a:xfrm>
              <a:off x="1429206" y="4194078"/>
              <a:ext cx="3126278" cy="2460921"/>
            </a:xfrm>
            <a:prstGeom prst="flowChartConnector">
              <a:avLst/>
            </a:prstGeom>
            <a:solidFill>
              <a:srgbClr val="F3F5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NeueLT Std Lt"/>
                <a:ea typeface="+mn-ea"/>
                <a:cs typeface="+mn-cs"/>
              </a:endParaRPr>
            </a:p>
          </p:txBody>
        </p:sp>
        <p:sp>
          <p:nvSpPr>
            <p:cNvPr id="23" name="TextBox 22">
              <a:extLst>
                <a:ext uri="{FF2B5EF4-FFF2-40B4-BE49-F238E27FC236}">
                  <a16:creationId xmlns:a16="http://schemas.microsoft.com/office/drawing/2014/main" id="{0279779F-39A4-AD62-C4E5-2D4BAACCD946}"/>
                </a:ext>
              </a:extLst>
            </p:cNvPr>
            <p:cNvSpPr txBox="1"/>
            <p:nvPr/>
          </p:nvSpPr>
          <p:spPr>
            <a:xfrm>
              <a:off x="1513963" y="4567988"/>
              <a:ext cx="2897670"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i="1">
                  <a:solidFill>
                    <a:schemeClr val="tx2"/>
                  </a:solidFill>
                </a:rPr>
                <a:t>Consistent practices leveraging expertise, HR Training, Career Development, measuring successful metrics, employees more supported, HR can exert authority when necessary</a:t>
              </a:r>
            </a:p>
          </p:txBody>
        </p:sp>
      </p:grpSp>
      <p:grpSp>
        <p:nvGrpSpPr>
          <p:cNvPr id="24" name="Group 23">
            <a:extLst>
              <a:ext uri="{FF2B5EF4-FFF2-40B4-BE49-F238E27FC236}">
                <a16:creationId xmlns:a16="http://schemas.microsoft.com/office/drawing/2014/main" id="{5D341C79-2E2D-BD10-313F-25C1A47A6CB0}"/>
              </a:ext>
            </a:extLst>
          </p:cNvPr>
          <p:cNvGrpSpPr/>
          <p:nvPr/>
        </p:nvGrpSpPr>
        <p:grpSpPr>
          <a:xfrm>
            <a:off x="7575824" y="4038017"/>
            <a:ext cx="3747774" cy="2527471"/>
            <a:chOff x="7291753" y="4052236"/>
            <a:chExt cx="3469291" cy="2805764"/>
          </a:xfrm>
        </p:grpSpPr>
        <p:sp>
          <p:nvSpPr>
            <p:cNvPr id="12" name="Flowchart: Connector 11">
              <a:extLst>
                <a:ext uri="{FF2B5EF4-FFF2-40B4-BE49-F238E27FC236}">
                  <a16:creationId xmlns:a16="http://schemas.microsoft.com/office/drawing/2014/main" id="{65F4751A-F1DB-9B47-82C5-C67A833D2DED}"/>
                </a:ext>
              </a:extLst>
            </p:cNvPr>
            <p:cNvSpPr/>
            <p:nvPr/>
          </p:nvSpPr>
          <p:spPr>
            <a:xfrm>
              <a:off x="7291753" y="4052236"/>
              <a:ext cx="3469291" cy="2805764"/>
            </a:xfrm>
            <a:prstGeom prst="flowChartConnector">
              <a:avLst/>
            </a:prstGeom>
            <a:solidFill>
              <a:srgbClr val="F3F5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NeueLT Std Lt"/>
                <a:ea typeface="+mn-ea"/>
                <a:cs typeface="+mn-cs"/>
              </a:endParaRPr>
            </a:p>
          </p:txBody>
        </p:sp>
        <p:sp>
          <p:nvSpPr>
            <p:cNvPr id="22" name="TextBox 21">
              <a:extLst>
                <a:ext uri="{FF2B5EF4-FFF2-40B4-BE49-F238E27FC236}">
                  <a16:creationId xmlns:a16="http://schemas.microsoft.com/office/drawing/2014/main" id="{66C3476E-834E-4DA4-4928-4CEC1C81CA13}"/>
                </a:ext>
              </a:extLst>
            </p:cNvPr>
            <p:cNvSpPr txBox="1"/>
            <p:nvPr/>
          </p:nvSpPr>
          <p:spPr>
            <a:xfrm>
              <a:off x="7390722" y="4547176"/>
              <a:ext cx="3271353"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i="1">
                  <a:solidFill>
                    <a:schemeClr val="tx2"/>
                  </a:solidFill>
                </a:rPr>
                <a:t>Equipping and empowering HR Professionals to act independently while maintaining cohesiveness + alignment with the enterprise and a collaborative mindset, to provide a transformational employee experience </a:t>
              </a:r>
              <a:endParaRPr lang="en-US" sz="1600">
                <a:solidFill>
                  <a:schemeClr val="tx2"/>
                </a:solidFill>
              </a:endParaRPr>
            </a:p>
          </p:txBody>
        </p:sp>
      </p:grpSp>
      <p:grpSp>
        <p:nvGrpSpPr>
          <p:cNvPr id="19" name="Group 18">
            <a:extLst>
              <a:ext uri="{FF2B5EF4-FFF2-40B4-BE49-F238E27FC236}">
                <a16:creationId xmlns:a16="http://schemas.microsoft.com/office/drawing/2014/main" id="{9CC598AC-52C3-B410-BB33-183D8DA54B21}"/>
              </a:ext>
            </a:extLst>
          </p:cNvPr>
          <p:cNvGrpSpPr/>
          <p:nvPr/>
        </p:nvGrpSpPr>
        <p:grpSpPr>
          <a:xfrm>
            <a:off x="7747332" y="1473241"/>
            <a:ext cx="3126278" cy="2460921"/>
            <a:chOff x="7736899" y="1366074"/>
            <a:chExt cx="3126278" cy="2460921"/>
          </a:xfrm>
        </p:grpSpPr>
        <p:sp>
          <p:nvSpPr>
            <p:cNvPr id="10" name="Flowchart: Connector 9">
              <a:extLst>
                <a:ext uri="{FF2B5EF4-FFF2-40B4-BE49-F238E27FC236}">
                  <a16:creationId xmlns:a16="http://schemas.microsoft.com/office/drawing/2014/main" id="{760D5D6A-7580-CB48-22C2-D238AC78A976}"/>
                </a:ext>
              </a:extLst>
            </p:cNvPr>
            <p:cNvSpPr/>
            <p:nvPr/>
          </p:nvSpPr>
          <p:spPr>
            <a:xfrm>
              <a:off x="7736899" y="1366074"/>
              <a:ext cx="3126278" cy="2460921"/>
            </a:xfrm>
            <a:prstGeom prst="flowChartConnector">
              <a:avLst/>
            </a:prstGeom>
            <a:solidFill>
              <a:srgbClr val="F3F5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NeueLT Std Lt"/>
                <a:ea typeface="+mn-ea"/>
                <a:cs typeface="+mn-cs"/>
              </a:endParaRPr>
            </a:p>
          </p:txBody>
        </p:sp>
        <p:sp>
          <p:nvSpPr>
            <p:cNvPr id="21" name="TextBox 20">
              <a:extLst>
                <a:ext uri="{FF2B5EF4-FFF2-40B4-BE49-F238E27FC236}">
                  <a16:creationId xmlns:a16="http://schemas.microsoft.com/office/drawing/2014/main" id="{7258F80E-F4A4-FEB0-249C-8B6A9F383F3C}"/>
                </a:ext>
              </a:extLst>
            </p:cNvPr>
            <p:cNvSpPr txBox="1"/>
            <p:nvPr/>
          </p:nvSpPr>
          <p:spPr>
            <a:xfrm>
              <a:off x="8009347" y="1786936"/>
              <a:ext cx="2581383"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i="1">
                  <a:solidFill>
                    <a:schemeClr val="tx2"/>
                  </a:solidFill>
                </a:rPr>
                <a:t>Through consistent provision of training and resources we will take state talent from transactional to transformational </a:t>
              </a:r>
            </a:p>
          </p:txBody>
        </p:sp>
      </p:grpSp>
      <p:grpSp>
        <p:nvGrpSpPr>
          <p:cNvPr id="25" name="Group 24">
            <a:extLst>
              <a:ext uri="{FF2B5EF4-FFF2-40B4-BE49-F238E27FC236}">
                <a16:creationId xmlns:a16="http://schemas.microsoft.com/office/drawing/2014/main" id="{4D8FDE9A-1AD8-CC7C-587A-9D5692C0F7FD}"/>
              </a:ext>
            </a:extLst>
          </p:cNvPr>
          <p:cNvGrpSpPr/>
          <p:nvPr/>
        </p:nvGrpSpPr>
        <p:grpSpPr>
          <a:xfrm>
            <a:off x="3712449" y="1639320"/>
            <a:ext cx="4246290" cy="4063331"/>
            <a:chOff x="3741323" y="1639320"/>
            <a:chExt cx="4450075" cy="4354977"/>
          </a:xfrm>
        </p:grpSpPr>
        <p:sp>
          <p:nvSpPr>
            <p:cNvPr id="6" name="Flowchart: Connector 5">
              <a:extLst>
                <a:ext uri="{FF2B5EF4-FFF2-40B4-BE49-F238E27FC236}">
                  <a16:creationId xmlns:a16="http://schemas.microsoft.com/office/drawing/2014/main" id="{A1D0150E-8FC3-3D65-594B-A50915B9D3F6}"/>
                </a:ext>
              </a:extLst>
            </p:cNvPr>
            <p:cNvSpPr/>
            <p:nvPr/>
          </p:nvSpPr>
          <p:spPr>
            <a:xfrm>
              <a:off x="3741323" y="1639320"/>
              <a:ext cx="4450075" cy="4354977"/>
            </a:xfrm>
            <a:prstGeom prst="flowChartConnector">
              <a:avLst/>
            </a:prstGeom>
            <a:solidFill>
              <a:srgbClr val="C4CF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NeueLT Std Lt"/>
                <a:ea typeface="+mn-ea"/>
                <a:cs typeface="+mn-cs"/>
              </a:endParaRPr>
            </a:p>
          </p:txBody>
        </p:sp>
        <p:sp>
          <p:nvSpPr>
            <p:cNvPr id="5" name="TextBox 4">
              <a:extLst>
                <a:ext uri="{FF2B5EF4-FFF2-40B4-BE49-F238E27FC236}">
                  <a16:creationId xmlns:a16="http://schemas.microsoft.com/office/drawing/2014/main" id="{A1B25B21-C95E-2317-E8D1-24434FF6C1C5}"/>
                </a:ext>
              </a:extLst>
            </p:cNvPr>
            <p:cNvSpPr txBox="1"/>
            <p:nvPr/>
          </p:nvSpPr>
          <p:spPr>
            <a:xfrm>
              <a:off x="4211484" y="2676812"/>
              <a:ext cx="3624456"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tx2"/>
                  </a:solidFill>
                </a:rPr>
                <a:t>Establishing a transformation-focused HR organization that delivers a consistent, collaborative, and inclusive employee experience; enabled by leading professional development practices</a:t>
              </a:r>
              <a:r>
                <a:rPr lang="en-US" b="1"/>
                <a:t>. </a:t>
              </a:r>
            </a:p>
          </p:txBody>
        </p:sp>
      </p:grpSp>
      <p:pic>
        <p:nvPicPr>
          <p:cNvPr id="27" name="Graphic 26" descr="Arrow: Slight curve with solid fill">
            <a:extLst>
              <a:ext uri="{FF2B5EF4-FFF2-40B4-BE49-F238E27FC236}">
                <a16:creationId xmlns:a16="http://schemas.microsoft.com/office/drawing/2014/main" id="{7DD1948D-5DEB-7B94-796C-28783B4FE79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2573058" flipV="1">
            <a:off x="7110093" y="5196319"/>
            <a:ext cx="643759" cy="643759"/>
          </a:xfrm>
          <a:prstGeom prst="rect">
            <a:avLst/>
          </a:prstGeom>
        </p:spPr>
      </p:pic>
      <p:pic>
        <p:nvPicPr>
          <p:cNvPr id="28" name="Graphic 27" descr="Arrow: Slight curve with solid fill">
            <a:extLst>
              <a:ext uri="{FF2B5EF4-FFF2-40B4-BE49-F238E27FC236}">
                <a16:creationId xmlns:a16="http://schemas.microsoft.com/office/drawing/2014/main" id="{93499084-6112-6142-2A30-1CBB6CAFCE3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216278">
            <a:off x="7530758" y="1854035"/>
            <a:ext cx="643759" cy="643759"/>
          </a:xfrm>
          <a:prstGeom prst="rect">
            <a:avLst/>
          </a:prstGeom>
        </p:spPr>
      </p:pic>
      <p:pic>
        <p:nvPicPr>
          <p:cNvPr id="29" name="Graphic 28" descr="Arrow: Slight curve with solid fill">
            <a:extLst>
              <a:ext uri="{FF2B5EF4-FFF2-40B4-BE49-F238E27FC236}">
                <a16:creationId xmlns:a16="http://schemas.microsoft.com/office/drawing/2014/main" id="{EACB4EC9-9A8C-2E6F-F209-8AB273B071D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9657571">
            <a:off x="4068706" y="5316336"/>
            <a:ext cx="643759" cy="643759"/>
          </a:xfrm>
          <a:prstGeom prst="rect">
            <a:avLst/>
          </a:prstGeom>
        </p:spPr>
      </p:pic>
      <p:pic>
        <p:nvPicPr>
          <p:cNvPr id="30" name="Graphic 29" descr="Arrow: Slight curve with solid fill">
            <a:extLst>
              <a:ext uri="{FF2B5EF4-FFF2-40B4-BE49-F238E27FC236}">
                <a16:creationId xmlns:a16="http://schemas.microsoft.com/office/drawing/2014/main" id="{8248CF08-99A6-7B09-8054-8E32CDCD946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578255" flipV="1">
            <a:off x="3624508" y="1722086"/>
            <a:ext cx="643759" cy="643759"/>
          </a:xfrm>
          <a:prstGeom prst="rect">
            <a:avLst/>
          </a:prstGeom>
        </p:spPr>
      </p:pic>
      <p:sp>
        <p:nvSpPr>
          <p:cNvPr id="31" name="Slide Number Placeholder 4">
            <a:extLst>
              <a:ext uri="{FF2B5EF4-FFF2-40B4-BE49-F238E27FC236}">
                <a16:creationId xmlns:a16="http://schemas.microsoft.com/office/drawing/2014/main" id="{A62649C6-81EA-7206-7024-69A9C3DB52D8}"/>
              </a:ext>
            </a:extLst>
          </p:cNvPr>
          <p:cNvSpPr txBox="1">
            <a:spLocks/>
          </p:cNvSpPr>
          <p:nvPr/>
        </p:nvSpPr>
        <p:spPr>
          <a:xfrm>
            <a:off x="11467449" y="6530758"/>
            <a:ext cx="599290" cy="226978"/>
          </a:xfrm>
          <a:prstGeom prst="rect">
            <a:avLst/>
          </a:prstGeom>
          <a:solidFill>
            <a:srgbClr val="102F54"/>
          </a:solidFill>
        </p:spPr>
        <p:txBody>
          <a:bodyPr vert="horz" lIns="91440" tIns="45720" rIns="91440" bIns="45720" rtlCol="0" anchor="b"/>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FE4E75A2-CA41-49D8-A529-D1D3823E4648}" type="slidenum">
              <a:rPr lang="en-US" sz="1050" cap="all" spc="100" smtClean="0">
                <a:solidFill>
                  <a:prstClr val="white"/>
                </a:solidFill>
                <a:latin typeface="HelveticaNeueLT Std" panose="020B0604020202020204" pitchFamily="34" charset="0"/>
              </a:rPr>
              <a:pPr algn="ctr">
                <a:defRPr/>
              </a:pPr>
              <a:t>15</a:t>
            </a:fld>
            <a:endParaRPr lang="en-US" sz="1050" cap="all" spc="100">
              <a:solidFill>
                <a:prstClr val="white"/>
              </a:solidFill>
              <a:latin typeface="HelveticaNeueLT Std" panose="020B0604020202020204" pitchFamily="34" charset="0"/>
            </a:endParaRPr>
          </a:p>
        </p:txBody>
      </p:sp>
    </p:spTree>
    <p:extLst>
      <p:ext uri="{BB962C8B-B14F-4D97-AF65-F5344CB8AC3E}">
        <p14:creationId xmlns:p14="http://schemas.microsoft.com/office/powerpoint/2010/main" val="24206973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AED9F-3E93-8DFC-C880-036A84E3C7DF}"/>
            </a:ext>
          </a:extLst>
        </p:cNvPr>
        <p:cNvGrpSpPr/>
        <p:nvPr/>
      </p:nvGrpSpPr>
      <p:grpSpPr>
        <a:xfrm>
          <a:off x="0" y="0"/>
          <a:ext cx="0" cy="0"/>
          <a:chOff x="0" y="0"/>
          <a:chExt cx="0" cy="0"/>
        </a:xfrm>
      </p:grpSpPr>
      <p:cxnSp>
        <p:nvCxnSpPr>
          <p:cNvPr id="44" name="Straight Connector 43">
            <a:extLst>
              <a:ext uri="{FF2B5EF4-FFF2-40B4-BE49-F238E27FC236}">
                <a16:creationId xmlns:a16="http://schemas.microsoft.com/office/drawing/2014/main" id="{6F9FAE74-036C-38C6-DBEA-3246483AE85E}"/>
              </a:ext>
            </a:extLst>
          </p:cNvPr>
          <p:cNvCxnSpPr>
            <a:cxnSpLocks/>
          </p:cNvCxnSpPr>
          <p:nvPr/>
        </p:nvCxnSpPr>
        <p:spPr>
          <a:xfrm>
            <a:off x="6547610" y="1596161"/>
            <a:ext cx="84770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6F72147E-67A4-A6FB-D4F4-F9BC21ADD1CA}"/>
              </a:ext>
            </a:extLst>
          </p:cNvPr>
          <p:cNvSpPr/>
          <p:nvPr/>
        </p:nvSpPr>
        <p:spPr>
          <a:xfrm>
            <a:off x="0" y="0"/>
            <a:ext cx="12192000" cy="76363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chemeClr val="bg1"/>
                </a:solidFill>
                <a:effectLst/>
                <a:uLnTx/>
                <a:uFillTx/>
                <a:latin typeface="Aptos" panose="02110004020202020204"/>
                <a:ea typeface="+mn-ea"/>
                <a:cs typeface="+mn-cs"/>
              </a:rPr>
              <a:t>CURRENT ORGANIZATIONAL STRUCTURE</a:t>
            </a:r>
          </a:p>
        </p:txBody>
      </p:sp>
      <p:sp>
        <p:nvSpPr>
          <p:cNvPr id="8" name="Slide Number Placeholder 4">
            <a:extLst>
              <a:ext uri="{FF2B5EF4-FFF2-40B4-BE49-F238E27FC236}">
                <a16:creationId xmlns:a16="http://schemas.microsoft.com/office/drawing/2014/main" id="{2EA74A2B-9178-3C63-EC10-C43F91059269}"/>
              </a:ext>
            </a:extLst>
          </p:cNvPr>
          <p:cNvSpPr txBox="1">
            <a:spLocks/>
          </p:cNvSpPr>
          <p:nvPr/>
        </p:nvSpPr>
        <p:spPr>
          <a:xfrm>
            <a:off x="11425071" y="6483288"/>
            <a:ext cx="599290" cy="226978"/>
          </a:xfrm>
          <a:prstGeom prst="rect">
            <a:avLst/>
          </a:prstGeom>
          <a:solidFill>
            <a:srgbClr val="102F54"/>
          </a:solidFill>
        </p:spPr>
        <p:txBody>
          <a:bodyPr vert="horz" lIns="91440" tIns="45720" rIns="91440" bIns="45720" rtlCol="0" anchor="b"/>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FE4E75A2-CA41-49D8-A529-D1D3823E4648}" type="slidenum">
              <a:rPr lang="en-US" sz="1050" cap="all" spc="100" smtClean="0">
                <a:solidFill>
                  <a:prstClr val="white"/>
                </a:solidFill>
                <a:latin typeface="HelveticaNeueLT Std" panose="020B0604020202020204" pitchFamily="34" charset="0"/>
              </a:rPr>
              <a:pPr algn="ctr">
                <a:defRPr/>
              </a:pPr>
              <a:t>16</a:t>
            </a:fld>
            <a:endParaRPr lang="en-US" sz="1050" cap="all" spc="100">
              <a:solidFill>
                <a:prstClr val="white"/>
              </a:solidFill>
              <a:latin typeface="HelveticaNeueLT Std" panose="020B0604020202020204" pitchFamily="34" charset="0"/>
            </a:endParaRPr>
          </a:p>
        </p:txBody>
      </p:sp>
      <p:sp>
        <p:nvSpPr>
          <p:cNvPr id="10" name="Rectangle 9">
            <a:extLst>
              <a:ext uri="{FF2B5EF4-FFF2-40B4-BE49-F238E27FC236}">
                <a16:creationId xmlns:a16="http://schemas.microsoft.com/office/drawing/2014/main" id="{70722044-8583-489F-FB0A-22288C2EEB13}"/>
              </a:ext>
            </a:extLst>
          </p:cNvPr>
          <p:cNvSpPr/>
          <p:nvPr/>
        </p:nvSpPr>
        <p:spPr>
          <a:xfrm>
            <a:off x="4325418" y="945223"/>
            <a:ext cx="2486346" cy="1116366"/>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State HR </a:t>
            </a:r>
          </a:p>
          <a:p>
            <a:pPr algn="ctr"/>
            <a:r>
              <a:rPr lang="en-US" b="1"/>
              <a:t>Administrator &amp;</a:t>
            </a:r>
          </a:p>
          <a:p>
            <a:pPr algn="ctr"/>
            <a:r>
              <a:rPr lang="en-US" b="1"/>
              <a:t>Chief Labor Negotiator</a:t>
            </a:r>
          </a:p>
        </p:txBody>
      </p:sp>
      <p:sp>
        <p:nvSpPr>
          <p:cNvPr id="11" name="Rectangle 10">
            <a:extLst>
              <a:ext uri="{FF2B5EF4-FFF2-40B4-BE49-F238E27FC236}">
                <a16:creationId xmlns:a16="http://schemas.microsoft.com/office/drawing/2014/main" id="{3B9D95FB-E78F-7371-5889-CB7E8BCAB641}"/>
              </a:ext>
            </a:extLst>
          </p:cNvPr>
          <p:cNvSpPr/>
          <p:nvPr/>
        </p:nvSpPr>
        <p:spPr>
          <a:xfrm>
            <a:off x="2134053" y="3415223"/>
            <a:ext cx="1593692" cy="607123"/>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t>Enterprise Learning &amp; Dev (1)</a:t>
            </a:r>
          </a:p>
        </p:txBody>
      </p:sp>
      <p:sp>
        <p:nvSpPr>
          <p:cNvPr id="12" name="Rectangle 11">
            <a:extLst>
              <a:ext uri="{FF2B5EF4-FFF2-40B4-BE49-F238E27FC236}">
                <a16:creationId xmlns:a16="http://schemas.microsoft.com/office/drawing/2014/main" id="{8AA3C04D-61E7-BBB8-D156-B44E87F61C22}"/>
              </a:ext>
            </a:extLst>
          </p:cNvPr>
          <p:cNvSpPr/>
          <p:nvPr/>
        </p:nvSpPr>
        <p:spPr>
          <a:xfrm>
            <a:off x="3832086" y="3427136"/>
            <a:ext cx="1501739" cy="73318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t>Office of Labor Relations (3)</a:t>
            </a:r>
          </a:p>
        </p:txBody>
      </p:sp>
      <p:sp>
        <p:nvSpPr>
          <p:cNvPr id="13" name="Rectangle 12">
            <a:extLst>
              <a:ext uri="{FF2B5EF4-FFF2-40B4-BE49-F238E27FC236}">
                <a16:creationId xmlns:a16="http://schemas.microsoft.com/office/drawing/2014/main" id="{2FC2558C-A513-920D-A6EC-89E7AA25FC8E}"/>
              </a:ext>
            </a:extLst>
          </p:cNvPr>
          <p:cNvSpPr/>
          <p:nvPr/>
        </p:nvSpPr>
        <p:spPr>
          <a:xfrm>
            <a:off x="7067651" y="3442136"/>
            <a:ext cx="1501739" cy="71818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t>Technical Support (6)</a:t>
            </a:r>
          </a:p>
        </p:txBody>
      </p:sp>
      <p:sp>
        <p:nvSpPr>
          <p:cNvPr id="14" name="Rectangle 13">
            <a:extLst>
              <a:ext uri="{FF2B5EF4-FFF2-40B4-BE49-F238E27FC236}">
                <a16:creationId xmlns:a16="http://schemas.microsoft.com/office/drawing/2014/main" id="{337FE693-E3DD-ED1D-0284-F8476D3921A1}"/>
              </a:ext>
            </a:extLst>
          </p:cNvPr>
          <p:cNvSpPr/>
          <p:nvPr/>
        </p:nvSpPr>
        <p:spPr>
          <a:xfrm>
            <a:off x="8697136" y="3442136"/>
            <a:ext cx="1501739" cy="71818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t>Agency Services (5)</a:t>
            </a:r>
          </a:p>
        </p:txBody>
      </p:sp>
      <p:sp>
        <p:nvSpPr>
          <p:cNvPr id="15" name="Rectangle 14">
            <a:extLst>
              <a:ext uri="{FF2B5EF4-FFF2-40B4-BE49-F238E27FC236}">
                <a16:creationId xmlns:a16="http://schemas.microsoft.com/office/drawing/2014/main" id="{A3495F0E-E935-A191-1658-536316BB6C82}"/>
              </a:ext>
            </a:extLst>
          </p:cNvPr>
          <p:cNvSpPr/>
          <p:nvPr/>
        </p:nvSpPr>
        <p:spPr>
          <a:xfrm>
            <a:off x="1146878" y="2534156"/>
            <a:ext cx="1686674" cy="788542"/>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t>Deputy Administrator</a:t>
            </a:r>
          </a:p>
        </p:txBody>
      </p:sp>
      <p:sp>
        <p:nvSpPr>
          <p:cNvPr id="16" name="Rectangle 15">
            <a:extLst>
              <a:ext uri="{FF2B5EF4-FFF2-40B4-BE49-F238E27FC236}">
                <a16:creationId xmlns:a16="http://schemas.microsoft.com/office/drawing/2014/main" id="{A74B915A-48CF-52B7-9030-8B15FBE9F4DB}"/>
              </a:ext>
            </a:extLst>
          </p:cNvPr>
          <p:cNvSpPr/>
          <p:nvPr/>
        </p:nvSpPr>
        <p:spPr>
          <a:xfrm>
            <a:off x="10356539" y="3442136"/>
            <a:ext cx="1501739" cy="733179"/>
          </a:xfrm>
          <a:prstGeom prst="rect">
            <a:avLst/>
          </a:prstGeom>
          <a:solidFill>
            <a:schemeClr val="tx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t>Cloud Services (3)</a:t>
            </a:r>
          </a:p>
        </p:txBody>
      </p:sp>
      <p:sp>
        <p:nvSpPr>
          <p:cNvPr id="17" name="Rectangle 16">
            <a:extLst>
              <a:ext uri="{FF2B5EF4-FFF2-40B4-BE49-F238E27FC236}">
                <a16:creationId xmlns:a16="http://schemas.microsoft.com/office/drawing/2014/main" id="{2756D1DC-313F-332D-9243-56ECBA44D5BD}"/>
              </a:ext>
            </a:extLst>
          </p:cNvPr>
          <p:cNvSpPr/>
          <p:nvPr/>
        </p:nvSpPr>
        <p:spPr>
          <a:xfrm>
            <a:off x="271177" y="3430223"/>
            <a:ext cx="1593692" cy="607123"/>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t>Policy &amp; HR Generalists (4)</a:t>
            </a:r>
          </a:p>
        </p:txBody>
      </p:sp>
      <p:sp>
        <p:nvSpPr>
          <p:cNvPr id="18" name="Rectangle 17">
            <a:extLst>
              <a:ext uri="{FF2B5EF4-FFF2-40B4-BE49-F238E27FC236}">
                <a16:creationId xmlns:a16="http://schemas.microsoft.com/office/drawing/2014/main" id="{D9901A2A-986D-6431-49AD-29C19916609D}"/>
              </a:ext>
            </a:extLst>
          </p:cNvPr>
          <p:cNvSpPr/>
          <p:nvPr/>
        </p:nvSpPr>
        <p:spPr>
          <a:xfrm>
            <a:off x="2134053" y="4160316"/>
            <a:ext cx="1593692" cy="607123"/>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t>Employee Assistance Program (1)</a:t>
            </a:r>
          </a:p>
        </p:txBody>
      </p:sp>
      <p:sp>
        <p:nvSpPr>
          <p:cNvPr id="19" name="Rectangle 18">
            <a:extLst>
              <a:ext uri="{FF2B5EF4-FFF2-40B4-BE49-F238E27FC236}">
                <a16:creationId xmlns:a16="http://schemas.microsoft.com/office/drawing/2014/main" id="{1BBACD7F-5A2F-B496-93E7-AC8E3D94049D}"/>
              </a:ext>
            </a:extLst>
          </p:cNvPr>
          <p:cNvSpPr/>
          <p:nvPr/>
        </p:nvSpPr>
        <p:spPr>
          <a:xfrm>
            <a:off x="271177" y="4143969"/>
            <a:ext cx="1593692" cy="607123"/>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t>Compensation &amp; Classification (1)</a:t>
            </a:r>
          </a:p>
        </p:txBody>
      </p:sp>
      <p:sp>
        <p:nvSpPr>
          <p:cNvPr id="20" name="Rectangle 19">
            <a:extLst>
              <a:ext uri="{FF2B5EF4-FFF2-40B4-BE49-F238E27FC236}">
                <a16:creationId xmlns:a16="http://schemas.microsoft.com/office/drawing/2014/main" id="{F39341D1-8A3B-76C4-0C25-772F24DA704A}"/>
              </a:ext>
            </a:extLst>
          </p:cNvPr>
          <p:cNvSpPr/>
          <p:nvPr/>
        </p:nvSpPr>
        <p:spPr>
          <a:xfrm>
            <a:off x="2134053" y="4850960"/>
            <a:ext cx="1593692" cy="607123"/>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t>Office Support (.5 Filled,</a:t>
            </a:r>
          </a:p>
          <a:p>
            <a:pPr algn="ctr"/>
            <a:r>
              <a:rPr lang="en-US" sz="1400" b="1"/>
              <a:t>1.0 - Vacant)</a:t>
            </a:r>
          </a:p>
        </p:txBody>
      </p:sp>
      <p:sp>
        <p:nvSpPr>
          <p:cNvPr id="21" name="Rectangle 20">
            <a:extLst>
              <a:ext uri="{FF2B5EF4-FFF2-40B4-BE49-F238E27FC236}">
                <a16:creationId xmlns:a16="http://schemas.microsoft.com/office/drawing/2014/main" id="{2B5D1A7B-55F0-DB3A-39B4-2E4018D1328B}"/>
              </a:ext>
            </a:extLst>
          </p:cNvPr>
          <p:cNvSpPr/>
          <p:nvPr/>
        </p:nvSpPr>
        <p:spPr>
          <a:xfrm>
            <a:off x="271177" y="4857716"/>
            <a:ext cx="1593692" cy="607123"/>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t>State ADA Coordinator</a:t>
            </a:r>
          </a:p>
          <a:p>
            <a:pPr algn="ctr"/>
            <a:r>
              <a:rPr lang="en-US" sz="1400" b="1"/>
              <a:t> (1 - Vacant)</a:t>
            </a:r>
          </a:p>
        </p:txBody>
      </p:sp>
      <p:sp>
        <p:nvSpPr>
          <p:cNvPr id="24" name="Rectangle 23">
            <a:extLst>
              <a:ext uri="{FF2B5EF4-FFF2-40B4-BE49-F238E27FC236}">
                <a16:creationId xmlns:a16="http://schemas.microsoft.com/office/drawing/2014/main" id="{A6AFD880-AF9C-6DEA-B023-E80EC29BE748}"/>
              </a:ext>
            </a:extLst>
          </p:cNvPr>
          <p:cNvSpPr/>
          <p:nvPr/>
        </p:nvSpPr>
        <p:spPr>
          <a:xfrm>
            <a:off x="2041071" y="1202123"/>
            <a:ext cx="1686674" cy="607123"/>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t>Attorney</a:t>
            </a:r>
          </a:p>
        </p:txBody>
      </p:sp>
      <p:sp>
        <p:nvSpPr>
          <p:cNvPr id="25" name="Rectangle 24">
            <a:extLst>
              <a:ext uri="{FF2B5EF4-FFF2-40B4-BE49-F238E27FC236}">
                <a16:creationId xmlns:a16="http://schemas.microsoft.com/office/drawing/2014/main" id="{86543FBA-4508-871E-E1FC-30BBC69E7D74}"/>
              </a:ext>
            </a:extLst>
          </p:cNvPr>
          <p:cNvSpPr/>
          <p:nvPr/>
        </p:nvSpPr>
        <p:spPr>
          <a:xfrm>
            <a:off x="7299215" y="1302323"/>
            <a:ext cx="1501739" cy="607123"/>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t>Project Manager</a:t>
            </a:r>
          </a:p>
        </p:txBody>
      </p:sp>
      <p:sp>
        <p:nvSpPr>
          <p:cNvPr id="27" name="Rectangle 26">
            <a:extLst>
              <a:ext uri="{FF2B5EF4-FFF2-40B4-BE49-F238E27FC236}">
                <a16:creationId xmlns:a16="http://schemas.microsoft.com/office/drawing/2014/main" id="{345A8E79-1481-5AB0-00B4-06FE9DB47614}"/>
              </a:ext>
            </a:extLst>
          </p:cNvPr>
          <p:cNvSpPr/>
          <p:nvPr/>
        </p:nvSpPr>
        <p:spPr>
          <a:xfrm>
            <a:off x="5461571" y="3442135"/>
            <a:ext cx="1501739" cy="73318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t>Central Payroll (3)</a:t>
            </a:r>
          </a:p>
        </p:txBody>
      </p:sp>
      <p:cxnSp>
        <p:nvCxnSpPr>
          <p:cNvPr id="29" name="Straight Connector 28">
            <a:extLst>
              <a:ext uri="{FF2B5EF4-FFF2-40B4-BE49-F238E27FC236}">
                <a16:creationId xmlns:a16="http://schemas.microsoft.com/office/drawing/2014/main" id="{3C628D26-053E-311A-BFDF-A8DF3D3BFAFF}"/>
              </a:ext>
            </a:extLst>
          </p:cNvPr>
          <p:cNvCxnSpPr>
            <a:cxnSpLocks/>
            <a:stCxn id="24" idx="3"/>
            <a:endCxn id="10" idx="1"/>
          </p:cNvCxnSpPr>
          <p:nvPr/>
        </p:nvCxnSpPr>
        <p:spPr>
          <a:xfrm flipV="1">
            <a:off x="3727745" y="1503406"/>
            <a:ext cx="597673" cy="2279"/>
          </a:xfrm>
          <a:prstGeom prst="line">
            <a:avLst/>
          </a:prstGeom>
          <a:ln>
            <a:solidFill>
              <a:srgbClr val="002060"/>
            </a:solidFill>
            <a:prstDash val="dash"/>
          </a:ln>
        </p:spPr>
        <p:style>
          <a:lnRef idx="2">
            <a:schemeClr val="accent1"/>
          </a:lnRef>
          <a:fillRef idx="0">
            <a:schemeClr val="accent1"/>
          </a:fillRef>
          <a:effectRef idx="1">
            <a:schemeClr val="accent1"/>
          </a:effectRef>
          <a:fontRef idx="minor">
            <a:schemeClr val="tx1"/>
          </a:fontRef>
        </p:style>
      </p:cxnSp>
      <p:cxnSp>
        <p:nvCxnSpPr>
          <p:cNvPr id="32" name="Connector: Elbow 31">
            <a:extLst>
              <a:ext uri="{FF2B5EF4-FFF2-40B4-BE49-F238E27FC236}">
                <a16:creationId xmlns:a16="http://schemas.microsoft.com/office/drawing/2014/main" id="{2753A585-8860-F2C1-300E-E6ADB27DA164}"/>
              </a:ext>
            </a:extLst>
          </p:cNvPr>
          <p:cNvCxnSpPr>
            <a:cxnSpLocks/>
            <a:stCxn id="10" idx="2"/>
            <a:endCxn id="16" idx="0"/>
          </p:cNvCxnSpPr>
          <p:nvPr/>
        </p:nvCxnSpPr>
        <p:spPr>
          <a:xfrm rot="16200000" flipH="1">
            <a:off x="7647727" y="-17547"/>
            <a:ext cx="1380547" cy="5538818"/>
          </a:xfrm>
          <a:prstGeom prst="bentConnector3">
            <a:avLst>
              <a:gd name="adj1" fmla="val 17255"/>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3C568EAF-583C-3540-B02A-F2BE12293185}"/>
              </a:ext>
            </a:extLst>
          </p:cNvPr>
          <p:cNvCxnSpPr>
            <a:cxnSpLocks/>
            <a:stCxn id="27" idx="0"/>
          </p:cNvCxnSpPr>
          <p:nvPr/>
        </p:nvCxnSpPr>
        <p:spPr>
          <a:xfrm flipV="1">
            <a:off x="6212441" y="2297873"/>
            <a:ext cx="0" cy="11442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DD26C435-55D5-225B-6315-11ED3229A2D5}"/>
              </a:ext>
            </a:extLst>
          </p:cNvPr>
          <p:cNvCxnSpPr>
            <a:cxnSpLocks/>
          </p:cNvCxnSpPr>
          <p:nvPr/>
        </p:nvCxnSpPr>
        <p:spPr>
          <a:xfrm flipH="1" flipV="1">
            <a:off x="2005260" y="3214131"/>
            <a:ext cx="1881" cy="193698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8504EAA0-A655-6F4B-1D18-41CF71092EBA}"/>
              </a:ext>
            </a:extLst>
          </p:cNvPr>
          <p:cNvCxnSpPr>
            <a:cxnSpLocks/>
          </p:cNvCxnSpPr>
          <p:nvPr/>
        </p:nvCxnSpPr>
        <p:spPr>
          <a:xfrm flipV="1">
            <a:off x="4570031" y="2297873"/>
            <a:ext cx="0" cy="11173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2592D944-A93C-3F8F-82C7-9D242931FCA4}"/>
              </a:ext>
            </a:extLst>
          </p:cNvPr>
          <p:cNvCxnSpPr>
            <a:cxnSpLocks/>
          </p:cNvCxnSpPr>
          <p:nvPr/>
        </p:nvCxnSpPr>
        <p:spPr>
          <a:xfrm flipH="1" flipV="1">
            <a:off x="9465972" y="2297873"/>
            <a:ext cx="7829" cy="11442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5D9FA8C5-4B14-5A72-8F63-B75C716AB890}"/>
              </a:ext>
            </a:extLst>
          </p:cNvPr>
          <p:cNvCxnSpPr>
            <a:cxnSpLocks/>
          </p:cNvCxnSpPr>
          <p:nvPr/>
        </p:nvCxnSpPr>
        <p:spPr>
          <a:xfrm flipH="1" flipV="1">
            <a:off x="7818520" y="2297873"/>
            <a:ext cx="1741" cy="11442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0" name="Rectangle 29">
            <a:extLst>
              <a:ext uri="{FF2B5EF4-FFF2-40B4-BE49-F238E27FC236}">
                <a16:creationId xmlns:a16="http://schemas.microsoft.com/office/drawing/2014/main" id="{874B4E98-3BF5-EFEE-0DCC-D85A405D2AB2}"/>
              </a:ext>
            </a:extLst>
          </p:cNvPr>
          <p:cNvSpPr/>
          <p:nvPr/>
        </p:nvSpPr>
        <p:spPr>
          <a:xfrm>
            <a:off x="7073667" y="3229371"/>
            <a:ext cx="4784611" cy="203655"/>
          </a:xfrm>
          <a:prstGeom prst="rect">
            <a:avLst/>
          </a:prstGeom>
          <a:solidFill>
            <a:srgbClr val="9EADC1"/>
          </a:solidFill>
          <a:ln>
            <a:solidFill>
              <a:srgbClr val="9EAD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t>HR Information Systems</a:t>
            </a:r>
          </a:p>
        </p:txBody>
      </p:sp>
      <p:cxnSp>
        <p:nvCxnSpPr>
          <p:cNvPr id="53" name="Connector: Elbow 52">
            <a:extLst>
              <a:ext uri="{FF2B5EF4-FFF2-40B4-BE49-F238E27FC236}">
                <a16:creationId xmlns:a16="http://schemas.microsoft.com/office/drawing/2014/main" id="{A46F5E24-B7D3-8BF6-DE4E-14A548C94783}"/>
              </a:ext>
            </a:extLst>
          </p:cNvPr>
          <p:cNvCxnSpPr>
            <a:cxnSpLocks/>
            <a:stCxn id="15" idx="0"/>
            <a:endCxn id="10" idx="2"/>
          </p:cNvCxnSpPr>
          <p:nvPr/>
        </p:nvCxnSpPr>
        <p:spPr>
          <a:xfrm rot="5400000" flipH="1" flipV="1">
            <a:off x="3543120" y="508685"/>
            <a:ext cx="472567" cy="3578376"/>
          </a:xfrm>
          <a:prstGeom prst="bentConnector3">
            <a:avLst>
              <a:gd name="adj1"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1D02D8DA-413D-6CB8-756A-9B830E83EEB5}"/>
              </a:ext>
            </a:extLst>
          </p:cNvPr>
          <p:cNvCxnSpPr/>
          <p:nvPr/>
        </p:nvCxnSpPr>
        <p:spPr>
          <a:xfrm>
            <a:off x="1864869" y="3749040"/>
            <a:ext cx="2819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41BE4F50-675E-37F1-50F8-EB95228CEADF}"/>
              </a:ext>
            </a:extLst>
          </p:cNvPr>
          <p:cNvCxnSpPr/>
          <p:nvPr/>
        </p:nvCxnSpPr>
        <p:spPr>
          <a:xfrm>
            <a:off x="1864869" y="4472940"/>
            <a:ext cx="2819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70089FCC-0F82-9D92-320F-1E995CBD9010}"/>
              </a:ext>
            </a:extLst>
          </p:cNvPr>
          <p:cNvCxnSpPr/>
          <p:nvPr/>
        </p:nvCxnSpPr>
        <p:spPr>
          <a:xfrm>
            <a:off x="1864869" y="5151120"/>
            <a:ext cx="2819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2" name="object 30">
            <a:extLst>
              <a:ext uri="{FF2B5EF4-FFF2-40B4-BE49-F238E27FC236}">
                <a16:creationId xmlns:a16="http://schemas.microsoft.com/office/drawing/2014/main" id="{5A11929E-61FC-4BD6-2F83-2683337F8088}"/>
              </a:ext>
            </a:extLst>
          </p:cNvPr>
          <p:cNvPicPr/>
          <p:nvPr/>
        </p:nvPicPr>
        <p:blipFill>
          <a:blip r:embed="rId3" cstate="print"/>
          <a:stretch>
            <a:fillRect/>
          </a:stretch>
        </p:blipFill>
        <p:spPr>
          <a:xfrm>
            <a:off x="167639" y="6266688"/>
            <a:ext cx="441947" cy="448055"/>
          </a:xfrm>
          <a:prstGeom prst="rect">
            <a:avLst/>
          </a:prstGeom>
        </p:spPr>
      </p:pic>
      <p:sp>
        <p:nvSpPr>
          <p:cNvPr id="3" name="Footer Placeholder 3">
            <a:extLst>
              <a:ext uri="{FF2B5EF4-FFF2-40B4-BE49-F238E27FC236}">
                <a16:creationId xmlns:a16="http://schemas.microsoft.com/office/drawing/2014/main" id="{B1647E58-536D-D435-196E-53C9D433099D}"/>
              </a:ext>
            </a:extLst>
          </p:cNvPr>
          <p:cNvSpPr>
            <a:spLocks noGrp="1"/>
          </p:cNvSpPr>
          <p:nvPr>
            <p:ph type="ftr" sz="quarter" idx="11"/>
          </p:nvPr>
        </p:nvSpPr>
        <p:spPr>
          <a:xfrm>
            <a:off x="609586" y="6416998"/>
            <a:ext cx="2676731" cy="261172"/>
          </a:xfrm>
        </p:spPr>
        <p:txBody>
          <a:bodyPr lIns="91440" tIns="45720" rIns="91440" bIns="4572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a:ln>
                  <a:noFill/>
                </a:ln>
                <a:solidFill>
                  <a:prstClr val="black"/>
                </a:solidFill>
                <a:effectLst/>
                <a:uLnTx/>
                <a:uFillTx/>
                <a:latin typeface="+mj-lt"/>
                <a:ea typeface="+mn-ea"/>
                <a:cs typeface="+mn-cs"/>
              </a:rPr>
              <a:t>Department of Administration   </a:t>
            </a:r>
          </a:p>
        </p:txBody>
      </p:sp>
    </p:spTree>
    <p:extLst>
      <p:ext uri="{BB962C8B-B14F-4D97-AF65-F5344CB8AC3E}">
        <p14:creationId xmlns:p14="http://schemas.microsoft.com/office/powerpoint/2010/main" val="24111110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2BC42-31CE-A5D3-FA8E-B7416A4CABEA}"/>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14DADCF7-23EB-264C-6A5A-1219D0AC7CA8}"/>
              </a:ext>
            </a:extLst>
          </p:cNvPr>
          <p:cNvSpPr/>
          <p:nvPr/>
        </p:nvSpPr>
        <p:spPr>
          <a:xfrm>
            <a:off x="0" y="0"/>
            <a:ext cx="12192000" cy="763630"/>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mj-lt"/>
              </a:rPr>
              <a:t>PROPOSED ORGANIZATIONAL STRUCTURE</a:t>
            </a:r>
          </a:p>
        </p:txBody>
      </p:sp>
      <p:cxnSp>
        <p:nvCxnSpPr>
          <p:cNvPr id="2" name="Straight Connector 1">
            <a:extLst>
              <a:ext uri="{FF2B5EF4-FFF2-40B4-BE49-F238E27FC236}">
                <a16:creationId xmlns:a16="http://schemas.microsoft.com/office/drawing/2014/main" id="{B0762DCC-0C39-EA31-D5DE-9248D55EB310}"/>
              </a:ext>
            </a:extLst>
          </p:cNvPr>
          <p:cNvCxnSpPr>
            <a:cxnSpLocks/>
          </p:cNvCxnSpPr>
          <p:nvPr/>
        </p:nvCxnSpPr>
        <p:spPr>
          <a:xfrm>
            <a:off x="535932" y="975057"/>
            <a:ext cx="11271599" cy="0"/>
          </a:xfrm>
          <a:prstGeom prst="line">
            <a:avLst/>
          </a:prstGeom>
          <a:ln w="57150"/>
        </p:spPr>
        <p:style>
          <a:lnRef idx="2">
            <a:schemeClr val="accent2"/>
          </a:lnRef>
          <a:fillRef idx="0">
            <a:schemeClr val="accent2"/>
          </a:fillRef>
          <a:effectRef idx="1">
            <a:schemeClr val="accent2"/>
          </a:effectRef>
          <a:fontRef idx="minor">
            <a:schemeClr val="tx1"/>
          </a:fontRef>
        </p:style>
      </p:cxnSp>
      <p:pic>
        <p:nvPicPr>
          <p:cNvPr id="3" name="object 30">
            <a:extLst>
              <a:ext uri="{FF2B5EF4-FFF2-40B4-BE49-F238E27FC236}">
                <a16:creationId xmlns:a16="http://schemas.microsoft.com/office/drawing/2014/main" id="{0AAF9EEF-D20B-4B1E-5D66-1F2C6B5F8232}"/>
              </a:ext>
            </a:extLst>
          </p:cNvPr>
          <p:cNvPicPr/>
          <p:nvPr/>
        </p:nvPicPr>
        <p:blipFill>
          <a:blip r:embed="rId3" cstate="print"/>
          <a:stretch>
            <a:fillRect/>
          </a:stretch>
        </p:blipFill>
        <p:spPr>
          <a:xfrm>
            <a:off x="167639" y="6266688"/>
            <a:ext cx="441947" cy="448055"/>
          </a:xfrm>
          <a:prstGeom prst="rect">
            <a:avLst/>
          </a:prstGeom>
        </p:spPr>
      </p:pic>
      <p:sp>
        <p:nvSpPr>
          <p:cNvPr id="4" name="Slide Number Placeholder 4">
            <a:extLst>
              <a:ext uri="{FF2B5EF4-FFF2-40B4-BE49-F238E27FC236}">
                <a16:creationId xmlns:a16="http://schemas.microsoft.com/office/drawing/2014/main" id="{51C84B8E-5123-48BF-8797-932E02D689B3}"/>
              </a:ext>
            </a:extLst>
          </p:cNvPr>
          <p:cNvSpPr txBox="1">
            <a:spLocks/>
          </p:cNvSpPr>
          <p:nvPr/>
        </p:nvSpPr>
        <p:spPr>
          <a:xfrm>
            <a:off x="11425071" y="6483288"/>
            <a:ext cx="599290" cy="226978"/>
          </a:xfrm>
          <a:prstGeom prst="rect">
            <a:avLst/>
          </a:prstGeom>
          <a:solidFill>
            <a:srgbClr val="102F54"/>
          </a:solidFill>
        </p:spPr>
        <p:txBody>
          <a:bodyPr vert="horz" lIns="91440" tIns="45720" rIns="91440" bIns="45720" rtlCol="0" anchor="b"/>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FE4E75A2-CA41-49D8-A529-D1D3823E4648}" type="slidenum">
              <a:rPr kumimoji="0" lang="en-US" sz="1050" b="0" i="0" u="none" strike="noStrike" kern="1200" cap="all" spc="100" normalizeH="0" baseline="0" noProof="0" smtClean="0">
                <a:ln>
                  <a:noFill/>
                </a:ln>
                <a:solidFill>
                  <a:prstClr val="white"/>
                </a:solidFill>
                <a:effectLst/>
                <a:uLnTx/>
                <a:uFillTx/>
                <a:latin typeface="HelveticaNeueLT Std"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050" b="0" i="0" u="none" strike="noStrike" kern="1200" cap="all" spc="100" normalizeH="0" baseline="0" noProof="0">
              <a:ln>
                <a:noFill/>
              </a:ln>
              <a:solidFill>
                <a:prstClr val="white"/>
              </a:solidFill>
              <a:effectLst/>
              <a:uLnTx/>
              <a:uFillTx/>
              <a:latin typeface="HelveticaNeueLT Std" panose="020B0604020202020204" pitchFamily="34" charset="0"/>
              <a:ea typeface="+mn-ea"/>
              <a:cs typeface="+mn-cs"/>
            </a:endParaRPr>
          </a:p>
        </p:txBody>
      </p:sp>
      <p:sp>
        <p:nvSpPr>
          <p:cNvPr id="6" name="Content Placeholder 5">
            <a:extLst>
              <a:ext uri="{FF2B5EF4-FFF2-40B4-BE49-F238E27FC236}">
                <a16:creationId xmlns:a16="http://schemas.microsoft.com/office/drawing/2014/main" id="{B495DE0F-3243-D256-B386-83B7434B5787}"/>
              </a:ext>
            </a:extLst>
          </p:cNvPr>
          <p:cNvSpPr>
            <a:spLocks noGrp="1"/>
          </p:cNvSpPr>
          <p:nvPr>
            <p:ph idx="1"/>
          </p:nvPr>
        </p:nvSpPr>
        <p:spPr>
          <a:xfrm>
            <a:off x="838200" y="1186484"/>
            <a:ext cx="10515600" cy="5296801"/>
          </a:xfrm>
        </p:spPr>
        <p:txBody>
          <a:bodyPr vert="horz" lIns="91440" tIns="45720" rIns="91440" bIns="45720" rtlCol="0" anchor="t">
            <a:normAutofit/>
          </a:bodyPr>
          <a:lstStyle/>
          <a:p>
            <a:pPr marL="0" indent="0">
              <a:lnSpc>
                <a:spcPts val="1800"/>
              </a:lnSpc>
              <a:buNone/>
            </a:pPr>
            <a:r>
              <a:rPr lang="en-US" sz="1700" b="1">
                <a:solidFill>
                  <a:schemeClr val="tx2"/>
                </a:solidFill>
              </a:rPr>
              <a:t>Human Resources Business Services Bureau:</a:t>
            </a:r>
          </a:p>
          <a:p>
            <a:pPr marL="0" indent="0">
              <a:lnSpc>
                <a:spcPts val="1800"/>
              </a:lnSpc>
              <a:buNone/>
            </a:pPr>
            <a:r>
              <a:rPr lang="en-US" sz="1700">
                <a:solidFill>
                  <a:schemeClr val="tx2"/>
                </a:solidFill>
              </a:rPr>
              <a:t>New bureau within the State Human Resources Division housing all central HR staff and agency assigned HR staff.</a:t>
            </a:r>
          </a:p>
          <a:p>
            <a:pPr marL="0" indent="0">
              <a:lnSpc>
                <a:spcPts val="1800"/>
              </a:lnSpc>
              <a:buNone/>
            </a:pPr>
            <a:r>
              <a:rPr lang="en-US" sz="1700" b="1">
                <a:solidFill>
                  <a:schemeClr val="tx2"/>
                </a:solidFill>
              </a:rPr>
              <a:t>Enterprise HR Services:</a:t>
            </a:r>
            <a:endParaRPr lang="en-US" sz="1700">
              <a:solidFill>
                <a:schemeClr val="tx2"/>
              </a:solidFill>
            </a:endParaRPr>
          </a:p>
          <a:p>
            <a:pPr marL="0" indent="0">
              <a:lnSpc>
                <a:spcPts val="1800"/>
              </a:lnSpc>
              <a:buNone/>
            </a:pPr>
            <a:r>
              <a:rPr lang="en-US" sz="1700">
                <a:solidFill>
                  <a:schemeClr val="tx2"/>
                </a:solidFill>
              </a:rPr>
              <a:t>A team within the Human Resources Business Services Bureau comprised of HR professionals leading enterprise initiatives, providing policy development and guidance, and assisting agency HR teams as needed. </a:t>
            </a:r>
          </a:p>
          <a:p>
            <a:pPr marL="0" indent="0">
              <a:lnSpc>
                <a:spcPts val="1800"/>
              </a:lnSpc>
              <a:buNone/>
            </a:pPr>
            <a:r>
              <a:rPr lang="en-US" sz="1700" b="1">
                <a:solidFill>
                  <a:schemeClr val="tx2"/>
                </a:solidFill>
              </a:rPr>
              <a:t>Agency HR Leaders ( Working Title TBD)</a:t>
            </a:r>
            <a:endParaRPr lang="en-US" sz="1700">
              <a:solidFill>
                <a:schemeClr val="tx2"/>
              </a:solidFill>
            </a:endParaRPr>
          </a:p>
          <a:p>
            <a:pPr marL="0" indent="0">
              <a:lnSpc>
                <a:spcPts val="1800"/>
              </a:lnSpc>
              <a:buNone/>
            </a:pPr>
            <a:r>
              <a:rPr lang="en-US" sz="1700">
                <a:solidFill>
                  <a:schemeClr val="tx2"/>
                </a:solidFill>
              </a:rPr>
              <a:t>The Agency HR Leader represents the most senior-level HR professional assigned to a specific agency. This strategic role bridges agency leadership with enterprise HR operations.  These positions report directly to the Human Resources Business Services Bureau and will become DOA SHRD employees.</a:t>
            </a:r>
          </a:p>
          <a:p>
            <a:pPr marL="0" indent="0">
              <a:lnSpc>
                <a:spcPts val="1800"/>
              </a:lnSpc>
              <a:buNone/>
            </a:pPr>
            <a:r>
              <a:rPr lang="en-US" sz="1700" b="1">
                <a:solidFill>
                  <a:schemeClr val="tx2"/>
                </a:solidFill>
              </a:rPr>
              <a:t>Agency HR Teams</a:t>
            </a:r>
            <a:endParaRPr lang="en-US" sz="1700">
              <a:solidFill>
                <a:schemeClr val="tx2"/>
              </a:solidFill>
            </a:endParaRPr>
          </a:p>
          <a:p>
            <a:pPr marL="0" indent="0">
              <a:lnSpc>
                <a:spcPts val="1800"/>
              </a:lnSpc>
              <a:buNone/>
            </a:pPr>
            <a:r>
              <a:rPr lang="en-US" sz="1700">
                <a:solidFill>
                  <a:schemeClr val="tx2"/>
                </a:solidFill>
              </a:rPr>
              <a:t>Agency HR teams are comprised of human resource professionals assigned to provide direct support to a specific agency. These positions will continue to report up through their specific Agency HR Leader and will become DOA SHRD employees.</a:t>
            </a:r>
          </a:p>
          <a:p>
            <a:pPr marL="0" indent="0">
              <a:lnSpc>
                <a:spcPts val="1800"/>
              </a:lnSpc>
              <a:buNone/>
            </a:pPr>
            <a:r>
              <a:rPr lang="en-US" sz="1700" b="1">
                <a:solidFill>
                  <a:schemeClr val="tx2"/>
                </a:solidFill>
              </a:rPr>
              <a:t>Central HR Staff</a:t>
            </a:r>
            <a:endParaRPr lang="en-US" sz="1700">
              <a:solidFill>
                <a:schemeClr val="tx2"/>
              </a:solidFill>
            </a:endParaRPr>
          </a:p>
          <a:p>
            <a:pPr marL="0" indent="0">
              <a:lnSpc>
                <a:spcPts val="1800"/>
              </a:lnSpc>
              <a:buNone/>
            </a:pPr>
            <a:r>
              <a:rPr lang="en-US" sz="1700">
                <a:solidFill>
                  <a:schemeClr val="tx2"/>
                </a:solidFill>
              </a:rPr>
              <a:t>Central HR staff operate within the SHRD central office, supporting enterprise-wide initiatives and providing specialized guidance across all agencies. </a:t>
            </a:r>
          </a:p>
          <a:p>
            <a:pPr marL="457200" lvl="1" indent="0">
              <a:buNone/>
            </a:pPr>
            <a:endParaRPr lang="en-US" sz="2200">
              <a:solidFill>
                <a:schemeClr val="tx2"/>
              </a:solidFill>
            </a:endParaRPr>
          </a:p>
          <a:p>
            <a:pPr marL="457200" lvl="1" indent="0">
              <a:buNone/>
            </a:pPr>
            <a:endParaRPr lang="en-US" sz="2200">
              <a:solidFill>
                <a:schemeClr val="tx2"/>
              </a:solidFill>
            </a:endParaRPr>
          </a:p>
          <a:p>
            <a:pPr marL="0" lvl="1" indent="0">
              <a:spcBef>
                <a:spcPts val="1000"/>
              </a:spcBef>
              <a:buNone/>
            </a:pPr>
            <a:endParaRPr lang="en-US" sz="2800" b="1">
              <a:solidFill>
                <a:schemeClr val="tx2"/>
              </a:solidFill>
            </a:endParaRPr>
          </a:p>
          <a:p>
            <a:pPr marL="0" lvl="1" indent="0">
              <a:spcBef>
                <a:spcPts val="1000"/>
              </a:spcBef>
              <a:buNone/>
            </a:pPr>
            <a:endParaRPr lang="en-US" sz="2800" b="1">
              <a:solidFill>
                <a:schemeClr val="tx2"/>
              </a:solidFill>
            </a:endParaRPr>
          </a:p>
          <a:p>
            <a:pPr marL="457200" lvl="1" indent="0">
              <a:buNone/>
            </a:pPr>
            <a:endParaRPr lang="en-US">
              <a:solidFill>
                <a:schemeClr val="tx2"/>
              </a:solidFill>
            </a:endParaRPr>
          </a:p>
          <a:p>
            <a:pPr marL="457200" lvl="1" indent="0">
              <a:buNone/>
            </a:pPr>
            <a:endParaRPr lang="en-US">
              <a:solidFill>
                <a:schemeClr val="tx2"/>
              </a:solidFill>
            </a:endParaRPr>
          </a:p>
          <a:p>
            <a:pPr lvl="1"/>
            <a:endParaRPr lang="en-US" b="1">
              <a:solidFill>
                <a:schemeClr val="tx2"/>
              </a:solidFill>
            </a:endParaRPr>
          </a:p>
          <a:p>
            <a:pPr marL="457200" lvl="1" indent="0">
              <a:buNone/>
            </a:pPr>
            <a:endParaRPr lang="en-US" b="1">
              <a:solidFill>
                <a:schemeClr val="tx2"/>
              </a:solidFill>
            </a:endParaRPr>
          </a:p>
          <a:p>
            <a:pPr lvl="1"/>
            <a:endParaRPr lang="en-US">
              <a:solidFill>
                <a:schemeClr val="tx2"/>
              </a:solidFill>
            </a:endParaRPr>
          </a:p>
          <a:p>
            <a:endParaRPr lang="en-US">
              <a:solidFill>
                <a:schemeClr val="tx2"/>
              </a:solidFill>
            </a:endParaRPr>
          </a:p>
          <a:p>
            <a:endParaRPr lang="en-US">
              <a:solidFill>
                <a:schemeClr val="tx2"/>
              </a:solidFill>
            </a:endParaRPr>
          </a:p>
          <a:p>
            <a:endParaRPr lang="en-US"/>
          </a:p>
          <a:p>
            <a:endParaRPr lang="en-US">
              <a:solidFill>
                <a:schemeClr val="tx2"/>
              </a:solidFill>
            </a:endParaRPr>
          </a:p>
          <a:p>
            <a:endParaRPr lang="en-US">
              <a:solidFill>
                <a:schemeClr val="tx2"/>
              </a:solidFill>
            </a:endParaRPr>
          </a:p>
          <a:p>
            <a:endParaRPr lang="en-US"/>
          </a:p>
          <a:p>
            <a:endParaRPr lang="en-US"/>
          </a:p>
          <a:p>
            <a:endParaRPr lang="en-US"/>
          </a:p>
        </p:txBody>
      </p:sp>
      <p:cxnSp>
        <p:nvCxnSpPr>
          <p:cNvPr id="5" name="Straight Connector 4">
            <a:extLst>
              <a:ext uri="{FF2B5EF4-FFF2-40B4-BE49-F238E27FC236}">
                <a16:creationId xmlns:a16="http://schemas.microsoft.com/office/drawing/2014/main" id="{395DE507-D7C6-22EA-CFF8-E103F9328877}"/>
              </a:ext>
            </a:extLst>
          </p:cNvPr>
          <p:cNvCxnSpPr>
            <a:cxnSpLocks/>
          </p:cNvCxnSpPr>
          <p:nvPr/>
        </p:nvCxnSpPr>
        <p:spPr>
          <a:xfrm>
            <a:off x="519105" y="2101760"/>
            <a:ext cx="11187443" cy="385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59A67A8-5CB6-D96B-E826-68ED008C0402}"/>
              </a:ext>
            </a:extLst>
          </p:cNvPr>
          <p:cNvCxnSpPr>
            <a:cxnSpLocks/>
          </p:cNvCxnSpPr>
          <p:nvPr/>
        </p:nvCxnSpPr>
        <p:spPr>
          <a:xfrm>
            <a:off x="519105" y="3057465"/>
            <a:ext cx="11187443" cy="385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4F06E25-D270-B722-5975-9EF9C781BDE7}"/>
              </a:ext>
            </a:extLst>
          </p:cNvPr>
          <p:cNvCxnSpPr>
            <a:cxnSpLocks/>
          </p:cNvCxnSpPr>
          <p:nvPr/>
        </p:nvCxnSpPr>
        <p:spPr>
          <a:xfrm>
            <a:off x="519105" y="4197231"/>
            <a:ext cx="11187443" cy="385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53821BB-23BF-DDAC-49BC-0C48FCE30784}"/>
              </a:ext>
            </a:extLst>
          </p:cNvPr>
          <p:cNvCxnSpPr>
            <a:cxnSpLocks/>
          </p:cNvCxnSpPr>
          <p:nvPr/>
        </p:nvCxnSpPr>
        <p:spPr>
          <a:xfrm>
            <a:off x="519105" y="5352733"/>
            <a:ext cx="11187443" cy="385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98914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18F3F-86E4-EDCA-50B0-B3902ACFE116}"/>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5CB3E9C8-8C14-CB29-D099-64E6D5105B23}"/>
              </a:ext>
            </a:extLst>
          </p:cNvPr>
          <p:cNvSpPr/>
          <p:nvPr/>
        </p:nvSpPr>
        <p:spPr>
          <a:xfrm>
            <a:off x="1054412" y="5251349"/>
            <a:ext cx="1655228" cy="607123"/>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ptos" panose="02110004020202020204"/>
                <a:ea typeface="+mn-ea"/>
                <a:cs typeface="+mn-cs"/>
              </a:rPr>
              <a:t>Office Support (1)</a:t>
            </a:r>
          </a:p>
        </p:txBody>
      </p:sp>
      <p:cxnSp>
        <p:nvCxnSpPr>
          <p:cNvPr id="44" name="Straight Connector 43">
            <a:extLst>
              <a:ext uri="{FF2B5EF4-FFF2-40B4-BE49-F238E27FC236}">
                <a16:creationId xmlns:a16="http://schemas.microsoft.com/office/drawing/2014/main" id="{56FBBF45-383A-7CB6-1998-A1D9610B0D17}"/>
              </a:ext>
            </a:extLst>
          </p:cNvPr>
          <p:cNvCxnSpPr>
            <a:cxnSpLocks/>
          </p:cNvCxnSpPr>
          <p:nvPr/>
        </p:nvCxnSpPr>
        <p:spPr>
          <a:xfrm>
            <a:off x="6547610" y="1750271"/>
            <a:ext cx="84770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4644440C-1E88-55BC-CB30-9463E53D1417}"/>
              </a:ext>
            </a:extLst>
          </p:cNvPr>
          <p:cNvSpPr/>
          <p:nvPr/>
        </p:nvSpPr>
        <p:spPr>
          <a:xfrm>
            <a:off x="0" y="0"/>
            <a:ext cx="12192000" cy="763630"/>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prstClr val="white"/>
                </a:solidFill>
                <a:effectLst/>
                <a:uLnTx/>
                <a:uFillTx/>
                <a:latin typeface="Aptos" panose="02110004020202020204"/>
                <a:ea typeface="+mn-ea"/>
                <a:cs typeface="+mn-cs"/>
              </a:rPr>
              <a:t>PROPOSED ORGANIZATIONAL STRUCTURE</a:t>
            </a:r>
          </a:p>
        </p:txBody>
      </p:sp>
      <p:pic>
        <p:nvPicPr>
          <p:cNvPr id="5" name="object 30">
            <a:extLst>
              <a:ext uri="{FF2B5EF4-FFF2-40B4-BE49-F238E27FC236}">
                <a16:creationId xmlns:a16="http://schemas.microsoft.com/office/drawing/2014/main" id="{70B768C6-D03E-ACC6-D337-375DEE8412E7}"/>
              </a:ext>
            </a:extLst>
          </p:cNvPr>
          <p:cNvPicPr/>
          <p:nvPr/>
        </p:nvPicPr>
        <p:blipFill>
          <a:blip r:embed="rId3" cstate="print"/>
          <a:stretch>
            <a:fillRect/>
          </a:stretch>
        </p:blipFill>
        <p:spPr>
          <a:xfrm>
            <a:off x="167639" y="6266688"/>
            <a:ext cx="441947" cy="448055"/>
          </a:xfrm>
          <a:prstGeom prst="rect">
            <a:avLst/>
          </a:prstGeom>
        </p:spPr>
      </p:pic>
      <p:sp>
        <p:nvSpPr>
          <p:cNvPr id="7" name="Footer Placeholder 3">
            <a:extLst>
              <a:ext uri="{FF2B5EF4-FFF2-40B4-BE49-F238E27FC236}">
                <a16:creationId xmlns:a16="http://schemas.microsoft.com/office/drawing/2014/main" id="{A755CA7F-309D-D5A0-DAE8-3C406E7A259C}"/>
              </a:ext>
            </a:extLst>
          </p:cNvPr>
          <p:cNvSpPr>
            <a:spLocks noGrp="1"/>
          </p:cNvSpPr>
          <p:nvPr>
            <p:ph type="ftr" sz="quarter" idx="11"/>
          </p:nvPr>
        </p:nvSpPr>
        <p:spPr>
          <a:xfrm>
            <a:off x="609586" y="6386807"/>
            <a:ext cx="2676731" cy="261172"/>
          </a:xfrm>
        </p:spPr>
        <p:txBody>
          <a:bodyPr lIns="91440" tIns="45720" rIns="91440" bIns="4572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a:ln>
                  <a:noFill/>
                </a:ln>
                <a:solidFill>
                  <a:prstClr val="black"/>
                </a:solidFill>
                <a:effectLst/>
                <a:uLnTx/>
                <a:uFillTx/>
                <a:latin typeface="Aptos Display" panose="02110004020202020204"/>
                <a:ea typeface="+mn-ea"/>
                <a:cs typeface="+mn-cs"/>
              </a:rPr>
              <a:t>Department of Administration   </a:t>
            </a:r>
          </a:p>
        </p:txBody>
      </p:sp>
      <p:sp>
        <p:nvSpPr>
          <p:cNvPr id="10" name="Rectangle 9">
            <a:extLst>
              <a:ext uri="{FF2B5EF4-FFF2-40B4-BE49-F238E27FC236}">
                <a16:creationId xmlns:a16="http://schemas.microsoft.com/office/drawing/2014/main" id="{B30DD93F-B41B-4FB1-F90C-07E03C50D65F}"/>
              </a:ext>
            </a:extLst>
          </p:cNvPr>
          <p:cNvSpPr/>
          <p:nvPr/>
        </p:nvSpPr>
        <p:spPr>
          <a:xfrm>
            <a:off x="4325418" y="1127853"/>
            <a:ext cx="2486346" cy="1087845"/>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ptos" panose="02110004020202020204"/>
                <a:ea typeface="+mn-ea"/>
                <a:cs typeface="+mn-cs"/>
              </a:rPr>
              <a:t>State HR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ptos" panose="02110004020202020204"/>
                <a:ea typeface="+mn-ea"/>
                <a:cs typeface="+mn-cs"/>
              </a:rPr>
              <a:t>Administrator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ptos" panose="02110004020202020204"/>
                <a:ea typeface="+mn-ea"/>
                <a:cs typeface="+mn-cs"/>
              </a:rPr>
              <a:t>Chief Labor Negotiator</a:t>
            </a:r>
          </a:p>
        </p:txBody>
      </p:sp>
      <p:sp>
        <p:nvSpPr>
          <p:cNvPr id="11" name="Rectangle 10">
            <a:extLst>
              <a:ext uri="{FF2B5EF4-FFF2-40B4-BE49-F238E27FC236}">
                <a16:creationId xmlns:a16="http://schemas.microsoft.com/office/drawing/2014/main" id="{1991F6FD-36C7-D79D-21B8-2FF38519FEE4}"/>
              </a:ext>
            </a:extLst>
          </p:cNvPr>
          <p:cNvSpPr/>
          <p:nvPr/>
        </p:nvSpPr>
        <p:spPr>
          <a:xfrm>
            <a:off x="2031312" y="3659662"/>
            <a:ext cx="1646765" cy="607123"/>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ptos" panose="02110004020202020204"/>
                <a:ea typeface="+mn-ea"/>
                <a:cs typeface="+mn-cs"/>
              </a:rPr>
              <a:t>Enterprise Learning &amp; Dev (1)</a:t>
            </a:r>
          </a:p>
        </p:txBody>
      </p:sp>
      <p:sp>
        <p:nvSpPr>
          <p:cNvPr id="12" name="Rectangle 11">
            <a:extLst>
              <a:ext uri="{FF2B5EF4-FFF2-40B4-BE49-F238E27FC236}">
                <a16:creationId xmlns:a16="http://schemas.microsoft.com/office/drawing/2014/main" id="{6CB501E9-70D2-A2E1-EEEE-E78F1E9D1B5B}"/>
              </a:ext>
            </a:extLst>
          </p:cNvPr>
          <p:cNvSpPr/>
          <p:nvPr/>
        </p:nvSpPr>
        <p:spPr>
          <a:xfrm>
            <a:off x="2103097" y="1859734"/>
            <a:ext cx="1436896" cy="607123"/>
          </a:xfrm>
          <a:prstGeom prst="rect">
            <a:avLst/>
          </a:prstGeom>
          <a:solidFill>
            <a:srgbClr val="E9713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ptos" panose="02110004020202020204"/>
                <a:ea typeface="+mn-ea"/>
                <a:cs typeface="+mn-cs"/>
              </a:rPr>
              <a:t>Office of Labor Relations (3)</a:t>
            </a:r>
          </a:p>
        </p:txBody>
      </p:sp>
      <p:sp>
        <p:nvSpPr>
          <p:cNvPr id="13" name="Rectangle 12">
            <a:extLst>
              <a:ext uri="{FF2B5EF4-FFF2-40B4-BE49-F238E27FC236}">
                <a16:creationId xmlns:a16="http://schemas.microsoft.com/office/drawing/2014/main" id="{C4FC2C2F-2690-55AD-9BCF-203B1638D7D2}"/>
              </a:ext>
            </a:extLst>
          </p:cNvPr>
          <p:cNvSpPr/>
          <p:nvPr/>
        </p:nvSpPr>
        <p:spPr>
          <a:xfrm>
            <a:off x="7706968" y="4068128"/>
            <a:ext cx="1198991" cy="607123"/>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ptos" panose="02110004020202020204"/>
                <a:ea typeface="+mn-ea"/>
                <a:cs typeface="+mn-cs"/>
              </a:rPr>
              <a:t>Technical Support (6)</a:t>
            </a:r>
          </a:p>
        </p:txBody>
      </p:sp>
      <p:sp>
        <p:nvSpPr>
          <p:cNvPr id="14" name="Rectangle 13">
            <a:extLst>
              <a:ext uri="{FF2B5EF4-FFF2-40B4-BE49-F238E27FC236}">
                <a16:creationId xmlns:a16="http://schemas.microsoft.com/office/drawing/2014/main" id="{2FC2523E-B24C-73CC-A884-F2CABFCFECF9}"/>
              </a:ext>
            </a:extLst>
          </p:cNvPr>
          <p:cNvSpPr/>
          <p:nvPr/>
        </p:nvSpPr>
        <p:spPr>
          <a:xfrm>
            <a:off x="9024353" y="4068128"/>
            <a:ext cx="1427239" cy="607123"/>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ptos" panose="02110004020202020204"/>
                <a:ea typeface="+mn-ea"/>
                <a:cs typeface="+mn-cs"/>
              </a:rPr>
              <a:t>Agency Services (5)</a:t>
            </a:r>
          </a:p>
        </p:txBody>
      </p:sp>
      <p:sp>
        <p:nvSpPr>
          <p:cNvPr id="16" name="Rectangle 15">
            <a:extLst>
              <a:ext uri="{FF2B5EF4-FFF2-40B4-BE49-F238E27FC236}">
                <a16:creationId xmlns:a16="http://schemas.microsoft.com/office/drawing/2014/main" id="{897D9385-3B2E-8707-9668-CC0A60800C4B}"/>
              </a:ext>
            </a:extLst>
          </p:cNvPr>
          <p:cNvSpPr/>
          <p:nvPr/>
        </p:nvSpPr>
        <p:spPr>
          <a:xfrm>
            <a:off x="10569820" y="4068128"/>
            <a:ext cx="1501739" cy="607123"/>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ptos" panose="02110004020202020204"/>
                <a:ea typeface="+mn-ea"/>
                <a:cs typeface="+mn-cs"/>
              </a:rPr>
              <a:t>Cloud Services (3)</a:t>
            </a:r>
          </a:p>
        </p:txBody>
      </p:sp>
      <p:sp>
        <p:nvSpPr>
          <p:cNvPr id="18" name="Rectangle 17">
            <a:extLst>
              <a:ext uri="{FF2B5EF4-FFF2-40B4-BE49-F238E27FC236}">
                <a16:creationId xmlns:a16="http://schemas.microsoft.com/office/drawing/2014/main" id="{EB679113-82D1-2D97-7416-A19DED67F00A}"/>
              </a:ext>
            </a:extLst>
          </p:cNvPr>
          <p:cNvSpPr/>
          <p:nvPr/>
        </p:nvSpPr>
        <p:spPr>
          <a:xfrm>
            <a:off x="2031313" y="4540454"/>
            <a:ext cx="1646766" cy="607123"/>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ptos" panose="02110004020202020204"/>
                <a:ea typeface="+mn-ea"/>
                <a:cs typeface="+mn-cs"/>
              </a:rPr>
              <a:t>Employee Assistance Program (1)</a:t>
            </a:r>
          </a:p>
        </p:txBody>
      </p:sp>
      <p:sp>
        <p:nvSpPr>
          <p:cNvPr id="19" name="Rectangle 18">
            <a:extLst>
              <a:ext uri="{FF2B5EF4-FFF2-40B4-BE49-F238E27FC236}">
                <a16:creationId xmlns:a16="http://schemas.microsoft.com/office/drawing/2014/main" id="{9A00CB2C-A34A-17ED-53A2-790A71B4E931}"/>
              </a:ext>
            </a:extLst>
          </p:cNvPr>
          <p:cNvSpPr/>
          <p:nvPr/>
        </p:nvSpPr>
        <p:spPr>
          <a:xfrm>
            <a:off x="147062" y="4524107"/>
            <a:ext cx="1615067" cy="607123"/>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ptos" panose="02110004020202020204"/>
                <a:ea typeface="+mn-ea"/>
                <a:cs typeface="+mn-cs"/>
              </a:rPr>
              <a:t>Compensation &amp; Classification (1)</a:t>
            </a:r>
          </a:p>
        </p:txBody>
      </p:sp>
      <p:sp>
        <p:nvSpPr>
          <p:cNvPr id="24" name="Rectangle 23">
            <a:extLst>
              <a:ext uri="{FF2B5EF4-FFF2-40B4-BE49-F238E27FC236}">
                <a16:creationId xmlns:a16="http://schemas.microsoft.com/office/drawing/2014/main" id="{B58C044D-10CD-864A-19A6-C2EAA9F497C0}"/>
              </a:ext>
            </a:extLst>
          </p:cNvPr>
          <p:cNvSpPr/>
          <p:nvPr/>
        </p:nvSpPr>
        <p:spPr>
          <a:xfrm>
            <a:off x="1856029" y="1127853"/>
            <a:ext cx="1686674" cy="607123"/>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ptos" panose="02110004020202020204"/>
                <a:ea typeface="+mn-ea"/>
                <a:cs typeface="+mn-cs"/>
              </a:rPr>
              <a:t>Attorney</a:t>
            </a:r>
          </a:p>
        </p:txBody>
      </p:sp>
      <p:sp>
        <p:nvSpPr>
          <p:cNvPr id="25" name="Rectangle 24">
            <a:extLst>
              <a:ext uri="{FF2B5EF4-FFF2-40B4-BE49-F238E27FC236}">
                <a16:creationId xmlns:a16="http://schemas.microsoft.com/office/drawing/2014/main" id="{AA67CE46-CBE1-9867-C9EB-5D07A2A64B37}"/>
              </a:ext>
            </a:extLst>
          </p:cNvPr>
          <p:cNvSpPr/>
          <p:nvPr/>
        </p:nvSpPr>
        <p:spPr>
          <a:xfrm>
            <a:off x="7107191" y="1456433"/>
            <a:ext cx="1501739" cy="607123"/>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ptos" panose="02110004020202020204"/>
                <a:ea typeface="+mn-ea"/>
                <a:cs typeface="+mn-cs"/>
              </a:rPr>
              <a:t>Project Manager</a:t>
            </a:r>
          </a:p>
        </p:txBody>
      </p:sp>
      <p:sp>
        <p:nvSpPr>
          <p:cNvPr id="27" name="Rectangle 26">
            <a:extLst>
              <a:ext uri="{FF2B5EF4-FFF2-40B4-BE49-F238E27FC236}">
                <a16:creationId xmlns:a16="http://schemas.microsoft.com/office/drawing/2014/main" id="{75261F5A-632F-FBD0-05C7-A39E19BA9952}"/>
              </a:ext>
            </a:extLst>
          </p:cNvPr>
          <p:cNvSpPr/>
          <p:nvPr/>
        </p:nvSpPr>
        <p:spPr>
          <a:xfrm>
            <a:off x="147063" y="3686575"/>
            <a:ext cx="1615066" cy="607123"/>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ptos" panose="02110004020202020204"/>
                <a:ea typeface="+mn-ea"/>
                <a:cs typeface="+mn-cs"/>
              </a:rPr>
              <a:t>Central Payroll (3)</a:t>
            </a:r>
          </a:p>
        </p:txBody>
      </p:sp>
      <p:cxnSp>
        <p:nvCxnSpPr>
          <p:cNvPr id="29" name="Straight Connector 28">
            <a:extLst>
              <a:ext uri="{FF2B5EF4-FFF2-40B4-BE49-F238E27FC236}">
                <a16:creationId xmlns:a16="http://schemas.microsoft.com/office/drawing/2014/main" id="{F54C87A2-B553-C383-95E1-FD35A8A6BDF2}"/>
              </a:ext>
            </a:extLst>
          </p:cNvPr>
          <p:cNvCxnSpPr>
            <a:cxnSpLocks/>
            <a:stCxn id="24" idx="3"/>
          </p:cNvCxnSpPr>
          <p:nvPr/>
        </p:nvCxnSpPr>
        <p:spPr>
          <a:xfrm>
            <a:off x="3542703" y="1431415"/>
            <a:ext cx="782715" cy="0"/>
          </a:xfrm>
          <a:prstGeom prst="line">
            <a:avLst/>
          </a:prstGeom>
          <a:ln>
            <a:solidFill>
              <a:srgbClr val="002060"/>
            </a:solidFill>
            <a:prstDash val="dash"/>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A4CE833A-8F44-E940-17E4-F68F23DD4E6B}"/>
              </a:ext>
            </a:extLst>
          </p:cNvPr>
          <p:cNvCxnSpPr>
            <a:cxnSpLocks/>
            <a:stCxn id="20" idx="0"/>
            <a:endCxn id="15" idx="2"/>
          </p:cNvCxnSpPr>
          <p:nvPr/>
        </p:nvCxnSpPr>
        <p:spPr>
          <a:xfrm flipV="1">
            <a:off x="1882026" y="3504507"/>
            <a:ext cx="5449" cy="17468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1F17D06F-67D4-B730-0BEA-F850B6F9C019}"/>
              </a:ext>
            </a:extLst>
          </p:cNvPr>
          <p:cNvCxnSpPr>
            <a:cxnSpLocks/>
          </p:cNvCxnSpPr>
          <p:nvPr/>
        </p:nvCxnSpPr>
        <p:spPr>
          <a:xfrm flipH="1">
            <a:off x="5369031" y="4068128"/>
            <a:ext cx="48914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Connector: Elbow 52">
            <a:extLst>
              <a:ext uri="{FF2B5EF4-FFF2-40B4-BE49-F238E27FC236}">
                <a16:creationId xmlns:a16="http://schemas.microsoft.com/office/drawing/2014/main" id="{0B776553-9736-45CE-93E9-6CD214DAD39B}"/>
              </a:ext>
            </a:extLst>
          </p:cNvPr>
          <p:cNvCxnSpPr>
            <a:cxnSpLocks/>
          </p:cNvCxnSpPr>
          <p:nvPr/>
        </p:nvCxnSpPr>
        <p:spPr>
          <a:xfrm rot="5400000" flipH="1" flipV="1">
            <a:off x="3487044" y="740096"/>
            <a:ext cx="500267" cy="3681116"/>
          </a:xfrm>
          <a:prstGeom prst="bentConnector3">
            <a:avLst>
              <a:gd name="adj1"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61386B8C-27D7-7E06-55E4-A523025B6906}"/>
              </a:ext>
            </a:extLst>
          </p:cNvPr>
          <p:cNvCxnSpPr>
            <a:cxnSpLocks/>
          </p:cNvCxnSpPr>
          <p:nvPr/>
        </p:nvCxnSpPr>
        <p:spPr>
          <a:xfrm>
            <a:off x="1762129" y="3990137"/>
            <a:ext cx="281940" cy="33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32CCFBED-51F6-7C1C-BF3D-544131B26593}"/>
              </a:ext>
            </a:extLst>
          </p:cNvPr>
          <p:cNvCxnSpPr/>
          <p:nvPr/>
        </p:nvCxnSpPr>
        <p:spPr>
          <a:xfrm>
            <a:off x="1762129" y="4853078"/>
            <a:ext cx="2819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2" name="Rectangle 21">
            <a:extLst>
              <a:ext uri="{FF2B5EF4-FFF2-40B4-BE49-F238E27FC236}">
                <a16:creationId xmlns:a16="http://schemas.microsoft.com/office/drawing/2014/main" id="{A74C09E9-FA4B-A3AC-1674-D6A4B38026A0}"/>
              </a:ext>
            </a:extLst>
          </p:cNvPr>
          <p:cNvSpPr/>
          <p:nvPr/>
        </p:nvSpPr>
        <p:spPr>
          <a:xfrm>
            <a:off x="8883146" y="2682432"/>
            <a:ext cx="1686674" cy="788542"/>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ptos" panose="02110004020202020204"/>
                <a:ea typeface="+mn-ea"/>
                <a:cs typeface="+mn-cs"/>
              </a:rPr>
              <a:t>HRIS Bureau Chief*</a:t>
            </a:r>
          </a:p>
        </p:txBody>
      </p:sp>
      <p:sp>
        <p:nvSpPr>
          <p:cNvPr id="26" name="Rectangle 25">
            <a:extLst>
              <a:ext uri="{FF2B5EF4-FFF2-40B4-BE49-F238E27FC236}">
                <a16:creationId xmlns:a16="http://schemas.microsoft.com/office/drawing/2014/main" id="{9E8ADE4F-2E40-7C0E-91E6-2AF53880E868}"/>
              </a:ext>
            </a:extLst>
          </p:cNvPr>
          <p:cNvSpPr/>
          <p:nvPr/>
        </p:nvSpPr>
        <p:spPr>
          <a:xfrm>
            <a:off x="3829778" y="3648888"/>
            <a:ext cx="1604637" cy="656336"/>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ptos" panose="02110004020202020204"/>
                <a:ea typeface="+mn-ea"/>
                <a:cs typeface="+mn-cs"/>
              </a:rPr>
              <a:t>Agency HR Leaders</a:t>
            </a:r>
          </a:p>
        </p:txBody>
      </p:sp>
      <p:sp>
        <p:nvSpPr>
          <p:cNvPr id="28" name="TextBox 27">
            <a:extLst>
              <a:ext uri="{FF2B5EF4-FFF2-40B4-BE49-F238E27FC236}">
                <a16:creationId xmlns:a16="http://schemas.microsoft.com/office/drawing/2014/main" id="{680CE22C-706A-5CB9-E83D-F6B7A0C8835E}"/>
              </a:ext>
            </a:extLst>
          </p:cNvPr>
          <p:cNvSpPr txBox="1"/>
          <p:nvPr/>
        </p:nvSpPr>
        <p:spPr>
          <a:xfrm>
            <a:off x="9142827" y="4684360"/>
            <a:ext cx="285398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prstClr val="black"/>
                </a:solidFill>
                <a:effectLst/>
                <a:uLnTx/>
                <a:uFillTx/>
                <a:latin typeface="Aptos" panose="02110004020202020204"/>
                <a:ea typeface="+mn-ea"/>
                <a:cs typeface="+mn-cs"/>
              </a:rPr>
              <a:t>*Pending the outcome of IT Integration</a:t>
            </a:r>
          </a:p>
        </p:txBody>
      </p:sp>
      <p:cxnSp>
        <p:nvCxnSpPr>
          <p:cNvPr id="34" name="Straight Connector 33">
            <a:extLst>
              <a:ext uri="{FF2B5EF4-FFF2-40B4-BE49-F238E27FC236}">
                <a16:creationId xmlns:a16="http://schemas.microsoft.com/office/drawing/2014/main" id="{DBA22257-F990-24DB-B969-DA2AB5E6EDA1}"/>
              </a:ext>
            </a:extLst>
          </p:cNvPr>
          <p:cNvCxnSpPr>
            <a:cxnSpLocks/>
          </p:cNvCxnSpPr>
          <p:nvPr/>
        </p:nvCxnSpPr>
        <p:spPr>
          <a:xfrm>
            <a:off x="5578215" y="2215698"/>
            <a:ext cx="0" cy="185243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Connector: Elbow 42">
            <a:extLst>
              <a:ext uri="{FF2B5EF4-FFF2-40B4-BE49-F238E27FC236}">
                <a16:creationId xmlns:a16="http://schemas.microsoft.com/office/drawing/2014/main" id="{7369F516-9420-97AF-F38C-BE1F5B83DC60}"/>
              </a:ext>
            </a:extLst>
          </p:cNvPr>
          <p:cNvCxnSpPr>
            <a:endCxn id="12" idx="1"/>
          </p:cNvCxnSpPr>
          <p:nvPr/>
        </p:nvCxnSpPr>
        <p:spPr>
          <a:xfrm rot="16200000" flipH="1">
            <a:off x="1796142" y="1856340"/>
            <a:ext cx="470073" cy="143838"/>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95436A30-01F4-87B0-3960-FE8597E1EB45}"/>
              </a:ext>
            </a:extLst>
          </p:cNvPr>
          <p:cNvCxnSpPr>
            <a:cxnSpLocks/>
            <a:endCxn id="22" idx="2"/>
          </p:cNvCxnSpPr>
          <p:nvPr/>
        </p:nvCxnSpPr>
        <p:spPr>
          <a:xfrm flipH="1" flipV="1">
            <a:off x="9726483" y="3470974"/>
            <a:ext cx="6721" cy="47154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0" name="Rectangle 29">
            <a:extLst>
              <a:ext uri="{FF2B5EF4-FFF2-40B4-BE49-F238E27FC236}">
                <a16:creationId xmlns:a16="http://schemas.microsoft.com/office/drawing/2014/main" id="{55795A8B-17BC-FB36-4D8F-E032D471CD99}"/>
              </a:ext>
            </a:extLst>
          </p:cNvPr>
          <p:cNvSpPr/>
          <p:nvPr/>
        </p:nvSpPr>
        <p:spPr>
          <a:xfrm>
            <a:off x="7706968" y="3786683"/>
            <a:ext cx="4364591" cy="272336"/>
          </a:xfrm>
          <a:prstGeom prst="rect">
            <a:avLst/>
          </a:prstGeom>
          <a:solidFill>
            <a:srgbClr val="9EADC1"/>
          </a:solidFill>
          <a:ln>
            <a:solidFill>
              <a:srgbClr val="9EAD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ptos" panose="02110004020202020204"/>
                <a:ea typeface="+mn-ea"/>
                <a:cs typeface="+mn-cs"/>
              </a:rPr>
              <a:t>HR Information Systems</a:t>
            </a:r>
          </a:p>
        </p:txBody>
      </p:sp>
      <p:sp>
        <p:nvSpPr>
          <p:cNvPr id="21" name="Rectangle: Rounded Corners 20">
            <a:extLst>
              <a:ext uri="{FF2B5EF4-FFF2-40B4-BE49-F238E27FC236}">
                <a16:creationId xmlns:a16="http://schemas.microsoft.com/office/drawing/2014/main" id="{8F8DB02F-DAF0-7C71-D6DA-DD9A108BED5C}"/>
              </a:ext>
            </a:extLst>
          </p:cNvPr>
          <p:cNvSpPr/>
          <p:nvPr/>
        </p:nvSpPr>
        <p:spPr>
          <a:xfrm>
            <a:off x="3865960" y="4266785"/>
            <a:ext cx="1532271" cy="2349992"/>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69863" lvl="0" indent="-169863">
              <a:buFont typeface="Arial" panose="020B0604020202020204" pitchFamily="34" charset="0"/>
              <a:buChar char="•"/>
              <a:defRPr/>
            </a:pPr>
            <a:endParaRPr lang="en-US" sz="1000">
              <a:solidFill>
                <a:schemeClr val="tx2"/>
              </a:solidFill>
            </a:endParaRPr>
          </a:p>
          <a:p>
            <a:pPr marL="169863" lvl="0" indent="-169863">
              <a:buFont typeface="Arial" panose="020B0604020202020204" pitchFamily="34" charset="0"/>
              <a:buChar char="•"/>
              <a:defRPr/>
            </a:pPr>
            <a:r>
              <a:rPr lang="en-US" sz="1150">
                <a:solidFill>
                  <a:schemeClr val="tx2"/>
                </a:solidFill>
              </a:rPr>
              <a:t>HR managers and teams remain in the agency</a:t>
            </a:r>
          </a:p>
          <a:p>
            <a:pPr marL="169863" lvl="0" indent="-169863">
              <a:buFont typeface="Arial" panose="020B0604020202020204" pitchFamily="34" charset="0"/>
              <a:buChar char="•"/>
              <a:defRPr/>
            </a:pPr>
            <a:r>
              <a:rPr lang="en-US" sz="1150">
                <a:solidFill>
                  <a:schemeClr val="tx2"/>
                </a:solidFill>
              </a:rPr>
              <a:t>Continue providing current services / duties</a:t>
            </a:r>
          </a:p>
          <a:p>
            <a:pPr marL="169863" lvl="0" indent="-169863">
              <a:buFont typeface="Arial" panose="020B0604020202020204" pitchFamily="34" charset="0"/>
              <a:buChar char="•"/>
              <a:defRPr/>
            </a:pPr>
            <a:r>
              <a:rPr lang="en-US" sz="1150">
                <a:solidFill>
                  <a:schemeClr val="tx2"/>
                </a:solidFill>
              </a:rPr>
              <a:t>Earlier and more frequent interactions with SHRD</a:t>
            </a:r>
          </a:p>
          <a:p>
            <a:pPr algn="ctr"/>
            <a:endParaRPr lang="en-US" sz="1200">
              <a:solidFill>
                <a:schemeClr val="tx2"/>
              </a:solidFill>
            </a:endParaRPr>
          </a:p>
        </p:txBody>
      </p:sp>
      <p:sp>
        <p:nvSpPr>
          <p:cNvPr id="6" name="Rectangle: Rounded Corners 5">
            <a:extLst>
              <a:ext uri="{FF2B5EF4-FFF2-40B4-BE49-F238E27FC236}">
                <a16:creationId xmlns:a16="http://schemas.microsoft.com/office/drawing/2014/main" id="{FCE50EA5-DC5C-3D5D-D9D7-0C4B9CBA9EB6}"/>
              </a:ext>
            </a:extLst>
          </p:cNvPr>
          <p:cNvSpPr/>
          <p:nvPr/>
        </p:nvSpPr>
        <p:spPr>
          <a:xfrm>
            <a:off x="7637558" y="5014858"/>
            <a:ext cx="4304549" cy="1622900"/>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Aptos" panose="02110004020202020204"/>
                <a:ea typeface="+mn-ea"/>
                <a:cs typeface="+mn-cs"/>
              </a:rPr>
              <a:t>BENEFITS</a:t>
            </a:r>
          </a:p>
          <a:p>
            <a:pPr marL="22701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prstClr val="white"/>
                </a:solidFill>
                <a:effectLst/>
                <a:uLnTx/>
                <a:uFillTx/>
                <a:latin typeface="Aptos" panose="02110004020202020204"/>
                <a:ea typeface="+mn-ea"/>
                <a:cs typeface="+mn-cs"/>
              </a:rPr>
              <a:t>Proactive approach to workforce initiatives / strategies</a:t>
            </a:r>
          </a:p>
          <a:p>
            <a:pPr marL="22701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prstClr val="white"/>
                </a:solidFill>
                <a:effectLst/>
                <a:uLnTx/>
                <a:uFillTx/>
                <a:latin typeface="Aptos" panose="02110004020202020204"/>
                <a:ea typeface="+mn-ea"/>
                <a:cs typeface="+mn-cs"/>
              </a:rPr>
              <a:t>Drives CX experience for employees</a:t>
            </a:r>
          </a:p>
          <a:p>
            <a:pPr marL="22701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prstClr val="white"/>
                </a:solidFill>
                <a:effectLst/>
                <a:uLnTx/>
                <a:uFillTx/>
                <a:latin typeface="Aptos" panose="02110004020202020204"/>
                <a:ea typeface="+mn-ea"/>
                <a:cs typeface="+mn-cs"/>
              </a:rPr>
              <a:t>Standardization of processes and policies</a:t>
            </a:r>
          </a:p>
          <a:p>
            <a:pPr marL="22701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prstClr val="white"/>
                </a:solidFill>
                <a:effectLst/>
                <a:uLnTx/>
                <a:uFillTx/>
                <a:latin typeface="Aptos" panose="02110004020202020204"/>
                <a:ea typeface="+mn-ea"/>
                <a:cs typeface="+mn-cs"/>
              </a:rPr>
              <a:t>Structure drives enterprise workforce initiatives / solutions &amp; supports agency-specific needs</a:t>
            </a:r>
          </a:p>
          <a:p>
            <a:pPr marL="22701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prstClr val="white"/>
                </a:solidFill>
                <a:effectLst/>
                <a:uLnTx/>
                <a:uFillTx/>
                <a:latin typeface="Aptos" panose="02110004020202020204"/>
                <a:ea typeface="+mn-ea"/>
                <a:cs typeface="+mn-cs"/>
              </a:rPr>
              <a:t>Identification of challenges early / less problems</a:t>
            </a:r>
          </a:p>
        </p:txBody>
      </p:sp>
      <p:sp>
        <p:nvSpPr>
          <p:cNvPr id="9" name="TextBox 8">
            <a:extLst>
              <a:ext uri="{FF2B5EF4-FFF2-40B4-BE49-F238E27FC236}">
                <a16:creationId xmlns:a16="http://schemas.microsoft.com/office/drawing/2014/main" id="{5027EAAB-8776-0FDC-8BA6-290A5CD9B47E}"/>
              </a:ext>
            </a:extLst>
          </p:cNvPr>
          <p:cNvSpPr txBox="1"/>
          <p:nvPr/>
        </p:nvSpPr>
        <p:spPr>
          <a:xfrm>
            <a:off x="8907450" y="970294"/>
            <a:ext cx="3164109" cy="1200329"/>
          </a:xfrm>
          <a:prstGeom prst="rect">
            <a:avLst/>
          </a:prstGeom>
          <a:noFill/>
          <a:ln w="28575">
            <a:solidFill>
              <a:srgbClr val="051C2C"/>
            </a:solidFill>
          </a:ln>
        </p:spPr>
        <p:txBody>
          <a:bodyPr wrap="square" lIns="91440" tIns="45720" rIns="91440" bIns="45720" rtlCol="0" anchor="t">
            <a:spAutoFit/>
          </a:bodyPr>
          <a:lstStyle/>
          <a:p>
            <a:r>
              <a:rPr lang="en-US" b="1"/>
              <a:t>KEY: </a:t>
            </a:r>
          </a:p>
          <a:p>
            <a:pPr marL="285750" indent="-285750">
              <a:buFont typeface="Arial"/>
              <a:buChar char="•"/>
            </a:pPr>
            <a:r>
              <a:rPr lang="en-US" b="1">
                <a:solidFill>
                  <a:srgbClr val="000000"/>
                </a:solidFill>
              </a:rPr>
              <a:t>EXISTING NO CHANGE</a:t>
            </a:r>
          </a:p>
          <a:p>
            <a:pPr marL="285750" indent="-285750">
              <a:buFont typeface="Arial"/>
              <a:buChar char="•"/>
            </a:pPr>
            <a:r>
              <a:rPr lang="en-US" b="1">
                <a:solidFill>
                  <a:schemeClr val="accent6"/>
                </a:solidFill>
              </a:rPr>
              <a:t>NEW POSITION/SECTION</a:t>
            </a:r>
          </a:p>
          <a:p>
            <a:pPr marL="285750" indent="-285750">
              <a:buFont typeface="Arial"/>
              <a:buChar char="•"/>
            </a:pPr>
            <a:r>
              <a:rPr lang="en-US" b="1">
                <a:solidFill>
                  <a:schemeClr val="accent2"/>
                </a:solidFill>
              </a:rPr>
              <a:t>MOVE OF EXISTING</a:t>
            </a:r>
          </a:p>
        </p:txBody>
      </p:sp>
      <p:sp>
        <p:nvSpPr>
          <p:cNvPr id="15" name="Rectangle 14">
            <a:extLst>
              <a:ext uri="{FF2B5EF4-FFF2-40B4-BE49-F238E27FC236}">
                <a16:creationId xmlns:a16="http://schemas.microsoft.com/office/drawing/2014/main" id="{7C6BA4BB-952F-317F-B60C-29EF8ACAAF3E}"/>
              </a:ext>
            </a:extLst>
          </p:cNvPr>
          <p:cNvSpPr/>
          <p:nvPr/>
        </p:nvSpPr>
        <p:spPr>
          <a:xfrm>
            <a:off x="1044138" y="2715965"/>
            <a:ext cx="1686674" cy="78854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ptos" panose="02110004020202020204"/>
                <a:ea typeface="+mn-ea"/>
                <a:cs typeface="+mn-cs"/>
              </a:rPr>
              <a:t>HR Operations Bureau Chief</a:t>
            </a:r>
          </a:p>
        </p:txBody>
      </p:sp>
      <p:cxnSp>
        <p:nvCxnSpPr>
          <p:cNvPr id="37" name="Connector: Elbow 36">
            <a:extLst>
              <a:ext uri="{FF2B5EF4-FFF2-40B4-BE49-F238E27FC236}">
                <a16:creationId xmlns:a16="http://schemas.microsoft.com/office/drawing/2014/main" id="{1E21FB69-0692-B0C3-09D5-F16A22FCD838}"/>
              </a:ext>
            </a:extLst>
          </p:cNvPr>
          <p:cNvCxnSpPr>
            <a:cxnSpLocks/>
          </p:cNvCxnSpPr>
          <p:nvPr/>
        </p:nvCxnSpPr>
        <p:spPr>
          <a:xfrm rot="16200000" flipH="1">
            <a:off x="7414170" y="400223"/>
            <a:ext cx="466734" cy="4157892"/>
          </a:xfrm>
          <a:prstGeom prst="bentConnector3">
            <a:avLst>
              <a:gd name="adj1"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3" name="Rectangle 22">
            <a:extLst>
              <a:ext uri="{FF2B5EF4-FFF2-40B4-BE49-F238E27FC236}">
                <a16:creationId xmlns:a16="http://schemas.microsoft.com/office/drawing/2014/main" id="{D25E78A2-E1FE-C0B4-8DCE-D6D6D42805F4}"/>
              </a:ext>
            </a:extLst>
          </p:cNvPr>
          <p:cNvSpPr/>
          <p:nvPr/>
        </p:nvSpPr>
        <p:spPr>
          <a:xfrm>
            <a:off x="4725254" y="2704383"/>
            <a:ext cx="1686674" cy="788542"/>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prstClr val="white"/>
                </a:solidFill>
                <a:latin typeface="Aptos" panose="02110004020202020204"/>
              </a:rPr>
              <a:t>HR Business Services </a:t>
            </a:r>
            <a:r>
              <a:rPr kumimoji="0" lang="en-US" sz="1600" b="1" i="0" u="none" strike="noStrike" kern="1200" cap="none" spc="0" normalizeH="0" baseline="0" noProof="0">
                <a:ln>
                  <a:noFill/>
                </a:ln>
                <a:solidFill>
                  <a:prstClr val="white"/>
                </a:solidFill>
                <a:effectLst/>
                <a:uLnTx/>
                <a:uFillTx/>
                <a:latin typeface="Aptos" panose="02110004020202020204"/>
                <a:ea typeface="+mn-ea"/>
                <a:cs typeface="+mn-cs"/>
              </a:rPr>
              <a:t>Bureau Chief</a:t>
            </a:r>
          </a:p>
        </p:txBody>
      </p:sp>
      <p:sp>
        <p:nvSpPr>
          <p:cNvPr id="17" name="Rectangle 16">
            <a:extLst>
              <a:ext uri="{FF2B5EF4-FFF2-40B4-BE49-F238E27FC236}">
                <a16:creationId xmlns:a16="http://schemas.microsoft.com/office/drawing/2014/main" id="{EA6003EE-30AD-B514-3431-170D100959EF}"/>
              </a:ext>
            </a:extLst>
          </p:cNvPr>
          <p:cNvSpPr/>
          <p:nvPr/>
        </p:nvSpPr>
        <p:spPr>
          <a:xfrm>
            <a:off x="5724624" y="3645478"/>
            <a:ext cx="1692135" cy="659746"/>
          </a:xfrm>
          <a:prstGeom prst="rect">
            <a:avLst/>
          </a:prstGeom>
          <a:solidFill>
            <a:srgbClr val="E9713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ptos" panose="02110004020202020204"/>
                <a:ea typeface="+mn-ea"/>
                <a:cs typeface="+mn-cs"/>
              </a:rPr>
              <a:t>Enterprise HR Services (4)</a:t>
            </a:r>
          </a:p>
        </p:txBody>
      </p:sp>
      <p:sp>
        <p:nvSpPr>
          <p:cNvPr id="3" name="Rectangle: Rounded Corners 2">
            <a:extLst>
              <a:ext uri="{FF2B5EF4-FFF2-40B4-BE49-F238E27FC236}">
                <a16:creationId xmlns:a16="http://schemas.microsoft.com/office/drawing/2014/main" id="{26BBCB56-71B9-3B83-07D8-27238C4EA61E}"/>
              </a:ext>
            </a:extLst>
          </p:cNvPr>
          <p:cNvSpPr/>
          <p:nvPr/>
        </p:nvSpPr>
        <p:spPr>
          <a:xfrm>
            <a:off x="5858177" y="4266785"/>
            <a:ext cx="1502315" cy="2439041"/>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12713" lvl="0" indent="-112713">
              <a:buFont typeface="Arial" panose="020B0604020202020204" pitchFamily="34" charset="0"/>
              <a:buChar char="•"/>
              <a:defRPr/>
            </a:pPr>
            <a:r>
              <a:rPr lang="en-US" sz="1200">
                <a:solidFill>
                  <a:schemeClr val="tx2"/>
                </a:solidFill>
              </a:rPr>
              <a:t>HR Policy Development &amp; Guidance</a:t>
            </a:r>
          </a:p>
          <a:p>
            <a:pPr marL="112713" lvl="0" indent="-112713">
              <a:buFont typeface="Arial" panose="020B0604020202020204" pitchFamily="34" charset="0"/>
              <a:buChar char="•"/>
              <a:defRPr/>
            </a:pPr>
            <a:r>
              <a:rPr lang="en-US" sz="1200">
                <a:solidFill>
                  <a:schemeClr val="tx2"/>
                </a:solidFill>
              </a:rPr>
              <a:t>HR Process Standardization</a:t>
            </a:r>
          </a:p>
          <a:p>
            <a:pPr marL="112713" lvl="0" indent="-112713">
              <a:buFont typeface="Arial" panose="020B0604020202020204" pitchFamily="34" charset="0"/>
              <a:buChar char="•"/>
              <a:defRPr/>
            </a:pPr>
            <a:r>
              <a:rPr lang="en-US" sz="1200">
                <a:solidFill>
                  <a:schemeClr val="tx2"/>
                </a:solidFill>
              </a:rPr>
              <a:t>Enterprise Initiatives</a:t>
            </a:r>
          </a:p>
          <a:p>
            <a:pPr marL="112713" lvl="0" indent="-112713">
              <a:buFont typeface="Arial" panose="020B0604020202020204" pitchFamily="34" charset="0"/>
              <a:buChar char="•"/>
              <a:defRPr/>
            </a:pPr>
            <a:r>
              <a:rPr lang="en-US" sz="1200">
                <a:solidFill>
                  <a:schemeClr val="tx2"/>
                </a:solidFill>
              </a:rPr>
              <a:t>Board &amp; Commission Support</a:t>
            </a:r>
          </a:p>
          <a:p>
            <a:pPr marL="112713" lvl="0" indent="-112713">
              <a:buFont typeface="Arial" panose="020B0604020202020204" pitchFamily="34" charset="0"/>
              <a:buChar char="•"/>
              <a:defRPr/>
            </a:pPr>
            <a:r>
              <a:rPr lang="en-US" sz="1200">
                <a:solidFill>
                  <a:schemeClr val="tx2"/>
                </a:solidFill>
              </a:rPr>
              <a:t>Coverage when needed</a:t>
            </a:r>
          </a:p>
        </p:txBody>
      </p:sp>
    </p:spTree>
    <p:extLst>
      <p:ext uri="{BB962C8B-B14F-4D97-AF65-F5344CB8AC3E}">
        <p14:creationId xmlns:p14="http://schemas.microsoft.com/office/powerpoint/2010/main" val="173638157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1B39D-1D62-578C-DEA9-75C1EC960C9E}"/>
            </a:ext>
          </a:extLst>
        </p:cNvPr>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E27D1F34-A0F0-6758-7143-D2CE244B9932}"/>
              </a:ext>
            </a:extLst>
          </p:cNvPr>
          <p:cNvSpPr/>
          <p:nvPr/>
        </p:nvSpPr>
        <p:spPr>
          <a:xfrm>
            <a:off x="609586" y="1034544"/>
            <a:ext cx="6111993" cy="5615073"/>
          </a:xfrm>
          <a:prstGeom prst="roundRect">
            <a:avLst/>
          </a:prstGeom>
          <a:solidFill>
            <a:srgbClr val="EDF0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20" name="Straight Connector 19">
            <a:extLst>
              <a:ext uri="{FF2B5EF4-FFF2-40B4-BE49-F238E27FC236}">
                <a16:creationId xmlns:a16="http://schemas.microsoft.com/office/drawing/2014/main" id="{8931A3A1-1152-71C3-3134-3D9AF6630009}"/>
              </a:ext>
            </a:extLst>
          </p:cNvPr>
          <p:cNvCxnSpPr>
            <a:cxnSpLocks/>
          </p:cNvCxnSpPr>
          <p:nvPr/>
        </p:nvCxnSpPr>
        <p:spPr>
          <a:xfrm>
            <a:off x="460201" y="811428"/>
            <a:ext cx="11271599" cy="0"/>
          </a:xfrm>
          <a:prstGeom prst="line">
            <a:avLst/>
          </a:prstGeom>
          <a:ln w="57150"/>
        </p:spPr>
        <p:style>
          <a:lnRef idx="2">
            <a:schemeClr val="accent2"/>
          </a:lnRef>
          <a:fillRef idx="0">
            <a:schemeClr val="accent2"/>
          </a:fillRef>
          <a:effectRef idx="1">
            <a:schemeClr val="accent2"/>
          </a:effectRef>
          <a:fontRef idx="minor">
            <a:schemeClr val="tx1"/>
          </a:fontRef>
        </p:style>
      </p:cxnSp>
      <p:sp>
        <p:nvSpPr>
          <p:cNvPr id="4" name="Rectangle 3">
            <a:extLst>
              <a:ext uri="{FF2B5EF4-FFF2-40B4-BE49-F238E27FC236}">
                <a16:creationId xmlns:a16="http://schemas.microsoft.com/office/drawing/2014/main" id="{CB90761D-418E-66FA-70C0-420E0A00BB1D}"/>
              </a:ext>
            </a:extLst>
          </p:cNvPr>
          <p:cNvSpPr/>
          <p:nvPr/>
        </p:nvSpPr>
        <p:spPr>
          <a:xfrm>
            <a:off x="0" y="-102511"/>
            <a:ext cx="12192000" cy="763630"/>
          </a:xfrm>
          <a:prstGeom prst="rect">
            <a:avLst/>
          </a:prstGeom>
          <a:solidFill>
            <a:srgbClr val="051C2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F87A3"/>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4C171F51-6E9F-EF53-AB0F-E27CBC2C0C7A}"/>
              </a:ext>
            </a:extLst>
          </p:cNvPr>
          <p:cNvSpPr>
            <a:spLocks noGrp="1"/>
          </p:cNvSpPr>
          <p:nvPr>
            <p:ph type="title"/>
          </p:nvPr>
        </p:nvSpPr>
        <p:spPr>
          <a:xfrm>
            <a:off x="0" y="-277713"/>
            <a:ext cx="11125186" cy="1325563"/>
          </a:xfrm>
        </p:spPr>
        <p:txBody>
          <a:bodyPr>
            <a:normAutofit/>
          </a:bodyPr>
          <a:lstStyle/>
          <a:p>
            <a:pPr algn="ctr"/>
            <a:r>
              <a:rPr lang="en-US" sz="4000" b="1">
                <a:solidFill>
                  <a:schemeClr val="bg1"/>
                </a:solidFill>
              </a:rPr>
              <a:t>WORKING TITLE IDEAS…</a:t>
            </a:r>
          </a:p>
        </p:txBody>
      </p:sp>
      <p:pic>
        <p:nvPicPr>
          <p:cNvPr id="7" name="object 30">
            <a:extLst>
              <a:ext uri="{FF2B5EF4-FFF2-40B4-BE49-F238E27FC236}">
                <a16:creationId xmlns:a16="http://schemas.microsoft.com/office/drawing/2014/main" id="{671B97D8-04E8-6E21-DBFD-690F6B1BB673}"/>
              </a:ext>
            </a:extLst>
          </p:cNvPr>
          <p:cNvPicPr/>
          <p:nvPr/>
        </p:nvPicPr>
        <p:blipFill>
          <a:blip r:embed="rId3" cstate="print"/>
          <a:stretch>
            <a:fillRect/>
          </a:stretch>
        </p:blipFill>
        <p:spPr>
          <a:xfrm>
            <a:off x="167639" y="6266688"/>
            <a:ext cx="441947" cy="448055"/>
          </a:xfrm>
          <a:prstGeom prst="rect">
            <a:avLst/>
          </a:prstGeom>
        </p:spPr>
      </p:pic>
      <p:sp>
        <p:nvSpPr>
          <p:cNvPr id="22" name="TextBox 21">
            <a:extLst>
              <a:ext uri="{FF2B5EF4-FFF2-40B4-BE49-F238E27FC236}">
                <a16:creationId xmlns:a16="http://schemas.microsoft.com/office/drawing/2014/main" id="{0AB0A977-D721-CF2B-A8B1-EB85A6E35DCF}"/>
              </a:ext>
            </a:extLst>
          </p:cNvPr>
          <p:cNvSpPr txBox="1"/>
          <p:nvPr/>
        </p:nvSpPr>
        <p:spPr>
          <a:xfrm>
            <a:off x="9320122" y="1078289"/>
            <a:ext cx="2695792"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ptos" panose="02110004020202020204"/>
                <a:ea typeface="+mn-ea"/>
                <a:cs typeface="+mn-cs"/>
              </a:rPr>
              <a:t>AGENCIES WITH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ptos" panose="02110004020202020204"/>
                <a:ea typeface="+mn-ea"/>
                <a:cs typeface="+mn-cs"/>
              </a:rPr>
              <a:t>NO PROCUREMENT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ptos" panose="02110004020202020204"/>
                <a:ea typeface="+mn-ea"/>
                <a:cs typeface="+mn-cs"/>
              </a:rPr>
              <a:t>STAFF</a:t>
            </a:r>
          </a:p>
        </p:txBody>
      </p:sp>
      <p:sp>
        <p:nvSpPr>
          <p:cNvPr id="25" name="TextBox 24">
            <a:extLst>
              <a:ext uri="{FF2B5EF4-FFF2-40B4-BE49-F238E27FC236}">
                <a16:creationId xmlns:a16="http://schemas.microsoft.com/office/drawing/2014/main" id="{7812C4E1-FDC1-9408-E9E6-491D580F72E7}"/>
              </a:ext>
            </a:extLst>
          </p:cNvPr>
          <p:cNvSpPr txBox="1"/>
          <p:nvPr/>
        </p:nvSpPr>
        <p:spPr>
          <a:xfrm>
            <a:off x="10687169" y="2080559"/>
            <a:ext cx="1172142" cy="1600438"/>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Aptos" panose="02110004020202020204"/>
                <a:ea typeface="+mn-ea"/>
                <a:cs typeface="+mn-cs"/>
              </a:rPr>
              <a:t>MCC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Aptos" panose="02110004020202020204"/>
                <a:ea typeface="+mn-ea"/>
                <a:cs typeface="+mn-cs"/>
              </a:rPr>
              <a:t>MLOT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Aptos" panose="02110004020202020204"/>
                <a:ea typeface="+mn-ea"/>
                <a:cs typeface="+mn-cs"/>
              </a:rPr>
              <a:t>MPERA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Aptos" panose="02110004020202020204"/>
                <a:ea typeface="+mn-ea"/>
                <a:cs typeface="+mn-cs"/>
              </a:rPr>
              <a:t>MSL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Aptos" panose="02110004020202020204"/>
                <a:ea typeface="+mn-ea"/>
                <a:cs typeface="+mn-cs"/>
              </a:rPr>
              <a:t>OPD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Aptos" panose="02110004020202020204"/>
                <a:ea typeface="+mn-ea"/>
                <a:cs typeface="+mn-cs"/>
              </a:rPr>
              <a:t>PSC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Aptos" panose="02110004020202020204"/>
                <a:ea typeface="+mn-ea"/>
                <a:cs typeface="+mn-cs"/>
              </a:rPr>
              <a:t>TRS</a:t>
            </a:r>
          </a:p>
        </p:txBody>
      </p:sp>
      <p:sp>
        <p:nvSpPr>
          <p:cNvPr id="27" name="TextBox 26">
            <a:extLst>
              <a:ext uri="{FF2B5EF4-FFF2-40B4-BE49-F238E27FC236}">
                <a16:creationId xmlns:a16="http://schemas.microsoft.com/office/drawing/2014/main" id="{A1E963D4-2891-7AF3-29D3-405FB051D53F}"/>
              </a:ext>
            </a:extLst>
          </p:cNvPr>
          <p:cNvSpPr txBox="1"/>
          <p:nvPr/>
        </p:nvSpPr>
        <p:spPr>
          <a:xfrm>
            <a:off x="7163526" y="2155507"/>
            <a:ext cx="4786619"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7200" b="0" i="0" u="none" strike="noStrike" kern="1200" cap="none" spc="0" normalizeH="0" baseline="0" noProof="0">
                <a:ln>
                  <a:noFill/>
                </a:ln>
                <a:solidFill>
                  <a:prstClr val="black"/>
                </a:solidFill>
                <a:effectLst/>
                <a:uLnTx/>
                <a:uFillTx/>
                <a:latin typeface="Aptos" panose="02110004020202020204"/>
                <a:ea typeface="+mn-ea"/>
                <a:cs typeface="+mn-cs"/>
              </a:rPr>
              <a:t>Join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7200" b="1" i="0" u="none" strike="noStrike" kern="1200" cap="none" spc="0" normalizeH="0" baseline="0" noProof="0">
                <a:ln>
                  <a:noFill/>
                </a:ln>
                <a:solidFill>
                  <a:prstClr val="black"/>
                </a:solidFill>
                <a:effectLst/>
                <a:uLnTx/>
                <a:uFillTx/>
                <a:latin typeface="Aptos" panose="02110004020202020204"/>
                <a:ea typeface="+mn-ea"/>
                <a:cs typeface="+mn-cs"/>
              </a:rPr>
              <a:t>Slido.com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7200" b="1" i="0" u="none" strike="noStrike" kern="1200" cap="none" spc="0" normalizeH="0" baseline="0" noProof="0">
                <a:ln>
                  <a:noFill/>
                </a:ln>
                <a:solidFill>
                  <a:prstClr val="black"/>
                </a:solidFill>
                <a:effectLst/>
                <a:uLnTx/>
                <a:uFillTx/>
                <a:latin typeface="Aptos" panose="02110004020202020204"/>
                <a:ea typeface="+mn-ea"/>
                <a:cs typeface="+mn-cs"/>
              </a:rPr>
              <a:t>#25640374</a:t>
            </a: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Slide Number Placeholder 4">
            <a:extLst>
              <a:ext uri="{FF2B5EF4-FFF2-40B4-BE49-F238E27FC236}">
                <a16:creationId xmlns:a16="http://schemas.microsoft.com/office/drawing/2014/main" id="{7FD9D358-34B1-AED8-ADE8-CA549FDC0802}"/>
              </a:ext>
            </a:extLst>
          </p:cNvPr>
          <p:cNvSpPr txBox="1">
            <a:spLocks/>
          </p:cNvSpPr>
          <p:nvPr/>
        </p:nvSpPr>
        <p:spPr>
          <a:xfrm>
            <a:off x="11424999" y="6490736"/>
            <a:ext cx="599290" cy="226978"/>
          </a:xfrm>
          <a:prstGeom prst="rect">
            <a:avLst/>
          </a:prstGeom>
          <a:solidFill>
            <a:srgbClr val="102F54"/>
          </a:solidFill>
        </p:spPr>
        <p:txBody>
          <a:bodyPr vert="horz" lIns="91440" tIns="45720" rIns="91440" bIns="45720" rtlCol="0" anchor="b"/>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FE4E75A2-CA41-49D8-A529-D1D3823E4648}" type="slidenum">
              <a:rPr kumimoji="0" lang="en-US" sz="1050" b="0" i="0" u="none" strike="noStrike" kern="1200" cap="all" spc="100" normalizeH="0" baseline="0" noProof="0" smtClean="0">
                <a:ln>
                  <a:noFill/>
                </a:ln>
                <a:solidFill>
                  <a:prstClr val="white"/>
                </a:solidFill>
                <a:effectLst/>
                <a:uLnTx/>
                <a:uFillTx/>
                <a:latin typeface="HelveticaNeueLT Std"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050" b="0" i="0" u="none" strike="noStrike" kern="1200" cap="all" spc="100" normalizeH="0" baseline="0" noProof="0">
              <a:ln>
                <a:noFill/>
              </a:ln>
              <a:solidFill>
                <a:prstClr val="white"/>
              </a:solidFill>
              <a:effectLst/>
              <a:uLnTx/>
              <a:uFillTx/>
              <a:latin typeface="HelveticaNeueLT Std" panose="020B0604020202020204" pitchFamily="34" charset="0"/>
              <a:ea typeface="+mn-ea"/>
              <a:cs typeface="+mn-cs"/>
            </a:endParaRPr>
          </a:p>
        </p:txBody>
      </p:sp>
      <p:pic>
        <p:nvPicPr>
          <p:cNvPr id="6" name="Picture 5" descr="Qr code&#10;&#10;AI-generated content may be incorrect.">
            <a:hlinkClick r:id="rId4"/>
            <a:extLst>
              <a:ext uri="{FF2B5EF4-FFF2-40B4-BE49-F238E27FC236}">
                <a16:creationId xmlns:a16="http://schemas.microsoft.com/office/drawing/2014/main" id="{343598E9-AD3A-171B-7D8E-36CC769545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3945" y="1391589"/>
            <a:ext cx="4947685" cy="4947685"/>
          </a:xfrm>
          <a:prstGeom prst="rect">
            <a:avLst/>
          </a:prstGeom>
        </p:spPr>
      </p:pic>
    </p:spTree>
    <p:extLst>
      <p:ext uri="{BB962C8B-B14F-4D97-AF65-F5344CB8AC3E}">
        <p14:creationId xmlns:p14="http://schemas.microsoft.com/office/powerpoint/2010/main" val="177892371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97406-5342-3822-9856-FC4ED69934E7}"/>
            </a:ext>
          </a:extLst>
        </p:cNvPr>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F5965C05-7A41-5C19-BCED-4978C1CA8F0E}"/>
              </a:ext>
            </a:extLst>
          </p:cNvPr>
          <p:cNvSpPr/>
          <p:nvPr/>
        </p:nvSpPr>
        <p:spPr>
          <a:xfrm>
            <a:off x="609586" y="1034544"/>
            <a:ext cx="6111993" cy="5615073"/>
          </a:xfrm>
          <a:prstGeom prst="roundRect">
            <a:avLst/>
          </a:prstGeom>
          <a:solidFill>
            <a:srgbClr val="EDF0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20" name="Straight Connector 19">
            <a:extLst>
              <a:ext uri="{FF2B5EF4-FFF2-40B4-BE49-F238E27FC236}">
                <a16:creationId xmlns:a16="http://schemas.microsoft.com/office/drawing/2014/main" id="{3D1615EE-BA54-F6E2-D47A-2146B122E20C}"/>
              </a:ext>
            </a:extLst>
          </p:cNvPr>
          <p:cNvCxnSpPr>
            <a:cxnSpLocks/>
          </p:cNvCxnSpPr>
          <p:nvPr/>
        </p:nvCxnSpPr>
        <p:spPr>
          <a:xfrm>
            <a:off x="460201" y="811428"/>
            <a:ext cx="11271599" cy="0"/>
          </a:xfrm>
          <a:prstGeom prst="line">
            <a:avLst/>
          </a:prstGeom>
          <a:ln w="57150"/>
        </p:spPr>
        <p:style>
          <a:lnRef idx="2">
            <a:schemeClr val="accent2"/>
          </a:lnRef>
          <a:fillRef idx="0">
            <a:schemeClr val="accent2"/>
          </a:fillRef>
          <a:effectRef idx="1">
            <a:schemeClr val="accent2"/>
          </a:effectRef>
          <a:fontRef idx="minor">
            <a:schemeClr val="tx1"/>
          </a:fontRef>
        </p:style>
      </p:cxnSp>
      <p:sp>
        <p:nvSpPr>
          <p:cNvPr id="4" name="Rectangle 3">
            <a:extLst>
              <a:ext uri="{FF2B5EF4-FFF2-40B4-BE49-F238E27FC236}">
                <a16:creationId xmlns:a16="http://schemas.microsoft.com/office/drawing/2014/main" id="{060CB7B2-31C1-9374-648B-F0E904028645}"/>
              </a:ext>
            </a:extLst>
          </p:cNvPr>
          <p:cNvSpPr/>
          <p:nvPr/>
        </p:nvSpPr>
        <p:spPr>
          <a:xfrm>
            <a:off x="0" y="-102511"/>
            <a:ext cx="12192000" cy="763630"/>
          </a:xfrm>
          <a:prstGeom prst="rect">
            <a:avLst/>
          </a:prstGeom>
          <a:solidFill>
            <a:srgbClr val="051C2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F87A3"/>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213A69FD-8471-6246-F905-E93259F5C0C2}"/>
              </a:ext>
            </a:extLst>
          </p:cNvPr>
          <p:cNvSpPr>
            <a:spLocks noGrp="1"/>
          </p:cNvSpPr>
          <p:nvPr>
            <p:ph type="title"/>
          </p:nvPr>
        </p:nvSpPr>
        <p:spPr>
          <a:xfrm>
            <a:off x="0" y="-277713"/>
            <a:ext cx="11125186" cy="1325563"/>
          </a:xfrm>
        </p:spPr>
        <p:txBody>
          <a:bodyPr>
            <a:normAutofit/>
          </a:bodyPr>
          <a:lstStyle/>
          <a:p>
            <a:pPr algn="ctr"/>
            <a:r>
              <a:rPr lang="en-US" sz="4000" b="1">
                <a:solidFill>
                  <a:schemeClr val="bg1"/>
                </a:solidFill>
              </a:rPr>
              <a:t>WHAT WORD COMES TO MIND?</a:t>
            </a:r>
          </a:p>
        </p:txBody>
      </p:sp>
      <p:pic>
        <p:nvPicPr>
          <p:cNvPr id="7" name="object 30">
            <a:extLst>
              <a:ext uri="{FF2B5EF4-FFF2-40B4-BE49-F238E27FC236}">
                <a16:creationId xmlns:a16="http://schemas.microsoft.com/office/drawing/2014/main" id="{A7FEA0E0-78C7-C5C9-32EF-3C977A862D8F}"/>
              </a:ext>
            </a:extLst>
          </p:cNvPr>
          <p:cNvPicPr/>
          <p:nvPr/>
        </p:nvPicPr>
        <p:blipFill>
          <a:blip r:embed="rId3" cstate="print"/>
          <a:stretch>
            <a:fillRect/>
          </a:stretch>
        </p:blipFill>
        <p:spPr>
          <a:xfrm>
            <a:off x="167639" y="6266688"/>
            <a:ext cx="441947" cy="448055"/>
          </a:xfrm>
          <a:prstGeom prst="rect">
            <a:avLst/>
          </a:prstGeom>
        </p:spPr>
      </p:pic>
      <p:sp>
        <p:nvSpPr>
          <p:cNvPr id="22" name="TextBox 21">
            <a:extLst>
              <a:ext uri="{FF2B5EF4-FFF2-40B4-BE49-F238E27FC236}">
                <a16:creationId xmlns:a16="http://schemas.microsoft.com/office/drawing/2014/main" id="{D343EE65-4C35-6F30-23B7-9DF9416B4648}"/>
              </a:ext>
            </a:extLst>
          </p:cNvPr>
          <p:cNvSpPr txBox="1"/>
          <p:nvPr/>
        </p:nvSpPr>
        <p:spPr>
          <a:xfrm>
            <a:off x="9320122" y="1078289"/>
            <a:ext cx="2695792"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ptos" panose="02110004020202020204"/>
                <a:ea typeface="+mn-ea"/>
                <a:cs typeface="+mn-cs"/>
              </a:rPr>
              <a:t>AGENCIES WITH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ptos" panose="02110004020202020204"/>
                <a:ea typeface="+mn-ea"/>
                <a:cs typeface="+mn-cs"/>
              </a:rPr>
              <a:t>NO PROCUREMENT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ptos" panose="02110004020202020204"/>
                <a:ea typeface="+mn-ea"/>
                <a:cs typeface="+mn-cs"/>
              </a:rPr>
              <a:t>STAFF</a:t>
            </a:r>
          </a:p>
        </p:txBody>
      </p:sp>
      <p:sp>
        <p:nvSpPr>
          <p:cNvPr id="25" name="TextBox 24">
            <a:extLst>
              <a:ext uri="{FF2B5EF4-FFF2-40B4-BE49-F238E27FC236}">
                <a16:creationId xmlns:a16="http://schemas.microsoft.com/office/drawing/2014/main" id="{49A5D0B6-0365-7F60-5664-DF5D1942CBCF}"/>
              </a:ext>
            </a:extLst>
          </p:cNvPr>
          <p:cNvSpPr txBox="1"/>
          <p:nvPr/>
        </p:nvSpPr>
        <p:spPr>
          <a:xfrm>
            <a:off x="10687169" y="2080559"/>
            <a:ext cx="1172142" cy="1600438"/>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Aptos" panose="02110004020202020204"/>
                <a:ea typeface="+mn-ea"/>
                <a:cs typeface="+mn-cs"/>
              </a:rPr>
              <a:t>MCC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Aptos" panose="02110004020202020204"/>
                <a:ea typeface="+mn-ea"/>
                <a:cs typeface="+mn-cs"/>
              </a:rPr>
              <a:t>MLOT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Aptos" panose="02110004020202020204"/>
                <a:ea typeface="+mn-ea"/>
                <a:cs typeface="+mn-cs"/>
              </a:rPr>
              <a:t>MPERA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Aptos" panose="02110004020202020204"/>
                <a:ea typeface="+mn-ea"/>
                <a:cs typeface="+mn-cs"/>
              </a:rPr>
              <a:t>MSL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Aptos" panose="02110004020202020204"/>
                <a:ea typeface="+mn-ea"/>
                <a:cs typeface="+mn-cs"/>
              </a:rPr>
              <a:t>OPD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Aptos" panose="02110004020202020204"/>
                <a:ea typeface="+mn-ea"/>
                <a:cs typeface="+mn-cs"/>
              </a:rPr>
              <a:t>PSC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Aptos" panose="02110004020202020204"/>
                <a:ea typeface="+mn-ea"/>
                <a:cs typeface="+mn-cs"/>
              </a:rPr>
              <a:t>TRS</a:t>
            </a:r>
          </a:p>
        </p:txBody>
      </p:sp>
      <p:sp>
        <p:nvSpPr>
          <p:cNvPr id="27" name="TextBox 26">
            <a:extLst>
              <a:ext uri="{FF2B5EF4-FFF2-40B4-BE49-F238E27FC236}">
                <a16:creationId xmlns:a16="http://schemas.microsoft.com/office/drawing/2014/main" id="{85EF79DD-6BEF-5E61-FADF-4B40C7153B59}"/>
              </a:ext>
            </a:extLst>
          </p:cNvPr>
          <p:cNvSpPr txBox="1"/>
          <p:nvPr/>
        </p:nvSpPr>
        <p:spPr>
          <a:xfrm>
            <a:off x="7370802" y="2155507"/>
            <a:ext cx="4579343"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7200" b="0" i="0" u="none" strike="noStrike" kern="1200" cap="none" spc="0" normalizeH="0" baseline="0" noProof="0">
                <a:ln>
                  <a:noFill/>
                </a:ln>
                <a:solidFill>
                  <a:prstClr val="black"/>
                </a:solidFill>
                <a:effectLst/>
                <a:uLnTx/>
                <a:uFillTx/>
                <a:latin typeface="Aptos" panose="02110004020202020204"/>
                <a:ea typeface="+mn-ea"/>
                <a:cs typeface="+mn-cs"/>
              </a:rPr>
              <a:t>Join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7200" b="1" i="0" u="none" strike="noStrike" kern="1200" cap="none" spc="0" normalizeH="0" baseline="0" noProof="0">
                <a:ln>
                  <a:noFill/>
                </a:ln>
                <a:solidFill>
                  <a:prstClr val="black"/>
                </a:solidFill>
                <a:effectLst/>
                <a:uLnTx/>
                <a:uFillTx/>
                <a:latin typeface="Aptos" panose="02110004020202020204"/>
                <a:ea typeface="+mn-ea"/>
                <a:cs typeface="+mn-cs"/>
              </a:rPr>
              <a:t>Slido.com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7200" b="1" i="0" u="none" strike="noStrike" kern="1200" cap="none" spc="0" normalizeH="0" baseline="0" noProof="0">
                <a:ln>
                  <a:noFill/>
                </a:ln>
                <a:solidFill>
                  <a:prstClr val="black"/>
                </a:solidFill>
                <a:effectLst/>
                <a:uLnTx/>
                <a:uFillTx/>
                <a:latin typeface="Aptos" panose="02110004020202020204"/>
                <a:ea typeface="+mn-ea"/>
                <a:cs typeface="+mn-cs"/>
              </a:rPr>
              <a:t>#4179176</a:t>
            </a: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Slide Number Placeholder 4">
            <a:extLst>
              <a:ext uri="{FF2B5EF4-FFF2-40B4-BE49-F238E27FC236}">
                <a16:creationId xmlns:a16="http://schemas.microsoft.com/office/drawing/2014/main" id="{475FB150-1D9E-4DAB-5EEE-6019FD927763}"/>
              </a:ext>
            </a:extLst>
          </p:cNvPr>
          <p:cNvSpPr txBox="1">
            <a:spLocks/>
          </p:cNvSpPr>
          <p:nvPr/>
        </p:nvSpPr>
        <p:spPr>
          <a:xfrm>
            <a:off x="11424999" y="6490736"/>
            <a:ext cx="599290" cy="226978"/>
          </a:xfrm>
          <a:prstGeom prst="rect">
            <a:avLst/>
          </a:prstGeom>
          <a:solidFill>
            <a:srgbClr val="102F54"/>
          </a:solidFill>
        </p:spPr>
        <p:txBody>
          <a:bodyPr vert="horz" lIns="91440" tIns="45720" rIns="91440" bIns="45720" rtlCol="0" anchor="b"/>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FE4E75A2-CA41-49D8-A529-D1D3823E4648}" type="slidenum">
              <a:rPr kumimoji="0" lang="en-US" sz="1050" b="0" i="0" u="none" strike="noStrike" kern="1200" cap="all" spc="100" normalizeH="0" baseline="0" noProof="0" smtClean="0">
                <a:ln>
                  <a:noFill/>
                </a:ln>
                <a:solidFill>
                  <a:prstClr val="white"/>
                </a:solidFill>
                <a:effectLst/>
                <a:uLnTx/>
                <a:uFillTx/>
                <a:latin typeface="HelveticaNeueLT Std"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050" b="0" i="0" u="none" strike="noStrike" kern="1200" cap="all" spc="100" normalizeH="0" baseline="0" noProof="0">
              <a:ln>
                <a:noFill/>
              </a:ln>
              <a:solidFill>
                <a:prstClr val="white"/>
              </a:solidFill>
              <a:effectLst/>
              <a:uLnTx/>
              <a:uFillTx/>
              <a:latin typeface="HelveticaNeueLT Std" panose="020B0604020202020204" pitchFamily="34" charset="0"/>
              <a:ea typeface="+mn-ea"/>
              <a:cs typeface="+mn-cs"/>
            </a:endParaRPr>
          </a:p>
        </p:txBody>
      </p:sp>
      <p:pic>
        <p:nvPicPr>
          <p:cNvPr id="18" name="Picture 17" descr="Qr code&#10;&#10;AI-generated content may be incorrect.">
            <a:hlinkClick r:id="rId4"/>
            <a:extLst>
              <a:ext uri="{FF2B5EF4-FFF2-40B4-BE49-F238E27FC236}">
                <a16:creationId xmlns:a16="http://schemas.microsoft.com/office/drawing/2014/main" id="{714AD526-3633-C223-3A7C-E13CD30DB305}"/>
              </a:ext>
            </a:extLst>
          </p:cNvPr>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48315" y="1374891"/>
            <a:ext cx="4947685" cy="4947685"/>
          </a:xfrm>
          <a:prstGeom prst="rect">
            <a:avLst/>
          </a:prstGeom>
        </p:spPr>
      </p:pic>
    </p:spTree>
    <p:extLst>
      <p:ext uri="{BB962C8B-B14F-4D97-AF65-F5344CB8AC3E}">
        <p14:creationId xmlns:p14="http://schemas.microsoft.com/office/powerpoint/2010/main" val="370605185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BAE43-278D-EF97-B339-50916B9FAFC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B8145-9B6B-2C2C-9A03-CF33D115AB59}"/>
              </a:ext>
            </a:extLst>
          </p:cNvPr>
          <p:cNvSpPr>
            <a:spLocks noGrp="1"/>
          </p:cNvSpPr>
          <p:nvPr>
            <p:ph sz="half" idx="1"/>
          </p:nvPr>
        </p:nvSpPr>
        <p:spPr>
          <a:xfrm>
            <a:off x="838200" y="1186484"/>
            <a:ext cx="5181600" cy="5296803"/>
          </a:xfrm>
        </p:spPr>
        <p:txBody>
          <a:bodyPr>
            <a:normAutofit fontScale="70000" lnSpcReduction="20000"/>
          </a:bodyPr>
          <a:lstStyle/>
          <a:p>
            <a:pPr marL="0" indent="0">
              <a:lnSpc>
                <a:spcPct val="130000"/>
              </a:lnSpc>
              <a:spcBef>
                <a:spcPts val="600"/>
              </a:spcBef>
              <a:buNone/>
              <a:defRPr/>
            </a:pPr>
            <a:r>
              <a:rPr lang="en-US" sz="2400" b="1">
                <a:solidFill>
                  <a:schemeClr val="tx2"/>
                </a:solidFill>
                <a:latin typeface="Aptos" panose="020B0004020202020204" pitchFamily="34" charset="0"/>
              </a:rPr>
              <a:t>Enterprise HR Programs, Policies, and Business Services:</a:t>
            </a:r>
          </a:p>
          <a:p>
            <a:pPr marL="285750" indent="-285750">
              <a:lnSpc>
                <a:spcPct val="130000"/>
              </a:lnSpc>
              <a:spcBef>
                <a:spcPts val="600"/>
              </a:spcBef>
              <a:defRPr/>
            </a:pPr>
            <a:r>
              <a:rPr lang="en-US" sz="2400">
                <a:solidFill>
                  <a:schemeClr val="tx2"/>
                </a:solidFill>
                <a:latin typeface="Aptos" panose="020B0004020202020204" pitchFamily="34" charset="0"/>
              </a:rPr>
              <a:t>Compensation and Classification</a:t>
            </a:r>
          </a:p>
          <a:p>
            <a:pPr marL="285750" indent="-285750">
              <a:lnSpc>
                <a:spcPct val="130000"/>
              </a:lnSpc>
              <a:spcBef>
                <a:spcPts val="600"/>
              </a:spcBef>
              <a:defRPr/>
            </a:pPr>
            <a:r>
              <a:rPr lang="en-US" sz="2400">
                <a:solidFill>
                  <a:schemeClr val="tx2"/>
                </a:solidFill>
                <a:latin typeface="Aptos" panose="020B0004020202020204" pitchFamily="34" charset="0"/>
              </a:rPr>
              <a:t>ADA/EEO</a:t>
            </a:r>
          </a:p>
          <a:p>
            <a:pPr marL="285750" indent="-285750">
              <a:lnSpc>
                <a:spcPct val="130000"/>
              </a:lnSpc>
              <a:spcBef>
                <a:spcPts val="600"/>
              </a:spcBef>
              <a:defRPr/>
            </a:pPr>
            <a:r>
              <a:rPr lang="en-US" sz="2400">
                <a:solidFill>
                  <a:schemeClr val="tx2"/>
                </a:solidFill>
                <a:latin typeface="Aptos" panose="020B0004020202020204" pitchFamily="34" charset="0"/>
              </a:rPr>
              <a:t>Enterprise Learning and Development</a:t>
            </a:r>
          </a:p>
          <a:p>
            <a:pPr marL="285750" indent="-285750">
              <a:lnSpc>
                <a:spcPct val="130000"/>
              </a:lnSpc>
              <a:spcBef>
                <a:spcPts val="600"/>
              </a:spcBef>
              <a:defRPr/>
            </a:pPr>
            <a:r>
              <a:rPr lang="en-US" sz="2400">
                <a:solidFill>
                  <a:schemeClr val="tx2"/>
                </a:solidFill>
                <a:latin typeface="Aptos" panose="020B0004020202020204" pitchFamily="34" charset="0"/>
              </a:rPr>
              <a:t>Employee Assistance Program</a:t>
            </a:r>
          </a:p>
          <a:p>
            <a:pPr marL="285750" indent="-285750">
              <a:lnSpc>
                <a:spcPct val="130000"/>
              </a:lnSpc>
              <a:spcBef>
                <a:spcPts val="600"/>
              </a:spcBef>
              <a:defRPr/>
            </a:pPr>
            <a:r>
              <a:rPr lang="en-US" sz="2400">
                <a:solidFill>
                  <a:schemeClr val="tx2"/>
                </a:solidFill>
                <a:latin typeface="Aptos" panose="020B0004020202020204" pitchFamily="34" charset="0"/>
              </a:rPr>
              <a:t>Advising Agency HR Leaders on state policy, rules, statutes, and practices.</a:t>
            </a:r>
          </a:p>
          <a:p>
            <a:pPr marL="285750" indent="-285750">
              <a:lnSpc>
                <a:spcPct val="130000"/>
              </a:lnSpc>
              <a:spcBef>
                <a:spcPts val="600"/>
              </a:spcBef>
              <a:defRPr/>
            </a:pPr>
            <a:endParaRPr lang="en-US" sz="2400">
              <a:solidFill>
                <a:schemeClr val="tx2"/>
              </a:solidFill>
              <a:latin typeface="Aptos" panose="020B0004020202020204" pitchFamily="34" charset="0"/>
            </a:endParaRPr>
          </a:p>
          <a:p>
            <a:pPr marL="0" indent="0">
              <a:lnSpc>
                <a:spcPct val="130000"/>
              </a:lnSpc>
              <a:spcBef>
                <a:spcPts val="600"/>
              </a:spcBef>
              <a:buNone/>
              <a:defRPr/>
            </a:pPr>
            <a:r>
              <a:rPr lang="en-US" sz="2400" b="1">
                <a:solidFill>
                  <a:schemeClr val="tx2"/>
                </a:solidFill>
                <a:latin typeface="Aptos" panose="020B0004020202020204" pitchFamily="34" charset="0"/>
              </a:rPr>
              <a:t>HR Information Systems: Manage and maintain the following enterprise systems.</a:t>
            </a:r>
          </a:p>
          <a:p>
            <a:pPr marL="285750" indent="-285750">
              <a:lnSpc>
                <a:spcPct val="130000"/>
              </a:lnSpc>
              <a:spcBef>
                <a:spcPts val="600"/>
              </a:spcBef>
              <a:defRPr/>
            </a:pPr>
            <a:r>
              <a:rPr lang="en-US" sz="2400">
                <a:solidFill>
                  <a:schemeClr val="tx2"/>
                </a:solidFill>
                <a:latin typeface="Aptos" panose="020B0004020202020204" pitchFamily="34" charset="0"/>
              </a:rPr>
              <a:t>Core HRIS System (SABHRS)</a:t>
            </a:r>
          </a:p>
          <a:p>
            <a:pPr marL="285750" indent="-285750">
              <a:lnSpc>
                <a:spcPct val="130000"/>
              </a:lnSpc>
              <a:spcBef>
                <a:spcPts val="600"/>
              </a:spcBef>
              <a:defRPr/>
            </a:pPr>
            <a:r>
              <a:rPr lang="en-US" sz="2400">
                <a:solidFill>
                  <a:schemeClr val="tx2"/>
                </a:solidFill>
                <a:latin typeface="Aptos" panose="020B0004020202020204" pitchFamily="34" charset="0"/>
              </a:rPr>
              <a:t>Performance Management and Training (TALENT/LEARN)</a:t>
            </a:r>
          </a:p>
          <a:p>
            <a:pPr marL="285750" indent="-285750">
              <a:lnSpc>
                <a:spcPct val="130000"/>
              </a:lnSpc>
              <a:spcBef>
                <a:spcPts val="600"/>
              </a:spcBef>
              <a:defRPr/>
            </a:pPr>
            <a:r>
              <a:rPr lang="en-US" sz="2400">
                <a:solidFill>
                  <a:schemeClr val="tx2"/>
                </a:solidFill>
                <a:latin typeface="Aptos" panose="020B0004020202020204" pitchFamily="34" charset="0"/>
              </a:rPr>
              <a:t>Recruitment System (SOMRS)</a:t>
            </a:r>
          </a:p>
          <a:p>
            <a:endParaRPr lang="en-US"/>
          </a:p>
        </p:txBody>
      </p:sp>
      <p:sp>
        <p:nvSpPr>
          <p:cNvPr id="4" name="Content Placeholder 3">
            <a:extLst>
              <a:ext uri="{FF2B5EF4-FFF2-40B4-BE49-F238E27FC236}">
                <a16:creationId xmlns:a16="http://schemas.microsoft.com/office/drawing/2014/main" id="{59C02BAD-0029-C2D5-2D9F-B7DF9794D161}"/>
              </a:ext>
            </a:extLst>
          </p:cNvPr>
          <p:cNvSpPr>
            <a:spLocks noGrp="1"/>
          </p:cNvSpPr>
          <p:nvPr>
            <p:ph sz="half" idx="2"/>
          </p:nvPr>
        </p:nvSpPr>
        <p:spPr>
          <a:xfrm>
            <a:off x="6172200" y="1099751"/>
            <a:ext cx="5181600" cy="5077212"/>
          </a:xfrm>
        </p:spPr>
        <p:txBody>
          <a:bodyPr>
            <a:normAutofit fontScale="70000" lnSpcReduction="20000"/>
          </a:bodyPr>
          <a:lstStyle/>
          <a:p>
            <a:pPr marL="0" lvl="0" indent="0">
              <a:lnSpc>
                <a:spcPct val="130000"/>
              </a:lnSpc>
              <a:spcBef>
                <a:spcPts val="600"/>
              </a:spcBef>
              <a:buNone/>
              <a:defRPr/>
            </a:pPr>
            <a:r>
              <a:rPr lang="en-US" sz="2400" b="1">
                <a:solidFill>
                  <a:schemeClr val="tx2"/>
                </a:solidFill>
                <a:latin typeface="Aptos" panose="020B0004020202020204" pitchFamily="34" charset="0"/>
              </a:rPr>
              <a:t>Central Payroll Processing:</a:t>
            </a:r>
          </a:p>
          <a:p>
            <a:pPr marL="285750" lvl="1" indent="-285750">
              <a:lnSpc>
                <a:spcPct val="130000"/>
              </a:lnSpc>
              <a:spcBef>
                <a:spcPts val="600"/>
              </a:spcBef>
              <a:defRPr/>
            </a:pPr>
            <a:r>
              <a:rPr lang="en-US">
                <a:solidFill>
                  <a:schemeClr val="tx2"/>
                </a:solidFill>
                <a:latin typeface="Aptos" panose="020B0004020202020204" pitchFamily="34" charset="0"/>
              </a:rPr>
              <a:t>State/federal payroll tax management.</a:t>
            </a:r>
          </a:p>
          <a:p>
            <a:pPr marL="285750" lvl="1" indent="-285750">
              <a:lnSpc>
                <a:spcPct val="130000"/>
              </a:lnSpc>
              <a:spcBef>
                <a:spcPts val="600"/>
              </a:spcBef>
              <a:defRPr/>
            </a:pPr>
            <a:r>
              <a:rPr lang="en-US">
                <a:solidFill>
                  <a:schemeClr val="tx2"/>
                </a:solidFill>
                <a:latin typeface="Aptos" panose="020B0004020202020204" pitchFamily="34" charset="0"/>
              </a:rPr>
              <a:t>Deductions management.</a:t>
            </a:r>
          </a:p>
          <a:p>
            <a:pPr marL="285750" lvl="1" indent="-285750">
              <a:lnSpc>
                <a:spcPct val="130000"/>
              </a:lnSpc>
              <a:spcBef>
                <a:spcPts val="600"/>
              </a:spcBef>
              <a:defRPr/>
            </a:pPr>
            <a:r>
              <a:rPr lang="en-US">
                <a:solidFill>
                  <a:schemeClr val="tx2"/>
                </a:solidFill>
                <a:latin typeface="Aptos" panose="020B0004020202020204" pitchFamily="34" charset="0"/>
              </a:rPr>
              <a:t>Manage biweekly processing of enterprise payroll.</a:t>
            </a:r>
          </a:p>
          <a:p>
            <a:pPr marL="457200" lvl="1" indent="0">
              <a:buNone/>
            </a:pPr>
            <a:endParaRPr lang="en-US"/>
          </a:p>
          <a:p>
            <a:pPr marL="0" lvl="0" indent="0">
              <a:lnSpc>
                <a:spcPct val="130000"/>
              </a:lnSpc>
              <a:spcBef>
                <a:spcPts val="600"/>
              </a:spcBef>
              <a:buNone/>
              <a:defRPr/>
            </a:pPr>
            <a:r>
              <a:rPr lang="en-US" sz="2400" b="1">
                <a:solidFill>
                  <a:schemeClr val="tx2"/>
                </a:solidFill>
                <a:latin typeface="Aptos" panose="020B0004020202020204" pitchFamily="34" charset="0"/>
              </a:rPr>
              <a:t>Labor Relations:</a:t>
            </a:r>
          </a:p>
          <a:p>
            <a:pPr marL="285750" lvl="1" indent="-285750">
              <a:lnSpc>
                <a:spcPct val="130000"/>
              </a:lnSpc>
              <a:spcBef>
                <a:spcPts val="600"/>
              </a:spcBef>
              <a:defRPr/>
            </a:pPr>
            <a:r>
              <a:rPr lang="en-US">
                <a:solidFill>
                  <a:schemeClr val="tx2"/>
                </a:solidFill>
                <a:latin typeface="Aptos" panose="020B0004020202020204" pitchFamily="34" charset="0"/>
              </a:rPr>
              <a:t>Negotiate the biennial pay package for state employees.</a:t>
            </a:r>
          </a:p>
          <a:p>
            <a:pPr marL="285750" lvl="1" indent="-285750">
              <a:lnSpc>
                <a:spcPct val="130000"/>
              </a:lnSpc>
              <a:spcBef>
                <a:spcPts val="600"/>
              </a:spcBef>
              <a:defRPr/>
            </a:pPr>
            <a:r>
              <a:rPr lang="en-US">
                <a:solidFill>
                  <a:schemeClr val="tx2"/>
                </a:solidFill>
                <a:latin typeface="Aptos" panose="020B0004020202020204" pitchFamily="34" charset="0"/>
              </a:rPr>
              <a:t>Negotiate collective bargaining agreements for each of the state's bargaining units.</a:t>
            </a:r>
          </a:p>
          <a:p>
            <a:pPr marL="285750" lvl="1" indent="-285750">
              <a:lnSpc>
                <a:spcPct val="130000"/>
              </a:lnSpc>
              <a:spcBef>
                <a:spcPts val="600"/>
              </a:spcBef>
              <a:defRPr/>
            </a:pPr>
            <a:r>
              <a:rPr lang="en-US">
                <a:solidFill>
                  <a:schemeClr val="tx2"/>
                </a:solidFill>
                <a:latin typeface="Aptos" panose="020B0004020202020204" pitchFamily="34" charset="0"/>
              </a:rPr>
              <a:t>Assist agencies administering collective bargaining agreements.</a:t>
            </a:r>
          </a:p>
          <a:p>
            <a:pPr marL="285750" lvl="1" indent="-285750">
              <a:lnSpc>
                <a:spcPct val="130000"/>
              </a:lnSpc>
              <a:spcBef>
                <a:spcPts val="600"/>
              </a:spcBef>
              <a:defRPr/>
            </a:pPr>
            <a:r>
              <a:rPr lang="en-US">
                <a:solidFill>
                  <a:schemeClr val="tx2"/>
                </a:solidFill>
                <a:latin typeface="Aptos" panose="020B0004020202020204" pitchFamily="34" charset="0"/>
              </a:rPr>
              <a:t>Represent state government in administrative hearings and labor arbitrations.</a:t>
            </a:r>
          </a:p>
          <a:p>
            <a:endParaRPr lang="en-US"/>
          </a:p>
        </p:txBody>
      </p:sp>
      <p:sp>
        <p:nvSpPr>
          <p:cNvPr id="7" name="Rectangle 6">
            <a:extLst>
              <a:ext uri="{FF2B5EF4-FFF2-40B4-BE49-F238E27FC236}">
                <a16:creationId xmlns:a16="http://schemas.microsoft.com/office/drawing/2014/main" id="{3A9131F6-6D05-AC95-B953-EE811E1D9FC6}"/>
              </a:ext>
            </a:extLst>
          </p:cNvPr>
          <p:cNvSpPr/>
          <p:nvPr/>
        </p:nvSpPr>
        <p:spPr>
          <a:xfrm>
            <a:off x="0" y="0"/>
            <a:ext cx="12192000" cy="76363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mj-lt"/>
              </a:rPr>
              <a:t>CENTRAL HR ROLES AND RESPSONSIBILITES</a:t>
            </a:r>
          </a:p>
        </p:txBody>
      </p:sp>
      <p:cxnSp>
        <p:nvCxnSpPr>
          <p:cNvPr id="8" name="Straight Connector 7">
            <a:extLst>
              <a:ext uri="{FF2B5EF4-FFF2-40B4-BE49-F238E27FC236}">
                <a16:creationId xmlns:a16="http://schemas.microsoft.com/office/drawing/2014/main" id="{131055F6-0847-681A-4E60-A51D29E8BF2D}"/>
              </a:ext>
            </a:extLst>
          </p:cNvPr>
          <p:cNvCxnSpPr>
            <a:cxnSpLocks/>
          </p:cNvCxnSpPr>
          <p:nvPr/>
        </p:nvCxnSpPr>
        <p:spPr>
          <a:xfrm>
            <a:off x="535932" y="975057"/>
            <a:ext cx="11271599" cy="0"/>
          </a:xfrm>
          <a:prstGeom prst="line">
            <a:avLst/>
          </a:prstGeom>
          <a:ln w="57150"/>
        </p:spPr>
        <p:style>
          <a:lnRef idx="2">
            <a:schemeClr val="accent2"/>
          </a:lnRef>
          <a:fillRef idx="0">
            <a:schemeClr val="accent2"/>
          </a:fillRef>
          <a:effectRef idx="1">
            <a:schemeClr val="accent2"/>
          </a:effectRef>
          <a:fontRef idx="minor">
            <a:schemeClr val="tx1"/>
          </a:fontRef>
        </p:style>
      </p:cxnSp>
      <p:sp>
        <p:nvSpPr>
          <p:cNvPr id="9" name="Slide Number Placeholder 4">
            <a:extLst>
              <a:ext uri="{FF2B5EF4-FFF2-40B4-BE49-F238E27FC236}">
                <a16:creationId xmlns:a16="http://schemas.microsoft.com/office/drawing/2014/main" id="{8D6B5A72-C2A0-23C7-B6AD-749634BE15F9}"/>
              </a:ext>
            </a:extLst>
          </p:cNvPr>
          <p:cNvSpPr txBox="1">
            <a:spLocks/>
          </p:cNvSpPr>
          <p:nvPr/>
        </p:nvSpPr>
        <p:spPr>
          <a:xfrm>
            <a:off x="11425071" y="6483288"/>
            <a:ext cx="599290" cy="226978"/>
          </a:xfrm>
          <a:prstGeom prst="rect">
            <a:avLst/>
          </a:prstGeom>
          <a:solidFill>
            <a:srgbClr val="102F54"/>
          </a:solidFill>
        </p:spPr>
        <p:txBody>
          <a:bodyPr vert="horz" lIns="91440" tIns="45720" rIns="91440" bIns="45720" rtlCol="0" anchor="b"/>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FE4E75A2-CA41-49D8-A529-D1D3823E4648}" type="slidenum">
              <a:rPr kumimoji="0" lang="en-US" sz="1050" b="0" i="0" u="none" strike="noStrike" kern="1200" cap="all" spc="100" normalizeH="0" baseline="0" noProof="0" smtClean="0">
                <a:ln>
                  <a:noFill/>
                </a:ln>
                <a:solidFill>
                  <a:prstClr val="white"/>
                </a:solidFill>
                <a:effectLst/>
                <a:uLnTx/>
                <a:uFillTx/>
                <a:latin typeface="HelveticaNeueLT Std"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050" b="0" i="0" u="none" strike="noStrike" kern="1200" cap="all" spc="100" normalizeH="0" baseline="0" noProof="0">
              <a:ln>
                <a:noFill/>
              </a:ln>
              <a:solidFill>
                <a:prstClr val="white"/>
              </a:solidFill>
              <a:effectLst/>
              <a:uLnTx/>
              <a:uFillTx/>
              <a:latin typeface="HelveticaNeueLT Std" panose="020B0604020202020204" pitchFamily="34" charset="0"/>
              <a:ea typeface="+mn-ea"/>
              <a:cs typeface="+mn-cs"/>
            </a:endParaRPr>
          </a:p>
        </p:txBody>
      </p:sp>
      <p:pic>
        <p:nvPicPr>
          <p:cNvPr id="2" name="object 30">
            <a:extLst>
              <a:ext uri="{FF2B5EF4-FFF2-40B4-BE49-F238E27FC236}">
                <a16:creationId xmlns:a16="http://schemas.microsoft.com/office/drawing/2014/main" id="{6FD1482F-FBA9-C1A1-E880-5C36DE3B8C19}"/>
              </a:ext>
            </a:extLst>
          </p:cNvPr>
          <p:cNvPicPr/>
          <p:nvPr/>
        </p:nvPicPr>
        <p:blipFill>
          <a:blip r:embed="rId3" cstate="print"/>
          <a:stretch>
            <a:fillRect/>
          </a:stretch>
        </p:blipFill>
        <p:spPr>
          <a:xfrm>
            <a:off x="167639" y="6266688"/>
            <a:ext cx="441947" cy="448055"/>
          </a:xfrm>
          <a:prstGeom prst="rect">
            <a:avLst/>
          </a:prstGeom>
        </p:spPr>
      </p:pic>
    </p:spTree>
    <p:extLst>
      <p:ext uri="{BB962C8B-B14F-4D97-AF65-F5344CB8AC3E}">
        <p14:creationId xmlns:p14="http://schemas.microsoft.com/office/powerpoint/2010/main" val="1338937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D782B6-87C8-0E57-E388-DAADFAEA7D01}"/>
              </a:ext>
            </a:extLst>
          </p:cNvPr>
          <p:cNvSpPr/>
          <p:nvPr/>
        </p:nvSpPr>
        <p:spPr>
          <a:xfrm>
            <a:off x="0" y="0"/>
            <a:ext cx="12192000" cy="76363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mj-lt"/>
              </a:rPr>
              <a:t>AGENCY HR TEAMS - ROLES AND RESPSONSIBILITES</a:t>
            </a:r>
          </a:p>
        </p:txBody>
      </p:sp>
      <p:cxnSp>
        <p:nvCxnSpPr>
          <p:cNvPr id="8" name="Straight Connector 7">
            <a:extLst>
              <a:ext uri="{FF2B5EF4-FFF2-40B4-BE49-F238E27FC236}">
                <a16:creationId xmlns:a16="http://schemas.microsoft.com/office/drawing/2014/main" id="{266EF200-F1B8-804C-C72C-11BE25A2C6AF}"/>
              </a:ext>
            </a:extLst>
          </p:cNvPr>
          <p:cNvCxnSpPr>
            <a:cxnSpLocks/>
          </p:cNvCxnSpPr>
          <p:nvPr/>
        </p:nvCxnSpPr>
        <p:spPr>
          <a:xfrm>
            <a:off x="535932" y="975057"/>
            <a:ext cx="11271599" cy="0"/>
          </a:xfrm>
          <a:prstGeom prst="line">
            <a:avLst/>
          </a:prstGeom>
          <a:ln w="57150"/>
        </p:spPr>
        <p:style>
          <a:lnRef idx="2">
            <a:schemeClr val="accent2"/>
          </a:lnRef>
          <a:fillRef idx="0">
            <a:schemeClr val="accent2"/>
          </a:fillRef>
          <a:effectRef idx="1">
            <a:schemeClr val="accent2"/>
          </a:effectRef>
          <a:fontRef idx="minor">
            <a:schemeClr val="tx1"/>
          </a:fontRef>
        </p:style>
      </p:cxnSp>
      <p:sp>
        <p:nvSpPr>
          <p:cNvPr id="9" name="Slide Number Placeholder 4">
            <a:extLst>
              <a:ext uri="{FF2B5EF4-FFF2-40B4-BE49-F238E27FC236}">
                <a16:creationId xmlns:a16="http://schemas.microsoft.com/office/drawing/2014/main" id="{22F4B31D-8F9D-C563-580F-CD7EDD1ADE59}"/>
              </a:ext>
            </a:extLst>
          </p:cNvPr>
          <p:cNvSpPr txBox="1">
            <a:spLocks/>
          </p:cNvSpPr>
          <p:nvPr/>
        </p:nvSpPr>
        <p:spPr>
          <a:xfrm>
            <a:off x="11425071" y="6483288"/>
            <a:ext cx="599290" cy="226978"/>
          </a:xfrm>
          <a:prstGeom prst="rect">
            <a:avLst/>
          </a:prstGeom>
          <a:solidFill>
            <a:srgbClr val="102F54"/>
          </a:solidFill>
        </p:spPr>
        <p:txBody>
          <a:bodyPr vert="horz" lIns="91440" tIns="45720" rIns="91440" bIns="45720" rtlCol="0" anchor="b"/>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FE4E75A2-CA41-49D8-A529-D1D3823E4648}" type="slidenum">
              <a:rPr kumimoji="0" lang="en-US" sz="1050" b="0" i="0" u="none" strike="noStrike" kern="1200" cap="all" spc="100" normalizeH="0" baseline="0" noProof="0" smtClean="0">
                <a:ln>
                  <a:noFill/>
                </a:ln>
                <a:solidFill>
                  <a:prstClr val="white"/>
                </a:solidFill>
                <a:effectLst/>
                <a:uLnTx/>
                <a:uFillTx/>
                <a:latin typeface="HelveticaNeueLT Std"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050" b="0" i="0" u="none" strike="noStrike" kern="1200" cap="all" spc="100" normalizeH="0" baseline="0" noProof="0">
              <a:ln>
                <a:noFill/>
              </a:ln>
              <a:solidFill>
                <a:prstClr val="white"/>
              </a:solidFill>
              <a:effectLst/>
              <a:uLnTx/>
              <a:uFillTx/>
              <a:latin typeface="HelveticaNeueLT Std" panose="020B0604020202020204" pitchFamily="34" charset="0"/>
              <a:ea typeface="+mn-ea"/>
              <a:cs typeface="+mn-cs"/>
            </a:endParaRPr>
          </a:p>
        </p:txBody>
      </p:sp>
      <p:pic>
        <p:nvPicPr>
          <p:cNvPr id="10" name="object 30">
            <a:extLst>
              <a:ext uri="{FF2B5EF4-FFF2-40B4-BE49-F238E27FC236}">
                <a16:creationId xmlns:a16="http://schemas.microsoft.com/office/drawing/2014/main" id="{3FEA26ED-0D9B-F3F0-38AF-011999275C9E}"/>
              </a:ext>
            </a:extLst>
          </p:cNvPr>
          <p:cNvPicPr/>
          <p:nvPr/>
        </p:nvPicPr>
        <p:blipFill>
          <a:blip r:embed="rId3" cstate="print"/>
          <a:stretch>
            <a:fillRect/>
          </a:stretch>
        </p:blipFill>
        <p:spPr>
          <a:xfrm>
            <a:off x="167639" y="6266688"/>
            <a:ext cx="441947" cy="448055"/>
          </a:xfrm>
          <a:prstGeom prst="rect">
            <a:avLst/>
          </a:prstGeom>
        </p:spPr>
      </p:pic>
      <p:sp>
        <p:nvSpPr>
          <p:cNvPr id="3" name="Content Placeholder 2">
            <a:extLst>
              <a:ext uri="{FF2B5EF4-FFF2-40B4-BE49-F238E27FC236}">
                <a16:creationId xmlns:a16="http://schemas.microsoft.com/office/drawing/2014/main" id="{D7763D66-0BC4-557A-94BB-C857E41E511B}"/>
              </a:ext>
            </a:extLst>
          </p:cNvPr>
          <p:cNvSpPr>
            <a:spLocks noGrp="1"/>
          </p:cNvSpPr>
          <p:nvPr>
            <p:ph sz="half" idx="1"/>
          </p:nvPr>
        </p:nvSpPr>
        <p:spPr>
          <a:xfrm>
            <a:off x="990131" y="2664480"/>
            <a:ext cx="5181600" cy="4351338"/>
          </a:xfrm>
        </p:spPr>
        <p:txBody>
          <a:bodyPr>
            <a:normAutofit fontScale="70000" lnSpcReduction="20000"/>
          </a:bodyPr>
          <a:lstStyle/>
          <a:p>
            <a:pPr marL="0" indent="0">
              <a:lnSpc>
                <a:spcPct val="120000"/>
              </a:lnSpc>
              <a:spcBef>
                <a:spcPts val="600"/>
              </a:spcBef>
              <a:buNone/>
              <a:defRPr/>
            </a:pPr>
            <a:endParaRPr lang="en-US" sz="2600">
              <a:solidFill>
                <a:schemeClr val="tx2"/>
              </a:solidFill>
              <a:latin typeface="Aptos" panose="020B0004020202020204" pitchFamily="34" charset="0"/>
            </a:endParaRPr>
          </a:p>
          <a:p>
            <a:pPr marL="285750" lvl="0" indent="-285750">
              <a:lnSpc>
                <a:spcPct val="120000"/>
              </a:lnSpc>
              <a:spcBef>
                <a:spcPts val="600"/>
              </a:spcBef>
              <a:defRPr/>
            </a:pPr>
            <a:r>
              <a:rPr lang="en-US">
                <a:solidFill>
                  <a:schemeClr val="tx2"/>
                </a:solidFill>
                <a:latin typeface="Aptos" panose="020B0004020202020204" pitchFamily="34" charset="0"/>
              </a:rPr>
              <a:t>Recruiting / New Hire Onboarding</a:t>
            </a:r>
          </a:p>
          <a:p>
            <a:pPr marL="285750" indent="-285750">
              <a:lnSpc>
                <a:spcPct val="120000"/>
              </a:lnSpc>
              <a:spcBef>
                <a:spcPts val="600"/>
              </a:spcBef>
              <a:defRPr/>
            </a:pPr>
            <a:r>
              <a:rPr lang="en-US">
                <a:solidFill>
                  <a:schemeClr val="tx2"/>
                </a:solidFill>
                <a:latin typeface="Aptos" panose="020B0004020202020204" pitchFamily="34" charset="0"/>
              </a:rPr>
              <a:t>Employee Offboarding / Exit Interviews</a:t>
            </a:r>
          </a:p>
          <a:p>
            <a:pPr marL="285750" lvl="0" indent="-285750">
              <a:lnSpc>
                <a:spcPct val="120000"/>
              </a:lnSpc>
              <a:spcBef>
                <a:spcPts val="600"/>
              </a:spcBef>
              <a:defRPr/>
            </a:pPr>
            <a:r>
              <a:rPr lang="en-US">
                <a:solidFill>
                  <a:schemeClr val="tx2"/>
                </a:solidFill>
                <a:latin typeface="Aptos" panose="020B0004020202020204" pitchFamily="34" charset="0"/>
              </a:rPr>
              <a:t>Agency Level Workforce Planning / Strategies</a:t>
            </a:r>
          </a:p>
          <a:p>
            <a:pPr marL="285750" lvl="0" indent="-285750">
              <a:lnSpc>
                <a:spcPct val="120000"/>
              </a:lnSpc>
              <a:spcBef>
                <a:spcPts val="600"/>
              </a:spcBef>
              <a:defRPr/>
            </a:pPr>
            <a:r>
              <a:rPr lang="en-US">
                <a:solidFill>
                  <a:schemeClr val="tx2"/>
                </a:solidFill>
                <a:latin typeface="Aptos" panose="020B0004020202020204" pitchFamily="34" charset="0"/>
              </a:rPr>
              <a:t>Agency Level Pay / Compensation Strategies and Requests</a:t>
            </a:r>
          </a:p>
          <a:p>
            <a:pPr marL="285750" lvl="0" indent="-285750">
              <a:lnSpc>
                <a:spcPct val="120000"/>
              </a:lnSpc>
              <a:spcBef>
                <a:spcPts val="600"/>
              </a:spcBef>
              <a:defRPr/>
            </a:pPr>
            <a:r>
              <a:rPr lang="en-US">
                <a:solidFill>
                  <a:schemeClr val="tx2"/>
                </a:solidFill>
                <a:latin typeface="Aptos" panose="020B0004020202020204" pitchFamily="34" charset="0"/>
              </a:rPr>
              <a:t>Position Classification</a:t>
            </a:r>
          </a:p>
          <a:p>
            <a:pPr marL="285750" indent="-285750">
              <a:lnSpc>
                <a:spcPct val="120000"/>
              </a:lnSpc>
              <a:spcBef>
                <a:spcPts val="600"/>
              </a:spcBef>
              <a:defRPr/>
            </a:pPr>
            <a:r>
              <a:rPr lang="en-US">
                <a:solidFill>
                  <a:schemeClr val="tx2"/>
                </a:solidFill>
                <a:latin typeface="Aptos" panose="020B0004020202020204" pitchFamily="34" charset="0"/>
              </a:rPr>
              <a:t>Leave Management</a:t>
            </a:r>
          </a:p>
          <a:p>
            <a:pPr marL="285750" indent="-285750">
              <a:lnSpc>
                <a:spcPct val="120000"/>
              </a:lnSpc>
              <a:spcBef>
                <a:spcPts val="600"/>
              </a:spcBef>
              <a:defRPr/>
            </a:pPr>
            <a:endParaRPr lang="en-US">
              <a:solidFill>
                <a:schemeClr val="tx2"/>
              </a:solidFill>
              <a:latin typeface="Aptos" panose="020B0004020202020204" pitchFamily="34" charset="0"/>
            </a:endParaRPr>
          </a:p>
          <a:p>
            <a:pPr marL="285750" lvl="0" indent="-285750">
              <a:lnSpc>
                <a:spcPct val="120000"/>
              </a:lnSpc>
              <a:spcBef>
                <a:spcPts val="600"/>
              </a:spcBef>
              <a:defRPr/>
            </a:pPr>
            <a:endParaRPr lang="en-US">
              <a:solidFill>
                <a:schemeClr val="tx2"/>
              </a:solidFill>
              <a:latin typeface="Aptos" panose="020B0004020202020204" pitchFamily="34" charset="0"/>
            </a:endParaRPr>
          </a:p>
          <a:p>
            <a:endParaRPr lang="en-US"/>
          </a:p>
        </p:txBody>
      </p:sp>
      <p:sp>
        <p:nvSpPr>
          <p:cNvPr id="5" name="Content Placeholder 4">
            <a:extLst>
              <a:ext uri="{FF2B5EF4-FFF2-40B4-BE49-F238E27FC236}">
                <a16:creationId xmlns:a16="http://schemas.microsoft.com/office/drawing/2014/main" id="{EBB007AA-9097-5FB2-3191-2AB213E7B601}"/>
              </a:ext>
            </a:extLst>
          </p:cNvPr>
          <p:cNvSpPr>
            <a:spLocks noGrp="1"/>
          </p:cNvSpPr>
          <p:nvPr>
            <p:ph sz="half" idx="2"/>
          </p:nvPr>
        </p:nvSpPr>
        <p:spPr>
          <a:xfrm>
            <a:off x="6172200" y="2996119"/>
            <a:ext cx="5181600" cy="3180844"/>
          </a:xfrm>
        </p:spPr>
        <p:txBody>
          <a:bodyPr>
            <a:normAutofit fontScale="70000" lnSpcReduction="20000"/>
          </a:bodyPr>
          <a:lstStyle/>
          <a:p>
            <a:pPr marL="285750" lvl="0" indent="-285750">
              <a:lnSpc>
                <a:spcPct val="120000"/>
              </a:lnSpc>
              <a:spcBef>
                <a:spcPts val="600"/>
              </a:spcBef>
              <a:defRPr/>
            </a:pPr>
            <a:r>
              <a:rPr lang="en-US">
                <a:solidFill>
                  <a:schemeClr val="tx2"/>
                </a:solidFill>
                <a:latin typeface="Aptos" panose="020B0004020202020204" pitchFamily="34" charset="0"/>
              </a:rPr>
              <a:t>Advising on HR Policy &amp; Labor Law</a:t>
            </a:r>
          </a:p>
          <a:p>
            <a:pPr marL="285750" lvl="0" indent="-285750">
              <a:lnSpc>
                <a:spcPct val="120000"/>
              </a:lnSpc>
              <a:spcBef>
                <a:spcPts val="600"/>
              </a:spcBef>
              <a:defRPr/>
            </a:pPr>
            <a:r>
              <a:rPr lang="en-US">
                <a:solidFill>
                  <a:schemeClr val="tx2"/>
                </a:solidFill>
                <a:latin typeface="Aptos" panose="020B0004020202020204" pitchFamily="34" charset="0"/>
              </a:rPr>
              <a:t>Labor Relations / CBA Adherence &amp; Support/LMCs</a:t>
            </a:r>
          </a:p>
          <a:p>
            <a:pPr marL="285750" lvl="0" indent="-285750">
              <a:lnSpc>
                <a:spcPct val="120000"/>
              </a:lnSpc>
              <a:spcBef>
                <a:spcPts val="600"/>
              </a:spcBef>
              <a:defRPr/>
            </a:pPr>
            <a:r>
              <a:rPr lang="en-US">
                <a:solidFill>
                  <a:schemeClr val="tx2"/>
                </a:solidFill>
                <a:latin typeface="Aptos" panose="020B0004020202020204" pitchFamily="34" charset="0"/>
              </a:rPr>
              <a:t>Ensures Alignment with Enterprise HR Policy / Strategies</a:t>
            </a:r>
          </a:p>
          <a:p>
            <a:pPr marL="285750" lvl="0" indent="-285750">
              <a:lnSpc>
                <a:spcPct val="120000"/>
              </a:lnSpc>
              <a:spcBef>
                <a:spcPts val="600"/>
              </a:spcBef>
              <a:defRPr/>
            </a:pPr>
            <a:r>
              <a:rPr lang="en-US">
                <a:solidFill>
                  <a:schemeClr val="tx2"/>
                </a:solidFill>
                <a:latin typeface="Aptos" panose="020B0004020202020204" pitchFamily="34" charset="0"/>
              </a:rPr>
              <a:t>Agency Specific Training &amp; Development </a:t>
            </a:r>
          </a:p>
          <a:p>
            <a:pPr marL="285750" lvl="0" indent="-285750">
              <a:lnSpc>
                <a:spcPct val="120000"/>
              </a:lnSpc>
              <a:spcBef>
                <a:spcPts val="600"/>
              </a:spcBef>
              <a:defRPr/>
            </a:pPr>
            <a:r>
              <a:rPr lang="en-US">
                <a:solidFill>
                  <a:schemeClr val="tx2"/>
                </a:solidFill>
                <a:latin typeface="Aptos" panose="020B0004020202020204" pitchFamily="34" charset="0"/>
              </a:rPr>
              <a:t>Employee Safety / Workers’ Compensation</a:t>
            </a:r>
          </a:p>
          <a:p>
            <a:pPr marL="285750" lvl="0" indent="-285750">
              <a:lnSpc>
                <a:spcPct val="120000"/>
              </a:lnSpc>
              <a:spcBef>
                <a:spcPts val="600"/>
              </a:spcBef>
              <a:defRPr/>
            </a:pPr>
            <a:r>
              <a:rPr lang="en-US">
                <a:solidFill>
                  <a:schemeClr val="tx2"/>
                </a:solidFill>
                <a:latin typeface="Aptos" panose="020B0004020202020204" pitchFamily="34" charset="0"/>
              </a:rPr>
              <a:t>Bi-Weekly Timesheets / Payroll Verification</a:t>
            </a:r>
          </a:p>
          <a:p>
            <a:endParaRPr lang="en-US"/>
          </a:p>
        </p:txBody>
      </p:sp>
      <p:sp>
        <p:nvSpPr>
          <p:cNvPr id="11" name="TextBox 10">
            <a:extLst>
              <a:ext uri="{FF2B5EF4-FFF2-40B4-BE49-F238E27FC236}">
                <a16:creationId xmlns:a16="http://schemas.microsoft.com/office/drawing/2014/main" id="{7951C61E-84D7-B67B-13BA-790FD84BD405}"/>
              </a:ext>
            </a:extLst>
          </p:cNvPr>
          <p:cNvSpPr txBox="1"/>
          <p:nvPr/>
        </p:nvSpPr>
        <p:spPr>
          <a:xfrm>
            <a:off x="389105" y="1186485"/>
            <a:ext cx="11418425" cy="1402756"/>
          </a:xfrm>
          <a:prstGeom prst="rect">
            <a:avLst/>
          </a:prstGeom>
          <a:noFill/>
        </p:spPr>
        <p:txBody>
          <a:bodyPr wrap="square" rtlCol="0">
            <a:spAutoFit/>
          </a:bodyPr>
          <a:lstStyle/>
          <a:p>
            <a:pPr>
              <a:lnSpc>
                <a:spcPct val="120000"/>
              </a:lnSpc>
              <a:spcBef>
                <a:spcPts val="600"/>
              </a:spcBef>
              <a:defRPr/>
            </a:pPr>
            <a:r>
              <a:rPr lang="en-US">
                <a:solidFill>
                  <a:schemeClr val="tx2"/>
                </a:solidFill>
                <a:latin typeface="Aptos" panose="020B0004020202020204" pitchFamily="34" charset="0"/>
              </a:rPr>
              <a:t>The support provided by agency assigned HR staff is not changing. Agency HR teams will continue to offer the same core support and services to their assigned agency while proactively engaging with the HR Business Services Bureau. </a:t>
            </a:r>
            <a:r>
              <a:rPr lang="en-US" b="1">
                <a:solidFill>
                  <a:schemeClr val="tx2"/>
                </a:solidFill>
                <a:latin typeface="Aptos" panose="020B0004020202020204" pitchFamily="34" charset="0"/>
              </a:rPr>
              <a:t>There will be an expectation that items will be elevated to the HR Business Services Bureau for awareness.</a:t>
            </a:r>
          </a:p>
        </p:txBody>
      </p:sp>
    </p:spTree>
    <p:extLst>
      <p:ext uri="{BB962C8B-B14F-4D97-AF65-F5344CB8AC3E}">
        <p14:creationId xmlns:p14="http://schemas.microsoft.com/office/powerpoint/2010/main" val="103632808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DD074-557E-EEC0-0F87-D5C98CEECCC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415810C-4994-4B5C-4960-41369F73020E}"/>
              </a:ext>
            </a:extLst>
          </p:cNvPr>
          <p:cNvSpPr/>
          <p:nvPr/>
        </p:nvSpPr>
        <p:spPr>
          <a:xfrm>
            <a:off x="0" y="0"/>
            <a:ext cx="12192000" cy="76363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F87A3"/>
              </a:solidFill>
            </a:endParaRPr>
          </a:p>
        </p:txBody>
      </p:sp>
      <p:sp>
        <p:nvSpPr>
          <p:cNvPr id="7" name="Title 1">
            <a:extLst>
              <a:ext uri="{FF2B5EF4-FFF2-40B4-BE49-F238E27FC236}">
                <a16:creationId xmlns:a16="http://schemas.microsoft.com/office/drawing/2014/main" id="{DA3B436B-36CF-480B-3136-C694C13C35D3}"/>
              </a:ext>
            </a:extLst>
          </p:cNvPr>
          <p:cNvSpPr txBox="1">
            <a:spLocks/>
          </p:cNvSpPr>
          <p:nvPr/>
        </p:nvSpPr>
        <p:spPr>
          <a:xfrm>
            <a:off x="0" y="168332"/>
            <a:ext cx="12192000" cy="60776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000" b="1">
                <a:solidFill>
                  <a:schemeClr val="bg1"/>
                </a:solidFill>
              </a:rPr>
              <a:t>ELEVATION TO HR BUSINESS SERVICES BUREAU</a:t>
            </a:r>
            <a:endParaRPr kumimoji="0" lang="en-US" sz="3000" b="1" i="0" u="none" strike="noStrike" kern="1200" cap="none" spc="0" normalizeH="0" baseline="0" noProof="0">
              <a:ln>
                <a:noFill/>
              </a:ln>
              <a:solidFill>
                <a:schemeClr val="bg1"/>
              </a:solidFill>
              <a:effectLst/>
              <a:uLnTx/>
              <a:uFillTx/>
              <a:latin typeface="+mn-lt"/>
              <a:ea typeface="+mj-ea"/>
              <a:cs typeface="+mj-cs"/>
            </a:endParaRPr>
          </a:p>
        </p:txBody>
      </p:sp>
      <p:cxnSp>
        <p:nvCxnSpPr>
          <p:cNvPr id="8" name="Straight Connector 7">
            <a:extLst>
              <a:ext uri="{FF2B5EF4-FFF2-40B4-BE49-F238E27FC236}">
                <a16:creationId xmlns:a16="http://schemas.microsoft.com/office/drawing/2014/main" id="{7320B236-E972-C32D-0C36-C5301108562A}"/>
              </a:ext>
            </a:extLst>
          </p:cNvPr>
          <p:cNvCxnSpPr>
            <a:cxnSpLocks/>
          </p:cNvCxnSpPr>
          <p:nvPr/>
        </p:nvCxnSpPr>
        <p:spPr>
          <a:xfrm>
            <a:off x="535932" y="975057"/>
            <a:ext cx="11271599" cy="0"/>
          </a:xfrm>
          <a:prstGeom prst="line">
            <a:avLst/>
          </a:prstGeom>
          <a:ln w="57150"/>
        </p:spPr>
        <p:style>
          <a:lnRef idx="2">
            <a:schemeClr val="accent2"/>
          </a:lnRef>
          <a:fillRef idx="0">
            <a:schemeClr val="accent2"/>
          </a:fillRef>
          <a:effectRef idx="1">
            <a:schemeClr val="accent2"/>
          </a:effectRef>
          <a:fontRef idx="minor">
            <a:schemeClr val="tx1"/>
          </a:fontRef>
        </p:style>
      </p:cxnSp>
      <p:sp>
        <p:nvSpPr>
          <p:cNvPr id="9" name="Slide Number Placeholder 4">
            <a:extLst>
              <a:ext uri="{FF2B5EF4-FFF2-40B4-BE49-F238E27FC236}">
                <a16:creationId xmlns:a16="http://schemas.microsoft.com/office/drawing/2014/main" id="{4942A1BE-DD03-71F1-C18F-CD132CE355BF}"/>
              </a:ext>
            </a:extLst>
          </p:cNvPr>
          <p:cNvSpPr txBox="1">
            <a:spLocks/>
          </p:cNvSpPr>
          <p:nvPr/>
        </p:nvSpPr>
        <p:spPr>
          <a:xfrm>
            <a:off x="11424999" y="6490736"/>
            <a:ext cx="599290" cy="226978"/>
          </a:xfrm>
          <a:prstGeom prst="rect">
            <a:avLst/>
          </a:prstGeom>
          <a:solidFill>
            <a:srgbClr val="102F54"/>
          </a:solidFill>
        </p:spPr>
        <p:txBody>
          <a:bodyPr vert="horz" lIns="91440" tIns="45720" rIns="91440" bIns="45720" rtlCol="0" anchor="b"/>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FE4E75A2-CA41-49D8-A529-D1D3823E4648}" type="slidenum">
              <a:rPr lang="en-US" sz="1050" cap="all" spc="100" smtClean="0">
                <a:solidFill>
                  <a:prstClr val="white"/>
                </a:solidFill>
                <a:latin typeface="HelveticaNeueLT Std" panose="020B0604020202020204" pitchFamily="34" charset="0"/>
              </a:rPr>
              <a:pPr algn="ctr">
                <a:defRPr/>
              </a:pPr>
              <a:t>22</a:t>
            </a:fld>
            <a:endParaRPr lang="en-US" sz="1050" cap="all" spc="100">
              <a:solidFill>
                <a:prstClr val="white"/>
              </a:solidFill>
              <a:latin typeface="HelveticaNeueLT Std" panose="020B0604020202020204" pitchFamily="34" charset="0"/>
            </a:endParaRPr>
          </a:p>
        </p:txBody>
      </p:sp>
      <p:pic>
        <p:nvPicPr>
          <p:cNvPr id="12" name="Picture 11">
            <a:extLst>
              <a:ext uri="{FF2B5EF4-FFF2-40B4-BE49-F238E27FC236}">
                <a16:creationId xmlns:a16="http://schemas.microsoft.com/office/drawing/2014/main" id="{C6C4D1D9-09AB-88ED-3838-3EC72EA351E2}"/>
              </a:ext>
            </a:extLst>
          </p:cNvPr>
          <p:cNvPicPr/>
          <p:nvPr/>
        </p:nvPicPr>
        <p:blipFill>
          <a:blip r:embed="rId3">
            <a:extLst>
              <a:ext uri="{28A0092B-C50C-407E-A947-70E740481C1C}">
                <a14:useLocalDpi xmlns:a14="http://schemas.microsoft.com/office/drawing/2010/main" val="0"/>
              </a:ext>
            </a:extLst>
          </a:blip>
          <a:stretch>
            <a:fillRect/>
          </a:stretch>
        </p:blipFill>
        <p:spPr>
          <a:xfrm>
            <a:off x="23871" y="6380629"/>
            <a:ext cx="441683" cy="447191"/>
          </a:xfrm>
          <a:prstGeom prst="rect">
            <a:avLst/>
          </a:prstGeom>
        </p:spPr>
      </p:pic>
      <p:sp>
        <p:nvSpPr>
          <p:cNvPr id="21" name="Content Placeholder 20">
            <a:extLst>
              <a:ext uri="{FF2B5EF4-FFF2-40B4-BE49-F238E27FC236}">
                <a16:creationId xmlns:a16="http://schemas.microsoft.com/office/drawing/2014/main" id="{EB62F22F-F9AC-8553-B975-B9167AFF783F}"/>
              </a:ext>
            </a:extLst>
          </p:cNvPr>
          <p:cNvSpPr>
            <a:spLocks noGrp="1"/>
          </p:cNvSpPr>
          <p:nvPr>
            <p:ph sz="half" idx="1"/>
          </p:nvPr>
        </p:nvSpPr>
        <p:spPr>
          <a:xfrm>
            <a:off x="878842" y="2502161"/>
            <a:ext cx="4644372" cy="4250799"/>
          </a:xfrm>
        </p:spPr>
        <p:txBody>
          <a:bodyPr>
            <a:normAutofit fontScale="55000" lnSpcReduction="20000"/>
          </a:bodyPr>
          <a:lstStyle/>
          <a:p>
            <a:pPr>
              <a:lnSpc>
                <a:spcPct val="120000"/>
              </a:lnSpc>
              <a:spcBef>
                <a:spcPts val="600"/>
              </a:spcBef>
              <a:defRPr/>
            </a:pPr>
            <a:r>
              <a:rPr lang="en-US" sz="2900">
                <a:solidFill>
                  <a:schemeClr val="tx2"/>
                </a:solidFill>
                <a:latin typeface="Aptos" panose="020B0004020202020204" pitchFamily="34" charset="0"/>
              </a:rPr>
              <a:t>Interventions are being considered that may impact statewide HR policies, pay plans, job classifications, or labor relations.</a:t>
            </a:r>
          </a:p>
          <a:p>
            <a:pPr>
              <a:lnSpc>
                <a:spcPct val="120000"/>
              </a:lnSpc>
              <a:spcBef>
                <a:spcPts val="600"/>
              </a:spcBef>
              <a:defRPr/>
            </a:pPr>
            <a:r>
              <a:rPr lang="en-US" sz="2900">
                <a:solidFill>
                  <a:schemeClr val="tx2"/>
                </a:solidFill>
                <a:latin typeface="Aptos" panose="020B0004020202020204" pitchFamily="34" charset="0"/>
              </a:rPr>
              <a:t>A request involves an exception to policy or deviation from standard classification or compensation rules.</a:t>
            </a:r>
          </a:p>
          <a:p>
            <a:pPr>
              <a:lnSpc>
                <a:spcPct val="120000"/>
              </a:lnSpc>
              <a:spcBef>
                <a:spcPts val="600"/>
              </a:spcBef>
              <a:defRPr/>
            </a:pPr>
            <a:r>
              <a:rPr lang="en-US" sz="2900">
                <a:solidFill>
                  <a:schemeClr val="tx2"/>
                </a:solidFill>
                <a:latin typeface="Aptos" panose="020B0004020202020204" pitchFamily="34" charset="0"/>
              </a:rPr>
              <a:t>An agency head or senior official requests HR action that may conflict with statewide direction or employment law.</a:t>
            </a:r>
          </a:p>
          <a:p>
            <a:pPr>
              <a:lnSpc>
                <a:spcPct val="120000"/>
              </a:lnSpc>
              <a:spcBef>
                <a:spcPts val="600"/>
              </a:spcBef>
              <a:defRPr/>
            </a:pPr>
            <a:r>
              <a:rPr lang="en-US" sz="2900">
                <a:solidFill>
                  <a:schemeClr val="tx2"/>
                </a:solidFill>
                <a:latin typeface="Aptos" panose="020B0004020202020204" pitchFamily="34" charset="0"/>
              </a:rPr>
              <a:t>Formal disciplinary actions at the due process step for awareness. </a:t>
            </a:r>
          </a:p>
          <a:p>
            <a:pPr>
              <a:lnSpc>
                <a:spcPct val="120000"/>
              </a:lnSpc>
              <a:spcBef>
                <a:spcPts val="600"/>
              </a:spcBef>
              <a:defRPr/>
            </a:pPr>
            <a:r>
              <a:rPr lang="en-US" sz="2900">
                <a:solidFill>
                  <a:schemeClr val="tx2"/>
                </a:solidFill>
                <a:latin typeface="Aptos" panose="020B0004020202020204" pitchFamily="34" charset="0"/>
              </a:rPr>
              <a:t>Labor relation items such as grievances, corrective actions, proposed settlements, compensation requests, requests for MOUs, and mandatory subjects of bargaining.</a:t>
            </a:r>
          </a:p>
          <a:p>
            <a:endParaRPr lang="en-US"/>
          </a:p>
        </p:txBody>
      </p:sp>
      <p:sp>
        <p:nvSpPr>
          <p:cNvPr id="22" name="Content Placeholder 21">
            <a:extLst>
              <a:ext uri="{FF2B5EF4-FFF2-40B4-BE49-F238E27FC236}">
                <a16:creationId xmlns:a16="http://schemas.microsoft.com/office/drawing/2014/main" id="{CCE30495-4B6D-E3B3-AEFE-77904E40EFA0}"/>
              </a:ext>
            </a:extLst>
          </p:cNvPr>
          <p:cNvSpPr>
            <a:spLocks noGrp="1"/>
          </p:cNvSpPr>
          <p:nvPr>
            <p:ph sz="half" idx="2"/>
          </p:nvPr>
        </p:nvSpPr>
        <p:spPr>
          <a:xfrm>
            <a:off x="6367339" y="2502161"/>
            <a:ext cx="4551171" cy="3651751"/>
          </a:xfrm>
        </p:spPr>
        <p:txBody>
          <a:bodyPr>
            <a:normAutofit fontScale="55000" lnSpcReduction="20000"/>
          </a:bodyPr>
          <a:lstStyle/>
          <a:p>
            <a:pPr>
              <a:lnSpc>
                <a:spcPct val="120000"/>
              </a:lnSpc>
              <a:spcBef>
                <a:spcPts val="600"/>
              </a:spcBef>
              <a:defRPr/>
            </a:pPr>
            <a:r>
              <a:rPr lang="en-US">
                <a:solidFill>
                  <a:schemeClr val="tx2"/>
                </a:solidFill>
                <a:latin typeface="Aptos" panose="020B0004020202020204" pitchFamily="34" charset="0"/>
              </a:rPr>
              <a:t>Employee complaints regarding harassment, sexual harassment, and discrimination.</a:t>
            </a:r>
          </a:p>
          <a:p>
            <a:pPr>
              <a:lnSpc>
                <a:spcPct val="120000"/>
              </a:lnSpc>
              <a:spcBef>
                <a:spcPts val="600"/>
              </a:spcBef>
              <a:defRPr/>
            </a:pPr>
            <a:r>
              <a:rPr lang="en-US">
                <a:solidFill>
                  <a:schemeClr val="tx2"/>
                </a:solidFill>
                <a:latin typeface="Aptos" panose="020B0004020202020204" pitchFamily="34" charset="0"/>
              </a:rPr>
              <a:t>Classification requests for HR positions or for leadership positions with oversight of HR.</a:t>
            </a:r>
          </a:p>
          <a:p>
            <a:pPr>
              <a:lnSpc>
                <a:spcPct val="120000"/>
              </a:lnSpc>
              <a:spcBef>
                <a:spcPts val="600"/>
              </a:spcBef>
              <a:defRPr/>
            </a:pPr>
            <a:r>
              <a:rPr lang="en-US">
                <a:solidFill>
                  <a:schemeClr val="tx2"/>
                </a:solidFill>
                <a:latin typeface="Aptos" panose="020B0004020202020204" pitchFamily="34" charset="0"/>
              </a:rPr>
              <a:t>Pay adjustments and lump-sum requests.</a:t>
            </a:r>
          </a:p>
          <a:p>
            <a:pPr>
              <a:lnSpc>
                <a:spcPct val="120000"/>
              </a:lnSpc>
              <a:spcBef>
                <a:spcPts val="600"/>
              </a:spcBef>
              <a:defRPr/>
            </a:pPr>
            <a:r>
              <a:rPr lang="en-US">
                <a:solidFill>
                  <a:schemeClr val="tx2"/>
                </a:solidFill>
                <a:latin typeface="Aptos" panose="020B0004020202020204" pitchFamily="34" charset="0"/>
              </a:rPr>
              <a:t>Personal appointed position requests. </a:t>
            </a:r>
          </a:p>
          <a:p>
            <a:pPr>
              <a:lnSpc>
                <a:spcPct val="120000"/>
              </a:lnSpc>
              <a:spcBef>
                <a:spcPts val="600"/>
              </a:spcBef>
              <a:defRPr/>
            </a:pPr>
            <a:r>
              <a:rPr lang="en-US">
                <a:solidFill>
                  <a:schemeClr val="tx2"/>
                </a:solidFill>
                <a:latin typeface="Aptos" panose="020B0004020202020204" pitchFamily="34" charset="0"/>
              </a:rPr>
              <a:t>Department-specific policy development requests. </a:t>
            </a:r>
          </a:p>
          <a:p>
            <a:pPr>
              <a:lnSpc>
                <a:spcPct val="120000"/>
              </a:lnSpc>
              <a:spcBef>
                <a:spcPts val="600"/>
              </a:spcBef>
              <a:defRPr/>
            </a:pPr>
            <a:r>
              <a:rPr lang="en-US">
                <a:solidFill>
                  <a:schemeClr val="tx2"/>
                </a:solidFill>
                <a:latin typeface="Aptos" panose="020B0004020202020204" pitchFamily="34" charset="0"/>
              </a:rPr>
              <a:t>All reorganizations.</a:t>
            </a:r>
          </a:p>
          <a:p>
            <a:pPr>
              <a:lnSpc>
                <a:spcPct val="120000"/>
              </a:lnSpc>
              <a:spcBef>
                <a:spcPts val="600"/>
              </a:spcBef>
              <a:defRPr/>
            </a:pPr>
            <a:r>
              <a:rPr lang="en-US">
                <a:solidFill>
                  <a:schemeClr val="tx2"/>
                </a:solidFill>
                <a:latin typeface="Aptos" panose="020B0004020202020204" pitchFamily="34" charset="0"/>
              </a:rPr>
              <a:t>All Reductions in Force (RIF).</a:t>
            </a:r>
          </a:p>
          <a:p>
            <a:pPr>
              <a:lnSpc>
                <a:spcPct val="120000"/>
              </a:lnSpc>
              <a:spcBef>
                <a:spcPts val="600"/>
              </a:spcBef>
              <a:defRPr/>
            </a:pPr>
            <a:r>
              <a:rPr lang="en-US">
                <a:solidFill>
                  <a:schemeClr val="tx2"/>
                </a:solidFill>
                <a:latin typeface="Aptos" panose="020B0004020202020204" pitchFamily="34" charset="0"/>
              </a:rPr>
              <a:t>All proposed demotions: discipline, reorganization, etc. </a:t>
            </a:r>
          </a:p>
          <a:p>
            <a:endParaRPr lang="en-US"/>
          </a:p>
        </p:txBody>
      </p:sp>
      <p:sp>
        <p:nvSpPr>
          <p:cNvPr id="2" name="TextBox 1">
            <a:extLst>
              <a:ext uri="{FF2B5EF4-FFF2-40B4-BE49-F238E27FC236}">
                <a16:creationId xmlns:a16="http://schemas.microsoft.com/office/drawing/2014/main" id="{6FE30BAF-EC92-DC75-E671-95EBF45F84D5}"/>
              </a:ext>
            </a:extLst>
          </p:cNvPr>
          <p:cNvSpPr txBox="1"/>
          <p:nvPr/>
        </p:nvSpPr>
        <p:spPr>
          <a:xfrm>
            <a:off x="462518" y="1026657"/>
            <a:ext cx="11418425" cy="1329979"/>
          </a:xfrm>
          <a:prstGeom prst="rect">
            <a:avLst/>
          </a:prstGeom>
          <a:noFill/>
        </p:spPr>
        <p:txBody>
          <a:bodyPr wrap="square" lIns="91440" tIns="45720" rIns="91440" bIns="45720" rtlCol="0" anchor="t">
            <a:spAutoFit/>
          </a:bodyPr>
          <a:lstStyle/>
          <a:p>
            <a:pPr>
              <a:lnSpc>
                <a:spcPct val="120000"/>
              </a:lnSpc>
              <a:spcBef>
                <a:spcPts val="600"/>
              </a:spcBef>
              <a:defRPr/>
            </a:pPr>
            <a:r>
              <a:rPr lang="en-US" sz="1700">
                <a:solidFill>
                  <a:schemeClr val="tx2"/>
                </a:solidFill>
              </a:rPr>
              <a:t>Below are examples of items that are expected to be elevated to the HR Business Services Bureau for awareness. Agency HR teams will continue to support their assigned agencies through these situations and will notify the bureau for awareness and guidance. </a:t>
            </a:r>
            <a:r>
              <a:rPr lang="en-US" sz="1700" b="1">
                <a:solidFill>
                  <a:schemeClr val="tx2"/>
                </a:solidFill>
              </a:rPr>
              <a:t>The HR Business Services Bureau will engage as needed; not all situations will require their direct involvement.</a:t>
            </a:r>
            <a:endParaRPr lang="en-US" sz="1700" b="1">
              <a:solidFill>
                <a:schemeClr val="tx2"/>
              </a:solidFill>
              <a:latin typeface="Aptos" panose="020B0004020202020204" pitchFamily="34" charset="0"/>
            </a:endParaRPr>
          </a:p>
        </p:txBody>
      </p:sp>
    </p:spTree>
    <p:extLst>
      <p:ext uri="{BB962C8B-B14F-4D97-AF65-F5344CB8AC3E}">
        <p14:creationId xmlns:p14="http://schemas.microsoft.com/office/powerpoint/2010/main" val="41533881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6C009-9D79-80DF-DF95-FC1FFD6E9BAA}"/>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CF5A96EE-2A43-EBC0-9289-60337B2E5C73}"/>
              </a:ext>
            </a:extLst>
          </p:cNvPr>
          <p:cNvSpPr/>
          <p:nvPr/>
        </p:nvSpPr>
        <p:spPr>
          <a:xfrm>
            <a:off x="0" y="0"/>
            <a:ext cx="12192000" cy="763630"/>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chemeClr val="bg1"/>
                </a:solidFill>
              </a:rPr>
              <a:t>AGENCY HR ORGANIZATIONAL STRUCTURE IMPACT</a:t>
            </a:r>
            <a:endParaRPr lang="en-US" sz="3000" b="1">
              <a:solidFill>
                <a:schemeClr val="bg1"/>
              </a:solidFill>
              <a:latin typeface="+mj-lt"/>
            </a:endParaRPr>
          </a:p>
        </p:txBody>
      </p:sp>
      <p:cxnSp>
        <p:nvCxnSpPr>
          <p:cNvPr id="2" name="Straight Connector 1">
            <a:extLst>
              <a:ext uri="{FF2B5EF4-FFF2-40B4-BE49-F238E27FC236}">
                <a16:creationId xmlns:a16="http://schemas.microsoft.com/office/drawing/2014/main" id="{D4B06112-D018-AA20-BD6A-B879D66F4C7E}"/>
              </a:ext>
            </a:extLst>
          </p:cNvPr>
          <p:cNvCxnSpPr>
            <a:cxnSpLocks/>
          </p:cNvCxnSpPr>
          <p:nvPr/>
        </p:nvCxnSpPr>
        <p:spPr>
          <a:xfrm>
            <a:off x="535932" y="975057"/>
            <a:ext cx="11271599" cy="0"/>
          </a:xfrm>
          <a:prstGeom prst="line">
            <a:avLst/>
          </a:prstGeom>
          <a:ln w="57150"/>
        </p:spPr>
        <p:style>
          <a:lnRef idx="2">
            <a:schemeClr val="accent2"/>
          </a:lnRef>
          <a:fillRef idx="0">
            <a:schemeClr val="accent2"/>
          </a:fillRef>
          <a:effectRef idx="1">
            <a:schemeClr val="accent2"/>
          </a:effectRef>
          <a:fontRef idx="minor">
            <a:schemeClr val="tx1"/>
          </a:fontRef>
        </p:style>
      </p:cxnSp>
      <p:pic>
        <p:nvPicPr>
          <p:cNvPr id="3" name="object 30">
            <a:extLst>
              <a:ext uri="{FF2B5EF4-FFF2-40B4-BE49-F238E27FC236}">
                <a16:creationId xmlns:a16="http://schemas.microsoft.com/office/drawing/2014/main" id="{A0015E2D-5408-DB0E-9B9C-6A4382F0B194}"/>
              </a:ext>
            </a:extLst>
          </p:cNvPr>
          <p:cNvPicPr/>
          <p:nvPr/>
        </p:nvPicPr>
        <p:blipFill>
          <a:blip r:embed="rId3" cstate="print"/>
          <a:stretch>
            <a:fillRect/>
          </a:stretch>
        </p:blipFill>
        <p:spPr>
          <a:xfrm>
            <a:off x="167639" y="6266688"/>
            <a:ext cx="441947" cy="448055"/>
          </a:xfrm>
          <a:prstGeom prst="rect">
            <a:avLst/>
          </a:prstGeom>
        </p:spPr>
      </p:pic>
      <p:sp>
        <p:nvSpPr>
          <p:cNvPr id="4" name="Slide Number Placeholder 4">
            <a:extLst>
              <a:ext uri="{FF2B5EF4-FFF2-40B4-BE49-F238E27FC236}">
                <a16:creationId xmlns:a16="http://schemas.microsoft.com/office/drawing/2014/main" id="{49114807-B2C9-ACF9-6530-0252D476C2E7}"/>
              </a:ext>
            </a:extLst>
          </p:cNvPr>
          <p:cNvSpPr txBox="1">
            <a:spLocks/>
          </p:cNvSpPr>
          <p:nvPr/>
        </p:nvSpPr>
        <p:spPr>
          <a:xfrm>
            <a:off x="11425071" y="6483288"/>
            <a:ext cx="599290" cy="226978"/>
          </a:xfrm>
          <a:prstGeom prst="rect">
            <a:avLst/>
          </a:prstGeom>
          <a:solidFill>
            <a:srgbClr val="102F54"/>
          </a:solidFill>
        </p:spPr>
        <p:txBody>
          <a:bodyPr vert="horz" lIns="91440" tIns="45720" rIns="91440" bIns="45720" rtlCol="0" anchor="b"/>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FE4E75A2-CA41-49D8-A529-D1D3823E4648}" type="slidenum">
              <a:rPr kumimoji="0" lang="en-US" sz="1050" b="0" i="0" u="none" strike="noStrike" kern="1200" cap="all" spc="100" normalizeH="0" baseline="0" noProof="0" smtClean="0">
                <a:ln>
                  <a:noFill/>
                </a:ln>
                <a:solidFill>
                  <a:prstClr val="white"/>
                </a:solidFill>
                <a:effectLst/>
                <a:uLnTx/>
                <a:uFillTx/>
                <a:latin typeface="HelveticaNeueLT Std"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050" b="0" i="0" u="none" strike="noStrike" kern="1200" cap="all" spc="100" normalizeH="0" baseline="0" noProof="0">
              <a:ln>
                <a:noFill/>
              </a:ln>
              <a:solidFill>
                <a:prstClr val="white"/>
              </a:solidFill>
              <a:effectLst/>
              <a:uLnTx/>
              <a:uFillTx/>
              <a:latin typeface="HelveticaNeueLT Std" panose="020B0604020202020204" pitchFamily="34" charset="0"/>
              <a:ea typeface="+mn-ea"/>
              <a:cs typeface="+mn-cs"/>
            </a:endParaRPr>
          </a:p>
        </p:txBody>
      </p:sp>
      <p:graphicFrame>
        <p:nvGraphicFramePr>
          <p:cNvPr id="9" name="Content Placeholder 5">
            <a:extLst>
              <a:ext uri="{FF2B5EF4-FFF2-40B4-BE49-F238E27FC236}">
                <a16:creationId xmlns:a16="http://schemas.microsoft.com/office/drawing/2014/main" id="{67CBAEE8-3B73-4C04-6F93-E5268DEAF4CD}"/>
              </a:ext>
            </a:extLst>
          </p:cNvPr>
          <p:cNvGraphicFramePr>
            <a:graphicFrameLocks noGrp="1"/>
          </p:cNvGraphicFramePr>
          <p:nvPr>
            <p:ph idx="1"/>
            <p:extLst>
              <p:ext uri="{D42A27DB-BD31-4B8C-83A1-F6EECF244321}">
                <p14:modId xmlns:p14="http://schemas.microsoft.com/office/powerpoint/2010/main" val="3931759553"/>
              </p:ext>
            </p:extLst>
          </p:nvPr>
        </p:nvGraphicFramePr>
        <p:xfrm>
          <a:off x="838200" y="1186484"/>
          <a:ext cx="10515600" cy="52968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4530511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330B7-DC52-ED4D-F2FB-7A2CF019EEC8}"/>
            </a:ext>
          </a:extLst>
        </p:cNvPr>
        <p:cNvGrpSpPr/>
        <p:nvPr/>
      </p:nvGrpSpPr>
      <p:grpSpPr>
        <a:xfrm>
          <a:off x="0" y="0"/>
          <a:ext cx="0" cy="0"/>
          <a:chOff x="0" y="0"/>
          <a:chExt cx="0" cy="0"/>
        </a:xfrm>
      </p:grpSpPr>
      <p:pic>
        <p:nvPicPr>
          <p:cNvPr id="4102" name="Picture 6" descr="Service Level Agreements: Definition ...">
            <a:extLst>
              <a:ext uri="{FF2B5EF4-FFF2-40B4-BE49-F238E27FC236}">
                <a16:creationId xmlns:a16="http://schemas.microsoft.com/office/drawing/2014/main" id="{69B54C9B-5738-47CE-E0D8-BD6F850BE103}"/>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82051" y="1207474"/>
            <a:ext cx="3027682" cy="273261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26898B6-2BDF-FEAC-82A2-C3C7EFACC5C5}"/>
              </a:ext>
            </a:extLst>
          </p:cNvPr>
          <p:cNvSpPr txBox="1"/>
          <p:nvPr/>
        </p:nvSpPr>
        <p:spPr>
          <a:xfrm>
            <a:off x="657150" y="1259499"/>
            <a:ext cx="7903927" cy="2923877"/>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E97132"/>
                </a:solidFill>
                <a:effectLst/>
                <a:uLnTx/>
                <a:uFillTx/>
                <a:latin typeface="Aptos" panose="02110004020202020204"/>
                <a:ea typeface="+mn-ea"/>
                <a:cs typeface="+mn-cs"/>
              </a:rPr>
              <a:t>SERVICE LEVEL AGREEMENT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ptos" panose="02110004020202020204"/>
                <a:ea typeface="+mn-ea"/>
                <a:cs typeface="+mn-cs"/>
              </a:rPr>
              <a:t>There will be an SLA for HR services for each agency.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ptos" panose="02110004020202020204"/>
              <a:ea typeface="+mn-ea"/>
              <a:cs typeface="+mn-cs"/>
            </a:endParaRPr>
          </a:p>
          <a:p>
            <a:pPr marL="40005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alpha val="80000"/>
                  </a:prstClr>
                </a:solidFill>
                <a:effectLst/>
                <a:uLnTx/>
                <a:uFillTx/>
                <a:latin typeface="Aptos" panose="02110004020202020204"/>
                <a:ea typeface="+mn-lt"/>
                <a:cs typeface="+mn-lt"/>
              </a:rPr>
              <a:t>Defines the scope of HR services provided by SHRD to the agency.</a:t>
            </a:r>
          </a:p>
          <a:p>
            <a:pPr marL="40005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alpha val="80000"/>
                  </a:prstClr>
                </a:solidFill>
                <a:effectLst/>
                <a:uLnTx/>
                <a:uFillTx/>
                <a:latin typeface="Aptos" panose="02110004020202020204"/>
                <a:ea typeface="+mn-lt"/>
                <a:cs typeface="+mn-lt"/>
              </a:rPr>
              <a:t>Describes the operating relationship between SHRD and the agency.</a:t>
            </a:r>
            <a:endParaRPr kumimoji="0" lang="en-US" sz="1800" b="0" i="0" u="none" strike="noStrike" kern="1200" cap="none" spc="0" normalizeH="0" baseline="0" noProof="0">
              <a:ln>
                <a:noFill/>
              </a:ln>
              <a:solidFill>
                <a:prstClr val="black">
                  <a:alpha val="80000"/>
                </a:prstClr>
              </a:solidFill>
              <a:effectLst/>
              <a:uLnTx/>
              <a:uFillTx/>
              <a:latin typeface="Aptos" panose="02110004020202020204"/>
              <a:ea typeface="+mn-ea"/>
              <a:cs typeface="+mn-cs"/>
            </a:endParaRPr>
          </a:p>
          <a:p>
            <a:pPr marL="40005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alpha val="80000"/>
                  </a:prstClr>
                </a:solidFill>
                <a:effectLst/>
                <a:uLnTx/>
                <a:uFillTx/>
                <a:latin typeface="Aptos" panose="02110004020202020204"/>
                <a:ea typeface="+mn-lt"/>
                <a:cs typeface="+mn-lt"/>
              </a:rPr>
              <a:t>Outlines the roles, responsibilities, and expectations of the parties.</a:t>
            </a:r>
            <a:endParaRPr kumimoji="0" lang="en-US" sz="1800" b="0" i="0" u="none" strike="noStrike" kern="1200" cap="none" spc="0" normalizeH="0" baseline="0" noProof="0">
              <a:ln>
                <a:noFill/>
              </a:ln>
              <a:solidFill>
                <a:prstClr val="black">
                  <a:alpha val="80000"/>
                </a:prstClr>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alpha val="80000"/>
                </a:prstClr>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ptos" panose="02110004020202020204"/>
                <a:ea typeface="+mn-ea"/>
                <a:cs typeface="+mn-cs"/>
              </a:rPr>
              <a:t>Individual agency meetings will be scheduled to work through and finalize the SLA. </a:t>
            </a:r>
            <a:endParaRPr kumimoji="0" lang="en-US" sz="2000" b="1" i="0" u="none" strike="noStrike" kern="1200" cap="none" spc="0" normalizeH="0" baseline="0" noProof="0">
              <a:ln>
                <a:noFill/>
              </a:ln>
              <a:solidFill>
                <a:srgbClr val="E97132"/>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50EE9178-9628-2480-1827-68B40752CB65}"/>
              </a:ext>
            </a:extLst>
          </p:cNvPr>
          <p:cNvSpPr txBox="1"/>
          <p:nvPr/>
        </p:nvSpPr>
        <p:spPr>
          <a:xfrm>
            <a:off x="3728264" y="4759558"/>
            <a:ext cx="6141484" cy="2246769"/>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E97132"/>
                </a:solidFill>
                <a:effectLst/>
                <a:uLnTx/>
                <a:uFillTx/>
                <a:latin typeface="Aptos" panose="02110004020202020204"/>
                <a:ea typeface="+mn-ea"/>
                <a:cs typeface="+mn-cs"/>
              </a:rPr>
              <a:t>RESPONSIBILITIES AND EXPECTATIONS MEMO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ptos" panose="02110004020202020204"/>
                <a:ea typeface="+mn-ea"/>
                <a:cs typeface="+mn-cs"/>
              </a:rPr>
              <a:t>Outlines responsibilities for both Agency HR Leaders and Central HR.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80000"/>
                </a:prstClr>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97132"/>
              </a:solidFill>
              <a:effectLst/>
              <a:uLnTx/>
              <a:uFillTx/>
              <a:latin typeface="Aptos" panose="02110004020202020204"/>
              <a:ea typeface="+mn-ea"/>
              <a:cs typeface="+mn-cs"/>
            </a:endParaRPr>
          </a:p>
        </p:txBody>
      </p:sp>
      <p:pic>
        <p:nvPicPr>
          <p:cNvPr id="12" name="Graphic 11" descr="Handshake with solid fill">
            <a:extLst>
              <a:ext uri="{FF2B5EF4-FFF2-40B4-BE49-F238E27FC236}">
                <a16:creationId xmlns:a16="http://schemas.microsoft.com/office/drawing/2014/main" id="{A4F22CFC-DE7B-ABA6-B09D-C45D370254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72941" y="4760666"/>
            <a:ext cx="1415177" cy="1415177"/>
          </a:xfrm>
          <a:prstGeom prst="rect">
            <a:avLst/>
          </a:prstGeom>
        </p:spPr>
      </p:pic>
      <p:pic>
        <p:nvPicPr>
          <p:cNvPr id="13" name="object 30">
            <a:extLst>
              <a:ext uri="{FF2B5EF4-FFF2-40B4-BE49-F238E27FC236}">
                <a16:creationId xmlns:a16="http://schemas.microsoft.com/office/drawing/2014/main" id="{5E082CFA-4E6A-337D-0A11-F25542D6BFBE}"/>
              </a:ext>
            </a:extLst>
          </p:cNvPr>
          <p:cNvPicPr/>
          <p:nvPr/>
        </p:nvPicPr>
        <p:blipFill>
          <a:blip r:embed="rId6" cstate="print"/>
          <a:stretch>
            <a:fillRect/>
          </a:stretch>
        </p:blipFill>
        <p:spPr>
          <a:xfrm>
            <a:off x="167639" y="6266688"/>
            <a:ext cx="441947" cy="448055"/>
          </a:xfrm>
          <a:prstGeom prst="rect">
            <a:avLst/>
          </a:prstGeom>
        </p:spPr>
      </p:pic>
      <p:sp>
        <p:nvSpPr>
          <p:cNvPr id="14" name="Footer Placeholder 3">
            <a:extLst>
              <a:ext uri="{FF2B5EF4-FFF2-40B4-BE49-F238E27FC236}">
                <a16:creationId xmlns:a16="http://schemas.microsoft.com/office/drawing/2014/main" id="{35DA7D63-FC0B-A541-9520-7A4CAB5BE01C}"/>
              </a:ext>
            </a:extLst>
          </p:cNvPr>
          <p:cNvSpPr>
            <a:spLocks noGrp="1"/>
          </p:cNvSpPr>
          <p:nvPr>
            <p:ph type="ftr" sz="quarter" idx="11"/>
          </p:nvPr>
        </p:nvSpPr>
        <p:spPr>
          <a:xfrm>
            <a:off x="609586" y="6387271"/>
            <a:ext cx="2676731" cy="261172"/>
          </a:xfrm>
        </p:spPr>
        <p:txBody>
          <a:bodyPr lIns="91440" tIns="45720" rIns="91440" bIns="4572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a:ln>
                  <a:noFill/>
                </a:ln>
                <a:solidFill>
                  <a:prstClr val="black"/>
                </a:solidFill>
                <a:effectLst/>
                <a:uLnTx/>
                <a:uFillTx/>
                <a:latin typeface="Aptos Display" panose="02110004020202020204"/>
                <a:ea typeface="+mn-ea"/>
                <a:cs typeface="+mn-cs"/>
              </a:rPr>
              <a:t>Department of Administration   </a:t>
            </a:r>
          </a:p>
        </p:txBody>
      </p:sp>
      <p:sp>
        <p:nvSpPr>
          <p:cNvPr id="15" name="Slide Number Placeholder 4">
            <a:extLst>
              <a:ext uri="{FF2B5EF4-FFF2-40B4-BE49-F238E27FC236}">
                <a16:creationId xmlns:a16="http://schemas.microsoft.com/office/drawing/2014/main" id="{56733F3E-B9BD-67E2-E12F-DF985004277F}"/>
              </a:ext>
            </a:extLst>
          </p:cNvPr>
          <p:cNvSpPr txBox="1">
            <a:spLocks/>
          </p:cNvSpPr>
          <p:nvPr/>
        </p:nvSpPr>
        <p:spPr>
          <a:xfrm>
            <a:off x="11425071" y="6483288"/>
            <a:ext cx="599290" cy="226978"/>
          </a:xfrm>
          <a:prstGeom prst="rect">
            <a:avLst/>
          </a:prstGeom>
          <a:solidFill>
            <a:srgbClr val="102F54"/>
          </a:solidFill>
        </p:spPr>
        <p:txBody>
          <a:bodyPr vert="horz" lIns="91440" tIns="45720" rIns="91440" bIns="45720" rtlCol="0" anchor="b"/>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FE4E75A2-CA41-49D8-A529-D1D3823E4648}" type="slidenum">
              <a:rPr kumimoji="0" lang="en-US" sz="1050" b="0" i="0" u="none" strike="noStrike" kern="1200" cap="all" spc="100" normalizeH="0" baseline="0" noProof="0" smtClean="0">
                <a:ln>
                  <a:noFill/>
                </a:ln>
                <a:solidFill>
                  <a:prstClr val="white"/>
                </a:solidFill>
                <a:effectLst/>
                <a:uLnTx/>
                <a:uFillTx/>
                <a:latin typeface="HelveticaNeueLT Std"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050" b="0" i="0" u="none" strike="noStrike" kern="1200" cap="all" spc="100" normalizeH="0" baseline="0" noProof="0">
              <a:ln>
                <a:noFill/>
              </a:ln>
              <a:solidFill>
                <a:prstClr val="white"/>
              </a:solidFill>
              <a:effectLst/>
              <a:uLnTx/>
              <a:uFillTx/>
              <a:latin typeface="HelveticaNeueLT Std" panose="020B0604020202020204" pitchFamily="34" charset="0"/>
              <a:ea typeface="+mn-ea"/>
              <a:cs typeface="+mn-cs"/>
            </a:endParaRPr>
          </a:p>
        </p:txBody>
      </p:sp>
      <p:sp>
        <p:nvSpPr>
          <p:cNvPr id="2" name="Rectangle 1">
            <a:extLst>
              <a:ext uri="{FF2B5EF4-FFF2-40B4-BE49-F238E27FC236}">
                <a16:creationId xmlns:a16="http://schemas.microsoft.com/office/drawing/2014/main" id="{96DB6FBF-F244-CC7E-5C7E-59C5494E2B2B}"/>
              </a:ext>
            </a:extLst>
          </p:cNvPr>
          <p:cNvSpPr/>
          <p:nvPr/>
        </p:nvSpPr>
        <p:spPr>
          <a:xfrm>
            <a:off x="0" y="0"/>
            <a:ext cx="12192000" cy="76363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chemeClr val="bg1"/>
                </a:solidFill>
                <a:latin typeface="+mj-lt"/>
              </a:rPr>
              <a:t>SERVICE LEVEL AGREEMENT</a:t>
            </a:r>
          </a:p>
        </p:txBody>
      </p:sp>
      <p:cxnSp>
        <p:nvCxnSpPr>
          <p:cNvPr id="3" name="Straight Connector 2">
            <a:extLst>
              <a:ext uri="{FF2B5EF4-FFF2-40B4-BE49-F238E27FC236}">
                <a16:creationId xmlns:a16="http://schemas.microsoft.com/office/drawing/2014/main" id="{611B352A-2B90-6DDF-6073-FA1A3D18AD00}"/>
              </a:ext>
            </a:extLst>
          </p:cNvPr>
          <p:cNvCxnSpPr>
            <a:cxnSpLocks/>
          </p:cNvCxnSpPr>
          <p:nvPr/>
        </p:nvCxnSpPr>
        <p:spPr>
          <a:xfrm>
            <a:off x="535932" y="975057"/>
            <a:ext cx="11271599" cy="0"/>
          </a:xfrm>
          <a:prstGeom prst="line">
            <a:avLst/>
          </a:prstGeom>
          <a:ln w="57150"/>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43305789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5B503-11DD-A005-23C1-D406EF8641B4}"/>
            </a:ext>
          </a:extLst>
        </p:cNvPr>
        <p:cNvGrpSpPr/>
        <p:nvPr/>
      </p:nvGrpSpPr>
      <p:grpSpPr>
        <a:xfrm>
          <a:off x="0" y="0"/>
          <a:ext cx="0" cy="0"/>
          <a:chOff x="0" y="0"/>
          <a:chExt cx="0" cy="0"/>
        </a:xfrm>
      </p:grpSpPr>
      <p:pic>
        <p:nvPicPr>
          <p:cNvPr id="9" name="Picture 8" descr="A picture containing mountain, silhouette&#10;&#10;Description automatically generated">
            <a:extLst>
              <a:ext uri="{FF2B5EF4-FFF2-40B4-BE49-F238E27FC236}">
                <a16:creationId xmlns:a16="http://schemas.microsoft.com/office/drawing/2014/main" id="{D0A79B42-2D02-F1FB-3DD5-8753104D0D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descr="Logo&#10;&#10;Description automatically generated">
            <a:extLst>
              <a:ext uri="{FF2B5EF4-FFF2-40B4-BE49-F238E27FC236}">
                <a16:creationId xmlns:a16="http://schemas.microsoft.com/office/drawing/2014/main" id="{24E38F8B-883D-F137-6F6D-EAE3D99F6D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542" y="4191006"/>
            <a:ext cx="2318658" cy="2318658"/>
          </a:xfrm>
          <a:prstGeom prst="rect">
            <a:avLst/>
          </a:prstGeom>
        </p:spPr>
      </p:pic>
      <p:sp>
        <p:nvSpPr>
          <p:cNvPr id="14" name="TextBox 13">
            <a:hlinkClick r:id="rId5"/>
            <a:extLst>
              <a:ext uri="{FF2B5EF4-FFF2-40B4-BE49-F238E27FC236}">
                <a16:creationId xmlns:a16="http://schemas.microsoft.com/office/drawing/2014/main" id="{EF71868E-199E-1CC1-84A2-27CEAB46453E}"/>
              </a:ext>
            </a:extLst>
          </p:cNvPr>
          <p:cNvSpPr txBox="1"/>
          <p:nvPr/>
        </p:nvSpPr>
        <p:spPr>
          <a:xfrm>
            <a:off x="2863401" y="4887316"/>
            <a:ext cx="6732986" cy="769441"/>
          </a:xfrm>
          <a:prstGeom prst="rect">
            <a:avLst/>
          </a:prstGeom>
          <a:noFill/>
        </p:spPr>
        <p:txBody>
          <a:bodyPr wrap="square" rtlCol="0">
            <a:spAutoFit/>
          </a:bodyPr>
          <a:lstStyle/>
          <a:p>
            <a:pPr algn="ctr"/>
            <a:r>
              <a:rPr lang="en-US" sz="4400" b="1">
                <a:solidFill>
                  <a:schemeClr val="bg1"/>
                </a:solidFill>
                <a:latin typeface="Aptos" panose="020B0004020202020204" pitchFamily="34" charset="0"/>
              </a:rPr>
              <a:t>LOOKING AHEAD</a:t>
            </a:r>
          </a:p>
        </p:txBody>
      </p:sp>
    </p:spTree>
    <p:extLst>
      <p:ext uri="{BB962C8B-B14F-4D97-AF65-F5344CB8AC3E}">
        <p14:creationId xmlns:p14="http://schemas.microsoft.com/office/powerpoint/2010/main" val="30119835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53E48-6944-C31C-F638-1B794F4667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AB4DD6-A685-FAF3-D428-1A5FFF3441E3}"/>
              </a:ext>
            </a:extLst>
          </p:cNvPr>
          <p:cNvSpPr>
            <a:spLocks noGrp="1"/>
          </p:cNvSpPr>
          <p:nvPr>
            <p:ph type="title"/>
          </p:nvPr>
        </p:nvSpPr>
        <p:spPr>
          <a:xfrm>
            <a:off x="838200" y="0"/>
            <a:ext cx="10515600" cy="661119"/>
          </a:xfrm>
        </p:spPr>
        <p:txBody>
          <a:bodyPr>
            <a:normAutofit fontScale="90000"/>
          </a:bodyPr>
          <a:lstStyle/>
          <a:p>
            <a:endParaRPr lang="en-US"/>
          </a:p>
        </p:txBody>
      </p:sp>
      <p:sp>
        <p:nvSpPr>
          <p:cNvPr id="3" name="Content Placeholder 2">
            <a:extLst>
              <a:ext uri="{FF2B5EF4-FFF2-40B4-BE49-F238E27FC236}">
                <a16:creationId xmlns:a16="http://schemas.microsoft.com/office/drawing/2014/main" id="{D1E8AB4D-8C1C-DB41-5108-C5136D61E0DE}"/>
              </a:ext>
            </a:extLst>
          </p:cNvPr>
          <p:cNvSpPr>
            <a:spLocks noGrp="1"/>
          </p:cNvSpPr>
          <p:nvPr>
            <p:ph idx="1"/>
          </p:nvPr>
        </p:nvSpPr>
        <p:spPr>
          <a:xfrm>
            <a:off x="1608762" y="4699628"/>
            <a:ext cx="6730266" cy="1666812"/>
          </a:xfrm>
        </p:spPr>
        <p:txBody>
          <a:bodyPr vert="horz" lIns="91440" tIns="45720" rIns="91440" bIns="45720" rtlCol="0" anchor="t">
            <a:normAutofit/>
          </a:bodyPr>
          <a:lstStyle/>
          <a:p>
            <a:pPr marL="0" lvl="0" indent="0">
              <a:lnSpc>
                <a:spcPct val="100000"/>
              </a:lnSpc>
              <a:spcBef>
                <a:spcPts val="0"/>
              </a:spcBef>
              <a:buNone/>
              <a:defRPr/>
            </a:pPr>
            <a:r>
              <a:rPr lang="en-US" sz="2200" b="1">
                <a:solidFill>
                  <a:schemeClr val="accent2"/>
                </a:solidFill>
              </a:rPr>
              <a:t>PROPOSED TIMELINE</a:t>
            </a:r>
          </a:p>
          <a:p>
            <a:pPr lvl="1">
              <a:lnSpc>
                <a:spcPct val="100000"/>
              </a:lnSpc>
              <a:spcBef>
                <a:spcPts val="0"/>
              </a:spcBef>
              <a:defRPr/>
            </a:pPr>
            <a:r>
              <a:rPr lang="en-US" sz="1800" b="1">
                <a:solidFill>
                  <a:schemeClr val="tx2"/>
                </a:solidFill>
              </a:rPr>
              <a:t>Dec 4 </a:t>
            </a:r>
            <a:r>
              <a:rPr lang="en-US" sz="1800">
                <a:solidFill>
                  <a:schemeClr val="tx2"/>
                </a:solidFill>
              </a:rPr>
              <a:t>– Announce survey and share details with enterprise HR staff at the HR Symposium.</a:t>
            </a:r>
          </a:p>
          <a:p>
            <a:pPr lvl="1">
              <a:lnSpc>
                <a:spcPct val="100000"/>
              </a:lnSpc>
              <a:spcBef>
                <a:spcPts val="0"/>
              </a:spcBef>
              <a:defRPr/>
            </a:pPr>
            <a:r>
              <a:rPr lang="en-US" sz="1800" b="1">
                <a:solidFill>
                  <a:schemeClr val="tx2"/>
                </a:solidFill>
              </a:rPr>
              <a:t>Dec 8 </a:t>
            </a:r>
            <a:r>
              <a:rPr lang="en-US" sz="1800">
                <a:solidFill>
                  <a:schemeClr val="tx2"/>
                </a:solidFill>
              </a:rPr>
              <a:t>– Email inviting HR staff to participate in the survey.</a:t>
            </a:r>
          </a:p>
          <a:p>
            <a:pPr lvl="1">
              <a:lnSpc>
                <a:spcPct val="100000"/>
              </a:lnSpc>
              <a:spcBef>
                <a:spcPts val="0"/>
              </a:spcBef>
              <a:defRPr/>
            </a:pPr>
            <a:r>
              <a:rPr lang="en-US" sz="1800" b="1">
                <a:solidFill>
                  <a:schemeClr val="tx2"/>
                </a:solidFill>
              </a:rPr>
              <a:t>Dec 19 </a:t>
            </a:r>
            <a:r>
              <a:rPr lang="en-US" sz="1800">
                <a:solidFill>
                  <a:schemeClr val="tx2"/>
                </a:solidFill>
              </a:rPr>
              <a:t>– Deadline for survey completion.</a:t>
            </a:r>
            <a:endParaRPr lang="en-US">
              <a:solidFill>
                <a:schemeClr val="tx2"/>
              </a:solidFill>
            </a:endParaRPr>
          </a:p>
        </p:txBody>
      </p:sp>
      <p:sp>
        <p:nvSpPr>
          <p:cNvPr id="4" name="Rectangle 3">
            <a:extLst>
              <a:ext uri="{FF2B5EF4-FFF2-40B4-BE49-F238E27FC236}">
                <a16:creationId xmlns:a16="http://schemas.microsoft.com/office/drawing/2014/main" id="{29BC7A05-5DA9-199C-A676-4358485F7135}"/>
              </a:ext>
            </a:extLst>
          </p:cNvPr>
          <p:cNvSpPr/>
          <p:nvPr/>
        </p:nvSpPr>
        <p:spPr>
          <a:xfrm>
            <a:off x="0" y="0"/>
            <a:ext cx="12192000" cy="76363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prstClr val="white"/>
                </a:solidFill>
                <a:effectLst/>
                <a:uLnTx/>
                <a:uFillTx/>
                <a:latin typeface="Aptos" panose="02110004020202020204"/>
                <a:ea typeface="+mn-ea"/>
                <a:cs typeface="+mn-cs"/>
              </a:rPr>
              <a:t>HR KNOWLEDGE AND EXPERIENCE SURVEY</a:t>
            </a:r>
          </a:p>
        </p:txBody>
      </p:sp>
      <p:grpSp>
        <p:nvGrpSpPr>
          <p:cNvPr id="12" name="Group 11">
            <a:extLst>
              <a:ext uri="{FF2B5EF4-FFF2-40B4-BE49-F238E27FC236}">
                <a16:creationId xmlns:a16="http://schemas.microsoft.com/office/drawing/2014/main" id="{46034CBC-920D-07F3-6307-7E7A6463BA4D}"/>
              </a:ext>
            </a:extLst>
          </p:cNvPr>
          <p:cNvGrpSpPr/>
          <p:nvPr/>
        </p:nvGrpSpPr>
        <p:grpSpPr>
          <a:xfrm>
            <a:off x="255142" y="811717"/>
            <a:ext cx="3762054" cy="3643475"/>
            <a:chOff x="3810000" y="1143000"/>
            <a:chExt cx="4572000" cy="4572000"/>
          </a:xfrm>
          <a:solidFill>
            <a:schemeClr val="tx2"/>
          </a:solidFill>
        </p:grpSpPr>
        <p:pic>
          <p:nvPicPr>
            <p:cNvPr id="6" name="Graphic 5" descr="Graph and note paper pads with pencil">
              <a:extLst>
                <a:ext uri="{FF2B5EF4-FFF2-40B4-BE49-F238E27FC236}">
                  <a16:creationId xmlns:a16="http://schemas.microsoft.com/office/drawing/2014/main" id="{5D6DD011-5227-AC3F-CD50-6ABDEB7B6A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10000" y="1143000"/>
              <a:ext cx="4572000" cy="4572000"/>
            </a:xfrm>
            <a:prstGeom prst="rect">
              <a:avLst/>
            </a:prstGeom>
          </p:spPr>
        </p:pic>
        <p:pic>
          <p:nvPicPr>
            <p:cNvPr id="11" name="Graphic 10" descr="Question Mark with solid fill">
              <a:extLst>
                <a:ext uri="{FF2B5EF4-FFF2-40B4-BE49-F238E27FC236}">
                  <a16:creationId xmlns:a16="http://schemas.microsoft.com/office/drawing/2014/main" id="{1ADC3E5D-6E43-C3E0-2533-3175A96D51F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85380" y="2770598"/>
              <a:ext cx="1316804" cy="1316804"/>
            </a:xfrm>
            <a:prstGeom prst="rect">
              <a:avLst/>
            </a:prstGeom>
          </p:spPr>
        </p:pic>
      </p:grpSp>
      <p:pic>
        <p:nvPicPr>
          <p:cNvPr id="13" name="object 30">
            <a:extLst>
              <a:ext uri="{FF2B5EF4-FFF2-40B4-BE49-F238E27FC236}">
                <a16:creationId xmlns:a16="http://schemas.microsoft.com/office/drawing/2014/main" id="{D4E22607-CD2F-B52D-B88F-9A74F37BD79C}"/>
              </a:ext>
            </a:extLst>
          </p:cNvPr>
          <p:cNvPicPr/>
          <p:nvPr/>
        </p:nvPicPr>
        <p:blipFill>
          <a:blip r:embed="rId7" cstate="print"/>
          <a:stretch>
            <a:fillRect/>
          </a:stretch>
        </p:blipFill>
        <p:spPr>
          <a:xfrm>
            <a:off x="167639" y="6266688"/>
            <a:ext cx="441947" cy="448055"/>
          </a:xfrm>
          <a:prstGeom prst="rect">
            <a:avLst/>
          </a:prstGeom>
        </p:spPr>
      </p:pic>
      <p:sp>
        <p:nvSpPr>
          <p:cNvPr id="14" name="Footer Placeholder 3">
            <a:extLst>
              <a:ext uri="{FF2B5EF4-FFF2-40B4-BE49-F238E27FC236}">
                <a16:creationId xmlns:a16="http://schemas.microsoft.com/office/drawing/2014/main" id="{23F80058-EE79-BB59-7165-9F21C7179A8D}"/>
              </a:ext>
            </a:extLst>
          </p:cNvPr>
          <p:cNvSpPr>
            <a:spLocks noGrp="1"/>
          </p:cNvSpPr>
          <p:nvPr>
            <p:ph type="ftr" sz="quarter" idx="11"/>
          </p:nvPr>
        </p:nvSpPr>
        <p:spPr>
          <a:xfrm>
            <a:off x="609394" y="6466191"/>
            <a:ext cx="2676731" cy="261172"/>
          </a:xfrm>
        </p:spPr>
        <p:txBody>
          <a:bodyPr lIns="91440" tIns="45720" rIns="91440" bIns="4572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a:ln>
                  <a:noFill/>
                </a:ln>
                <a:solidFill>
                  <a:prstClr val="black"/>
                </a:solidFill>
                <a:effectLst/>
                <a:uLnTx/>
                <a:uFillTx/>
                <a:latin typeface="Aptos Display" panose="02110004020202020204"/>
                <a:ea typeface="+mn-ea"/>
                <a:cs typeface="+mn-cs"/>
              </a:rPr>
              <a:t>Department of Administration   </a:t>
            </a:r>
          </a:p>
        </p:txBody>
      </p:sp>
      <p:sp>
        <p:nvSpPr>
          <p:cNvPr id="15" name="Slide Number Placeholder 4">
            <a:extLst>
              <a:ext uri="{FF2B5EF4-FFF2-40B4-BE49-F238E27FC236}">
                <a16:creationId xmlns:a16="http://schemas.microsoft.com/office/drawing/2014/main" id="{9E28D618-606C-5510-E5FB-60D46968F101}"/>
              </a:ext>
            </a:extLst>
          </p:cNvPr>
          <p:cNvSpPr txBox="1">
            <a:spLocks/>
          </p:cNvSpPr>
          <p:nvPr/>
        </p:nvSpPr>
        <p:spPr>
          <a:xfrm>
            <a:off x="11425071" y="6483288"/>
            <a:ext cx="599290" cy="226978"/>
          </a:xfrm>
          <a:prstGeom prst="rect">
            <a:avLst/>
          </a:prstGeom>
          <a:solidFill>
            <a:srgbClr val="102F54"/>
          </a:solidFill>
        </p:spPr>
        <p:txBody>
          <a:bodyPr vert="horz" lIns="91440" tIns="45720" rIns="91440" bIns="45720" rtlCol="0" anchor="b"/>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FE4E75A2-CA41-49D8-A529-D1D3823E4648}" type="slidenum">
              <a:rPr kumimoji="0" lang="en-US" sz="1050" b="0" i="0" u="none" strike="noStrike" kern="1200" cap="all" spc="100" normalizeH="0" baseline="0" noProof="0" smtClean="0">
                <a:ln>
                  <a:noFill/>
                </a:ln>
                <a:solidFill>
                  <a:prstClr val="white"/>
                </a:solidFill>
                <a:effectLst/>
                <a:uLnTx/>
                <a:uFillTx/>
                <a:latin typeface="HelveticaNeueLT Std"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050" b="0" i="0" u="none" strike="noStrike" kern="1200" cap="all" spc="100" normalizeH="0" baseline="0" noProof="0">
              <a:ln>
                <a:noFill/>
              </a:ln>
              <a:solidFill>
                <a:prstClr val="white"/>
              </a:solidFill>
              <a:effectLst/>
              <a:uLnTx/>
              <a:uFillTx/>
              <a:latin typeface="HelveticaNeueLT Std" panose="020B0604020202020204" pitchFamily="34" charset="0"/>
              <a:ea typeface="+mn-ea"/>
              <a:cs typeface="+mn-cs"/>
            </a:endParaRPr>
          </a:p>
        </p:txBody>
      </p:sp>
      <p:sp>
        <p:nvSpPr>
          <p:cNvPr id="16" name="Content Placeholder 2">
            <a:extLst>
              <a:ext uri="{FF2B5EF4-FFF2-40B4-BE49-F238E27FC236}">
                <a16:creationId xmlns:a16="http://schemas.microsoft.com/office/drawing/2014/main" id="{13A542B7-4731-A61C-3BBC-ED36521691D9}"/>
              </a:ext>
            </a:extLst>
          </p:cNvPr>
          <p:cNvSpPr txBox="1">
            <a:spLocks/>
          </p:cNvSpPr>
          <p:nvPr/>
        </p:nvSpPr>
        <p:spPr>
          <a:xfrm>
            <a:off x="4017196" y="943780"/>
            <a:ext cx="7846724" cy="3643476"/>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a:ln>
                  <a:noFill/>
                </a:ln>
                <a:solidFill>
                  <a:srgbClr val="E97132"/>
                </a:solidFill>
                <a:effectLst/>
                <a:uLnTx/>
                <a:uFillTx/>
                <a:latin typeface="Aptos" panose="02110004020202020204"/>
                <a:ea typeface="+mn-ea"/>
                <a:cs typeface="+mn-cs"/>
              </a:rPr>
              <a:t>SURVEY PURPOSE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900" b="0" i="0" u="none" strike="noStrike" kern="1200" cap="none" spc="0" normalizeH="0" baseline="0" noProof="0">
                <a:ln>
                  <a:noFill/>
                </a:ln>
                <a:solidFill>
                  <a:schemeClr val="tx2"/>
                </a:solidFill>
                <a:effectLst/>
                <a:uLnTx/>
                <a:uFillTx/>
                <a:latin typeface="Aptos" panose="02110004020202020204"/>
                <a:ea typeface="+mn-ea"/>
                <a:cs typeface="+mn-cs"/>
              </a:rPr>
              <a:t>This survey allows us to better understand the knowledge and experience of current HR staff. This survey will provide an opportunity for us to hear from HR staff about their experience, strengths, and interest in development. It will provide staff an opportunity to share ideas and feedback around centralization. Following this survey SHRD will be able to prioritize training needs, identify SMEs, and develop a mentorship program.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00" b="1" i="0" u="none" strike="noStrike" kern="1200" cap="none" spc="0" normalizeH="0" baseline="0" noProof="0">
              <a:ln>
                <a:noFill/>
              </a:ln>
              <a:solidFill>
                <a:srgbClr val="E97132"/>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a:ln>
                  <a:noFill/>
                </a:ln>
                <a:solidFill>
                  <a:srgbClr val="E97132"/>
                </a:solidFill>
                <a:effectLst/>
                <a:uLnTx/>
                <a:uFillTx/>
                <a:latin typeface="Aptos" panose="02110004020202020204"/>
                <a:ea typeface="+mn-ea"/>
                <a:cs typeface="+mn-cs"/>
              </a:rPr>
              <a:t>AUDIENCE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900" b="0" i="0" u="none" strike="noStrike" kern="1200" cap="none" spc="0" normalizeH="0" baseline="0" noProof="0">
                <a:ln>
                  <a:noFill/>
                </a:ln>
                <a:solidFill>
                  <a:schemeClr val="tx2"/>
                </a:solidFill>
                <a:effectLst/>
                <a:uLnTx/>
                <a:uFillTx/>
                <a:latin typeface="Aptos" panose="02110004020202020204"/>
                <a:ea typeface="+mn-ea"/>
                <a:cs typeface="+mn-cs"/>
              </a:rPr>
              <a:t>Agency HR staff identified through the recent discovery process who would most likely be part of the centralization into SHRD.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a:ln>
                  <a:noFill/>
                </a:ln>
                <a:solidFill>
                  <a:srgbClr val="E97132"/>
                </a:solidFill>
                <a:effectLst/>
                <a:uLnTx/>
                <a:uFillTx/>
                <a:latin typeface="Aptos" panose="02110004020202020204"/>
                <a:ea typeface="+mn-ea"/>
                <a:cs typeface="+mn-cs"/>
              </a:rPr>
              <a:t>CONTENT</a:t>
            </a:r>
            <a:br>
              <a:rPr kumimoji="0" lang="en-US" sz="1800" b="1" i="0" u="none" strike="noStrike" kern="1200" cap="none" spc="0" normalizeH="0" baseline="0" noProof="0">
                <a:ln>
                  <a:noFill/>
                </a:ln>
                <a:solidFill>
                  <a:prstClr val="black"/>
                </a:solidFill>
                <a:effectLst/>
                <a:uLnTx/>
                <a:uFillTx/>
                <a:latin typeface="Aptos" panose="02110004020202020204"/>
                <a:ea typeface="+mn-ea"/>
                <a:cs typeface="+mn-cs"/>
              </a:rPr>
            </a:br>
            <a:r>
              <a:rPr kumimoji="0" lang="en-US" sz="1900" b="0" i="0" u="none" strike="noStrike" kern="1200" cap="none" spc="0" normalizeH="0" baseline="0" noProof="0">
                <a:ln>
                  <a:noFill/>
                </a:ln>
                <a:solidFill>
                  <a:schemeClr val="tx2"/>
                </a:solidFill>
                <a:effectLst/>
                <a:uLnTx/>
                <a:uFillTx/>
                <a:latin typeface="Aptos" panose="02110004020202020204"/>
                <a:ea typeface="+mn-ea"/>
                <a:cs typeface="+mn-cs"/>
              </a:rPr>
              <a:t>Self-evaluation of each HR practices area, opportunity to share areas of interest for development, and interest in mentoring. </a:t>
            </a:r>
            <a:endParaRPr kumimoji="0" lang="en-US" sz="2000" b="0" i="0" u="none" strike="noStrike" kern="1200" cap="none" spc="0" normalizeH="0" baseline="0" noProof="0">
              <a:ln>
                <a:noFill/>
              </a:ln>
              <a:solidFill>
                <a:schemeClr val="tx2"/>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88783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0F1BB-E3B2-5DFA-9294-3F5811B3995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48C5F6-44DB-4226-E694-E3A4C342A4C3}"/>
              </a:ext>
            </a:extLst>
          </p:cNvPr>
          <p:cNvSpPr>
            <a:spLocks noGrp="1"/>
          </p:cNvSpPr>
          <p:nvPr>
            <p:ph sz="half" idx="1"/>
          </p:nvPr>
        </p:nvSpPr>
        <p:spPr>
          <a:xfrm>
            <a:off x="420130" y="1186484"/>
            <a:ext cx="5599670" cy="5296803"/>
          </a:xfrm>
        </p:spPr>
        <p:txBody>
          <a:bodyPr>
            <a:normAutofit fontScale="92500" lnSpcReduction="10000"/>
          </a:bodyPr>
          <a:lstStyle/>
          <a:p>
            <a:pPr marL="0" indent="0">
              <a:lnSpc>
                <a:spcPct val="130000"/>
              </a:lnSpc>
              <a:spcBef>
                <a:spcPts val="600"/>
              </a:spcBef>
              <a:buNone/>
              <a:defRPr/>
            </a:pPr>
            <a:r>
              <a:rPr lang="en-US" sz="2600" b="1">
                <a:solidFill>
                  <a:schemeClr val="tx2"/>
                </a:solidFill>
                <a:latin typeface="Aptos" panose="020B0004020202020204" pitchFamily="34" charset="0"/>
              </a:rPr>
              <a:t>IMMEDIATE PRIORITES:</a:t>
            </a:r>
          </a:p>
          <a:p>
            <a:r>
              <a:rPr lang="en-US" sz="2400">
                <a:solidFill>
                  <a:schemeClr val="tx2"/>
                </a:solidFill>
              </a:rPr>
              <a:t>Confirm position mapping with agencies</a:t>
            </a:r>
          </a:p>
          <a:p>
            <a:r>
              <a:rPr lang="en-US" sz="2400">
                <a:solidFill>
                  <a:schemeClr val="tx2"/>
                </a:solidFill>
              </a:rPr>
              <a:t>Finalize agency service level agreements (SLAs)</a:t>
            </a:r>
          </a:p>
          <a:p>
            <a:r>
              <a:rPr lang="en-US" sz="2400">
                <a:solidFill>
                  <a:schemeClr val="tx2"/>
                </a:solidFill>
              </a:rPr>
              <a:t>Finalize SHRD organizational structure and working titles</a:t>
            </a:r>
          </a:p>
          <a:p>
            <a:r>
              <a:rPr lang="en-US" sz="2400">
                <a:solidFill>
                  <a:schemeClr val="tx2"/>
                </a:solidFill>
              </a:rPr>
              <a:t>Recruit HR Business Services Bureau Chief</a:t>
            </a:r>
          </a:p>
          <a:p>
            <a:r>
              <a:rPr lang="en-US" sz="2400">
                <a:solidFill>
                  <a:schemeClr val="tx2"/>
                </a:solidFill>
              </a:rPr>
              <a:t>Define SABHRS roles and security structure</a:t>
            </a:r>
          </a:p>
          <a:p>
            <a:r>
              <a:rPr lang="en-US" sz="2400">
                <a:solidFill>
                  <a:schemeClr val="tx2"/>
                </a:solidFill>
              </a:rPr>
              <a:t>Develop talent performance management templates</a:t>
            </a:r>
          </a:p>
          <a:p>
            <a:r>
              <a:rPr lang="en-US" sz="2400">
                <a:solidFill>
                  <a:schemeClr val="tx2"/>
                </a:solidFill>
              </a:rPr>
              <a:t>Determine funding model with OBPP</a:t>
            </a:r>
          </a:p>
          <a:p>
            <a:r>
              <a:rPr lang="en-US" sz="2400">
                <a:solidFill>
                  <a:schemeClr val="tx2"/>
                </a:solidFill>
              </a:rPr>
              <a:t>Finalize transfer details for all centralization initiative</a:t>
            </a:r>
          </a:p>
          <a:p>
            <a:pPr marL="285750" indent="-285750">
              <a:lnSpc>
                <a:spcPct val="130000"/>
              </a:lnSpc>
              <a:spcBef>
                <a:spcPts val="600"/>
              </a:spcBef>
              <a:defRPr/>
            </a:pPr>
            <a:endParaRPr lang="en-US" sz="2400">
              <a:solidFill>
                <a:schemeClr val="tx2"/>
              </a:solidFill>
              <a:latin typeface="Aptos" panose="020B0004020202020204" pitchFamily="34" charset="0"/>
            </a:endParaRPr>
          </a:p>
          <a:p>
            <a:pPr marL="285750" indent="-285750">
              <a:lnSpc>
                <a:spcPct val="130000"/>
              </a:lnSpc>
              <a:spcBef>
                <a:spcPts val="600"/>
              </a:spcBef>
              <a:defRPr/>
            </a:pPr>
            <a:endParaRPr lang="en-US" sz="2400">
              <a:solidFill>
                <a:schemeClr val="tx2"/>
              </a:solidFill>
              <a:latin typeface="Aptos" panose="020B0004020202020204" pitchFamily="34" charset="0"/>
            </a:endParaRPr>
          </a:p>
          <a:p>
            <a:pPr marL="285750" indent="-285750">
              <a:lnSpc>
                <a:spcPct val="130000"/>
              </a:lnSpc>
              <a:spcBef>
                <a:spcPts val="600"/>
              </a:spcBef>
              <a:defRPr/>
            </a:pPr>
            <a:endParaRPr lang="en-US" sz="2400">
              <a:solidFill>
                <a:schemeClr val="tx2"/>
              </a:solidFill>
              <a:latin typeface="Aptos" panose="020B0004020202020204" pitchFamily="34" charset="0"/>
            </a:endParaRPr>
          </a:p>
          <a:p>
            <a:pPr marL="285750" indent="-285750">
              <a:lnSpc>
                <a:spcPct val="130000"/>
              </a:lnSpc>
              <a:spcBef>
                <a:spcPts val="600"/>
              </a:spcBef>
              <a:defRPr/>
            </a:pPr>
            <a:endParaRPr lang="en-US" sz="2400">
              <a:solidFill>
                <a:schemeClr val="tx2"/>
              </a:solidFill>
              <a:latin typeface="Aptos" panose="020B0004020202020204" pitchFamily="34" charset="0"/>
            </a:endParaRPr>
          </a:p>
        </p:txBody>
      </p:sp>
      <p:sp>
        <p:nvSpPr>
          <p:cNvPr id="4" name="Content Placeholder 3">
            <a:extLst>
              <a:ext uri="{FF2B5EF4-FFF2-40B4-BE49-F238E27FC236}">
                <a16:creationId xmlns:a16="http://schemas.microsoft.com/office/drawing/2014/main" id="{3D210E8A-BA89-7869-2A46-A77DD429DD66}"/>
              </a:ext>
            </a:extLst>
          </p:cNvPr>
          <p:cNvSpPr>
            <a:spLocks noGrp="1"/>
          </p:cNvSpPr>
          <p:nvPr>
            <p:ph sz="half" idx="2"/>
          </p:nvPr>
        </p:nvSpPr>
        <p:spPr>
          <a:xfrm>
            <a:off x="6172200" y="1189476"/>
            <a:ext cx="5599670" cy="5077212"/>
          </a:xfrm>
        </p:spPr>
        <p:txBody>
          <a:bodyPr>
            <a:normAutofit fontScale="92500" lnSpcReduction="10000"/>
          </a:bodyPr>
          <a:lstStyle/>
          <a:p>
            <a:pPr marL="0" lvl="0" indent="0">
              <a:lnSpc>
                <a:spcPct val="130000"/>
              </a:lnSpc>
              <a:spcBef>
                <a:spcPts val="600"/>
              </a:spcBef>
              <a:buNone/>
              <a:defRPr/>
            </a:pPr>
            <a:r>
              <a:rPr lang="en-US" sz="2600" b="1">
                <a:solidFill>
                  <a:schemeClr val="tx2"/>
                </a:solidFill>
                <a:latin typeface="Aptos" panose="020B0004020202020204" pitchFamily="34" charset="0"/>
              </a:rPr>
              <a:t>TRANSITION PRIORITES:</a:t>
            </a:r>
          </a:p>
          <a:p>
            <a:r>
              <a:rPr lang="en-US" sz="2400">
                <a:solidFill>
                  <a:schemeClr val="tx2"/>
                </a:solidFill>
              </a:rPr>
              <a:t>Develop agency centralization onboarding plan</a:t>
            </a:r>
          </a:p>
          <a:p>
            <a:r>
              <a:rPr lang="en-US" sz="2400">
                <a:solidFill>
                  <a:schemeClr val="tx2"/>
                </a:solidFill>
              </a:rPr>
              <a:t>Inventory and review agency‑specific policies, procedures, and forms</a:t>
            </a:r>
          </a:p>
          <a:p>
            <a:r>
              <a:rPr lang="en-US" sz="2400">
                <a:solidFill>
                  <a:schemeClr val="tx2"/>
                </a:solidFill>
              </a:rPr>
              <a:t>Establish enterprise priorities for standardization</a:t>
            </a:r>
          </a:p>
          <a:p>
            <a:r>
              <a:rPr lang="en-US" sz="2400">
                <a:solidFill>
                  <a:schemeClr val="tx2"/>
                </a:solidFill>
              </a:rPr>
              <a:t>Establish a process for agency HR engagement on standardization initiatives</a:t>
            </a:r>
          </a:p>
          <a:p>
            <a:pPr marL="228600" lvl="1">
              <a:spcBef>
                <a:spcPts val="1000"/>
              </a:spcBef>
              <a:defRPr/>
            </a:pPr>
            <a:r>
              <a:rPr lang="en-US">
                <a:solidFill>
                  <a:schemeClr val="tx2"/>
                </a:solidFill>
              </a:rPr>
              <a:t>Create an ongoing feedback channel for agency HR and agency leadership with SHRD</a:t>
            </a:r>
          </a:p>
          <a:p>
            <a:endParaRPr lang="en-US"/>
          </a:p>
        </p:txBody>
      </p:sp>
      <p:sp>
        <p:nvSpPr>
          <p:cNvPr id="7" name="Rectangle 6">
            <a:extLst>
              <a:ext uri="{FF2B5EF4-FFF2-40B4-BE49-F238E27FC236}">
                <a16:creationId xmlns:a16="http://schemas.microsoft.com/office/drawing/2014/main" id="{5EC71591-6DA1-CA9A-0CA4-FEA7E96E3421}"/>
              </a:ext>
            </a:extLst>
          </p:cNvPr>
          <p:cNvSpPr/>
          <p:nvPr/>
        </p:nvSpPr>
        <p:spPr>
          <a:xfrm>
            <a:off x="0" y="0"/>
            <a:ext cx="12192000" cy="76363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mj-lt"/>
              </a:rPr>
              <a:t>CURRENT HR CENTRALIZATION PRIORITIES</a:t>
            </a:r>
          </a:p>
        </p:txBody>
      </p:sp>
      <p:cxnSp>
        <p:nvCxnSpPr>
          <p:cNvPr id="8" name="Straight Connector 7">
            <a:extLst>
              <a:ext uri="{FF2B5EF4-FFF2-40B4-BE49-F238E27FC236}">
                <a16:creationId xmlns:a16="http://schemas.microsoft.com/office/drawing/2014/main" id="{D9E31911-981F-581D-2E23-5A4B24B7669A}"/>
              </a:ext>
            </a:extLst>
          </p:cNvPr>
          <p:cNvCxnSpPr>
            <a:cxnSpLocks/>
          </p:cNvCxnSpPr>
          <p:nvPr/>
        </p:nvCxnSpPr>
        <p:spPr>
          <a:xfrm>
            <a:off x="535932" y="975057"/>
            <a:ext cx="11271599" cy="0"/>
          </a:xfrm>
          <a:prstGeom prst="line">
            <a:avLst/>
          </a:prstGeom>
          <a:ln w="57150"/>
        </p:spPr>
        <p:style>
          <a:lnRef idx="2">
            <a:schemeClr val="accent2"/>
          </a:lnRef>
          <a:fillRef idx="0">
            <a:schemeClr val="accent2"/>
          </a:fillRef>
          <a:effectRef idx="1">
            <a:schemeClr val="accent2"/>
          </a:effectRef>
          <a:fontRef idx="minor">
            <a:schemeClr val="tx1"/>
          </a:fontRef>
        </p:style>
      </p:cxnSp>
      <p:sp>
        <p:nvSpPr>
          <p:cNvPr id="9" name="Slide Number Placeholder 4">
            <a:extLst>
              <a:ext uri="{FF2B5EF4-FFF2-40B4-BE49-F238E27FC236}">
                <a16:creationId xmlns:a16="http://schemas.microsoft.com/office/drawing/2014/main" id="{438E98BF-8F41-5C75-18BA-1E5CAE8ED2D0}"/>
              </a:ext>
            </a:extLst>
          </p:cNvPr>
          <p:cNvSpPr txBox="1">
            <a:spLocks/>
          </p:cNvSpPr>
          <p:nvPr/>
        </p:nvSpPr>
        <p:spPr>
          <a:xfrm>
            <a:off x="11425071" y="6483288"/>
            <a:ext cx="599290" cy="226978"/>
          </a:xfrm>
          <a:prstGeom prst="rect">
            <a:avLst/>
          </a:prstGeom>
          <a:solidFill>
            <a:srgbClr val="102F54"/>
          </a:solidFill>
        </p:spPr>
        <p:txBody>
          <a:bodyPr vert="horz" lIns="91440" tIns="45720" rIns="91440" bIns="45720" rtlCol="0" anchor="b"/>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FE4E75A2-CA41-49D8-A529-D1D3823E4648}" type="slidenum">
              <a:rPr kumimoji="0" lang="en-US" sz="1050" b="0" i="0" u="none" strike="noStrike" kern="1200" cap="all" spc="100" normalizeH="0" baseline="0" noProof="0" smtClean="0">
                <a:ln>
                  <a:noFill/>
                </a:ln>
                <a:solidFill>
                  <a:prstClr val="white"/>
                </a:solidFill>
                <a:effectLst/>
                <a:uLnTx/>
                <a:uFillTx/>
                <a:latin typeface="HelveticaNeueLT Std"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050" b="0" i="0" u="none" strike="noStrike" kern="1200" cap="all" spc="100" normalizeH="0" baseline="0" noProof="0">
              <a:ln>
                <a:noFill/>
              </a:ln>
              <a:solidFill>
                <a:prstClr val="white"/>
              </a:solidFill>
              <a:effectLst/>
              <a:uLnTx/>
              <a:uFillTx/>
              <a:latin typeface="HelveticaNeueLT Std" panose="020B0604020202020204" pitchFamily="34" charset="0"/>
              <a:ea typeface="+mn-ea"/>
              <a:cs typeface="+mn-cs"/>
            </a:endParaRPr>
          </a:p>
        </p:txBody>
      </p:sp>
      <p:pic>
        <p:nvPicPr>
          <p:cNvPr id="10" name="object 30">
            <a:extLst>
              <a:ext uri="{FF2B5EF4-FFF2-40B4-BE49-F238E27FC236}">
                <a16:creationId xmlns:a16="http://schemas.microsoft.com/office/drawing/2014/main" id="{20111CEE-BCC6-7F7F-FA3D-72A10E916CA5}"/>
              </a:ext>
            </a:extLst>
          </p:cNvPr>
          <p:cNvPicPr/>
          <p:nvPr/>
        </p:nvPicPr>
        <p:blipFill>
          <a:blip r:embed="rId3" cstate="print"/>
          <a:stretch>
            <a:fillRect/>
          </a:stretch>
        </p:blipFill>
        <p:spPr>
          <a:xfrm>
            <a:off x="167639" y="6266688"/>
            <a:ext cx="441947" cy="448055"/>
          </a:xfrm>
          <a:prstGeom prst="rect">
            <a:avLst/>
          </a:prstGeom>
        </p:spPr>
      </p:pic>
    </p:spTree>
    <p:extLst>
      <p:ext uri="{BB962C8B-B14F-4D97-AF65-F5344CB8AC3E}">
        <p14:creationId xmlns:p14="http://schemas.microsoft.com/office/powerpoint/2010/main" val="379645646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E53FA-6B5F-D0E1-0F07-3AA2D3738147}"/>
            </a:ext>
          </a:extLst>
        </p:cNvPr>
        <p:cNvGrpSpPr/>
        <p:nvPr/>
      </p:nvGrpSpPr>
      <p:grpSpPr>
        <a:xfrm>
          <a:off x="0" y="0"/>
          <a:ext cx="0" cy="0"/>
          <a:chOff x="0" y="0"/>
          <a:chExt cx="0" cy="0"/>
        </a:xfrm>
      </p:grpSpPr>
      <p:pic>
        <p:nvPicPr>
          <p:cNvPr id="9" name="Picture 8" descr="A picture containing mountain, silhouette&#10;&#10;Description automatically generated">
            <a:extLst>
              <a:ext uri="{FF2B5EF4-FFF2-40B4-BE49-F238E27FC236}">
                <a16:creationId xmlns:a16="http://schemas.microsoft.com/office/drawing/2014/main" id="{5CA132F3-5E04-9420-26D4-F5FC12BD2E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descr="Logo&#10;&#10;Description automatically generated">
            <a:extLst>
              <a:ext uri="{FF2B5EF4-FFF2-40B4-BE49-F238E27FC236}">
                <a16:creationId xmlns:a16="http://schemas.microsoft.com/office/drawing/2014/main" id="{F34970FE-E465-6E25-7BB5-B95DDB5D33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542" y="4191006"/>
            <a:ext cx="2318658" cy="2318658"/>
          </a:xfrm>
          <a:prstGeom prst="rect">
            <a:avLst/>
          </a:prstGeom>
        </p:spPr>
      </p:pic>
      <p:sp>
        <p:nvSpPr>
          <p:cNvPr id="14" name="TextBox 13">
            <a:hlinkClick r:id="rId5"/>
            <a:extLst>
              <a:ext uri="{FF2B5EF4-FFF2-40B4-BE49-F238E27FC236}">
                <a16:creationId xmlns:a16="http://schemas.microsoft.com/office/drawing/2014/main" id="{F2DB09C1-5603-A9E3-2BBA-0F3E847D1F66}"/>
              </a:ext>
            </a:extLst>
          </p:cNvPr>
          <p:cNvSpPr txBox="1"/>
          <p:nvPr/>
        </p:nvSpPr>
        <p:spPr>
          <a:xfrm>
            <a:off x="2863401" y="4887316"/>
            <a:ext cx="6732986" cy="1446550"/>
          </a:xfrm>
          <a:prstGeom prst="rect">
            <a:avLst/>
          </a:prstGeom>
          <a:noFill/>
        </p:spPr>
        <p:txBody>
          <a:bodyPr wrap="square" rtlCol="0">
            <a:spAutoFit/>
          </a:bodyPr>
          <a:lstStyle/>
          <a:p>
            <a:pPr algn="ctr"/>
            <a:r>
              <a:rPr lang="en-US" sz="4400" b="1">
                <a:solidFill>
                  <a:schemeClr val="bg1"/>
                </a:solidFill>
                <a:latin typeface="Aptos" panose="020B0004020202020204" pitchFamily="34" charset="0"/>
              </a:rPr>
              <a:t>CENTRALIZATION INITIATIVES</a:t>
            </a:r>
          </a:p>
        </p:txBody>
      </p:sp>
    </p:spTree>
    <p:extLst>
      <p:ext uri="{BB962C8B-B14F-4D97-AF65-F5344CB8AC3E}">
        <p14:creationId xmlns:p14="http://schemas.microsoft.com/office/powerpoint/2010/main" val="26987237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B43DB-F06A-CAFE-9AC5-4B4B03001E9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757810-FAC1-44D2-E57A-CA903E3E6351}"/>
              </a:ext>
            </a:extLst>
          </p:cNvPr>
          <p:cNvSpPr>
            <a:spLocks noGrp="1"/>
          </p:cNvSpPr>
          <p:nvPr>
            <p:ph sz="half" idx="1"/>
          </p:nvPr>
        </p:nvSpPr>
        <p:spPr>
          <a:xfrm>
            <a:off x="740366" y="2791888"/>
            <a:ext cx="5091901" cy="3798569"/>
          </a:xfrm>
        </p:spPr>
        <p:txBody>
          <a:bodyPr>
            <a:noAutofit/>
          </a:bodyPr>
          <a:lstStyle/>
          <a:p>
            <a:pPr marL="225425" lvl="0" indent="-225425">
              <a:lnSpc>
                <a:spcPct val="100000"/>
              </a:lnSpc>
              <a:spcBef>
                <a:spcPts val="0"/>
              </a:spcBef>
            </a:pPr>
            <a:r>
              <a:rPr lang="en-US" sz="1600">
                <a:solidFill>
                  <a:schemeClr val="tx2"/>
                </a:solidFill>
              </a:rPr>
              <a:t>C Number</a:t>
            </a:r>
          </a:p>
          <a:p>
            <a:pPr marL="225425" lvl="0" indent="-225425">
              <a:lnSpc>
                <a:spcPct val="100000"/>
              </a:lnSpc>
              <a:spcBef>
                <a:spcPts val="0"/>
              </a:spcBef>
            </a:pPr>
            <a:r>
              <a:rPr lang="en-US" sz="1600">
                <a:solidFill>
                  <a:schemeClr val="tx2"/>
                </a:solidFill>
              </a:rPr>
              <a:t>Maintaining current email addresses / emails</a:t>
            </a:r>
          </a:p>
          <a:p>
            <a:pPr marL="225425" lvl="0" indent="-225425">
              <a:lnSpc>
                <a:spcPct val="100000"/>
              </a:lnSpc>
              <a:spcBef>
                <a:spcPts val="0"/>
              </a:spcBef>
            </a:pPr>
            <a:r>
              <a:rPr lang="en-US" sz="1600">
                <a:solidFill>
                  <a:schemeClr val="tx2"/>
                </a:solidFill>
              </a:rPr>
              <a:t>Accommodating ‘dual’ reporting structures within all HRIS systems</a:t>
            </a:r>
          </a:p>
          <a:p>
            <a:pPr marL="225425" lvl="0" indent="-225425">
              <a:lnSpc>
                <a:spcPct val="100000"/>
              </a:lnSpc>
              <a:spcBef>
                <a:spcPts val="0"/>
              </a:spcBef>
            </a:pPr>
            <a:r>
              <a:rPr lang="en-US" sz="1600">
                <a:solidFill>
                  <a:schemeClr val="tx2"/>
                </a:solidFill>
              </a:rPr>
              <a:t>Ensuring staff have appropriate system access for their role</a:t>
            </a:r>
          </a:p>
          <a:p>
            <a:pPr marL="225425" lvl="0" indent="-225425">
              <a:lnSpc>
                <a:spcPct val="100000"/>
              </a:lnSpc>
              <a:spcBef>
                <a:spcPts val="0"/>
              </a:spcBef>
            </a:pPr>
            <a:r>
              <a:rPr lang="en-US" sz="1600">
                <a:solidFill>
                  <a:schemeClr val="tx2"/>
                </a:solidFill>
              </a:rPr>
              <a:t>Transition of IT hardware/software assigned to individual employees</a:t>
            </a:r>
          </a:p>
          <a:p>
            <a:pPr marL="225425" lvl="0" indent="-225425">
              <a:lnSpc>
                <a:spcPct val="100000"/>
              </a:lnSpc>
              <a:spcBef>
                <a:spcPts val="0"/>
              </a:spcBef>
            </a:pPr>
            <a:r>
              <a:rPr lang="en-US" sz="1600">
                <a:solidFill>
                  <a:schemeClr val="tx2"/>
                </a:solidFill>
              </a:rPr>
              <a:t>Personnel files and related information (e.g., I-9s, FMLA, etc.)</a:t>
            </a:r>
          </a:p>
          <a:p>
            <a:pPr marL="225425" indent="-225425">
              <a:lnSpc>
                <a:spcPct val="100000"/>
              </a:lnSpc>
              <a:spcBef>
                <a:spcPts val="0"/>
              </a:spcBef>
            </a:pPr>
            <a:r>
              <a:rPr lang="en-US" sz="1600">
                <a:solidFill>
                  <a:schemeClr val="tx2"/>
                </a:solidFill>
              </a:rPr>
              <a:t>Badges and Access</a:t>
            </a:r>
          </a:p>
          <a:p>
            <a:pPr marL="225425" lvl="0" indent="-225425">
              <a:lnSpc>
                <a:spcPct val="100000"/>
              </a:lnSpc>
              <a:spcBef>
                <a:spcPts val="0"/>
              </a:spcBef>
            </a:pPr>
            <a:r>
              <a:rPr lang="en-US" sz="1600">
                <a:solidFill>
                  <a:schemeClr val="tx2"/>
                </a:solidFill>
              </a:rPr>
              <a:t>Current DOA Background Check Requirements</a:t>
            </a:r>
          </a:p>
          <a:p>
            <a:pPr marL="225425" lvl="0" indent="-225425">
              <a:lnSpc>
                <a:spcPct val="100000"/>
              </a:lnSpc>
              <a:spcBef>
                <a:spcPts val="0"/>
              </a:spcBef>
            </a:pPr>
            <a:r>
              <a:rPr lang="en-US" sz="1600">
                <a:solidFill>
                  <a:schemeClr val="tx2"/>
                </a:solidFill>
              </a:rPr>
              <a:t>Transition of Leave Balances</a:t>
            </a:r>
          </a:p>
          <a:p>
            <a:pPr marL="225425" lvl="0" indent="-225425">
              <a:lnSpc>
                <a:spcPct val="100000"/>
              </a:lnSpc>
              <a:spcBef>
                <a:spcPts val="0"/>
              </a:spcBef>
            </a:pPr>
            <a:r>
              <a:rPr lang="en-US" sz="1600">
                <a:solidFill>
                  <a:schemeClr val="tx2"/>
                </a:solidFill>
              </a:rPr>
              <a:t>VEBA Groups / Memberships</a:t>
            </a:r>
          </a:p>
          <a:p>
            <a:endParaRPr lang="en-US" sz="1400"/>
          </a:p>
        </p:txBody>
      </p:sp>
      <p:sp>
        <p:nvSpPr>
          <p:cNvPr id="6" name="Content Placeholder 5">
            <a:extLst>
              <a:ext uri="{FF2B5EF4-FFF2-40B4-BE49-F238E27FC236}">
                <a16:creationId xmlns:a16="http://schemas.microsoft.com/office/drawing/2014/main" id="{22EAC53F-EEED-0F45-03C1-42689949C24A}"/>
              </a:ext>
            </a:extLst>
          </p:cNvPr>
          <p:cNvSpPr>
            <a:spLocks noGrp="1"/>
          </p:cNvSpPr>
          <p:nvPr>
            <p:ph sz="half" idx="2"/>
          </p:nvPr>
        </p:nvSpPr>
        <p:spPr>
          <a:xfrm>
            <a:off x="6202390" y="2914451"/>
            <a:ext cx="5269928" cy="4389573"/>
          </a:xfrm>
        </p:spPr>
        <p:txBody>
          <a:bodyPr>
            <a:noAutofit/>
          </a:bodyPr>
          <a:lstStyle/>
          <a:p>
            <a:pPr marL="225425" indent="-225425">
              <a:lnSpc>
                <a:spcPct val="100000"/>
              </a:lnSpc>
              <a:spcBef>
                <a:spcPts val="0"/>
              </a:spcBef>
            </a:pPr>
            <a:r>
              <a:rPr lang="en-US" sz="1600">
                <a:solidFill>
                  <a:schemeClr val="tx2"/>
                </a:solidFill>
              </a:rPr>
              <a:t>ProCard Transition / Protocols</a:t>
            </a:r>
          </a:p>
          <a:p>
            <a:pPr marL="225425" lvl="0" indent="-225425">
              <a:lnSpc>
                <a:spcPct val="100000"/>
              </a:lnSpc>
              <a:spcBef>
                <a:spcPts val="0"/>
              </a:spcBef>
            </a:pPr>
            <a:r>
              <a:rPr lang="en-US" sz="1600">
                <a:solidFill>
                  <a:schemeClr val="tx2"/>
                </a:solidFill>
              </a:rPr>
              <a:t>Travel Expenses </a:t>
            </a:r>
          </a:p>
          <a:p>
            <a:pPr marL="225425" lvl="0" indent="-225425">
              <a:lnSpc>
                <a:spcPct val="100000"/>
              </a:lnSpc>
              <a:spcBef>
                <a:spcPts val="0"/>
              </a:spcBef>
            </a:pPr>
            <a:r>
              <a:rPr lang="en-US" sz="1600">
                <a:solidFill>
                  <a:schemeClr val="tx2"/>
                </a:solidFill>
              </a:rPr>
              <a:t>Signature Blocks</a:t>
            </a:r>
          </a:p>
          <a:p>
            <a:pPr marL="225425" lvl="0" indent="-225425">
              <a:lnSpc>
                <a:spcPct val="100000"/>
              </a:lnSpc>
              <a:spcBef>
                <a:spcPts val="0"/>
              </a:spcBef>
            </a:pPr>
            <a:r>
              <a:rPr lang="en-US" sz="1600">
                <a:solidFill>
                  <a:schemeClr val="tx2"/>
                </a:solidFill>
              </a:rPr>
              <a:t>Business Cards</a:t>
            </a:r>
          </a:p>
          <a:p>
            <a:pPr marL="225425" lvl="0" indent="-225425">
              <a:lnSpc>
                <a:spcPct val="100000"/>
              </a:lnSpc>
              <a:spcBef>
                <a:spcPts val="0"/>
              </a:spcBef>
            </a:pPr>
            <a:r>
              <a:rPr lang="en-US" sz="1600">
                <a:solidFill>
                  <a:schemeClr val="tx2"/>
                </a:solidFill>
              </a:rPr>
              <a:t>Work Cellphones / MDM Reimbursement </a:t>
            </a:r>
          </a:p>
          <a:p>
            <a:pPr marL="225425" lvl="0" indent="-225425">
              <a:lnSpc>
                <a:spcPct val="100000"/>
              </a:lnSpc>
              <a:spcBef>
                <a:spcPts val="0"/>
              </a:spcBef>
            </a:pPr>
            <a:r>
              <a:rPr lang="en-US" sz="1600">
                <a:solidFill>
                  <a:schemeClr val="tx2"/>
                </a:solidFill>
              </a:rPr>
              <a:t>Outlook</a:t>
            </a:r>
          </a:p>
          <a:p>
            <a:pPr marL="225425" lvl="1" indent="-225425">
              <a:lnSpc>
                <a:spcPct val="100000"/>
              </a:lnSpc>
              <a:spcBef>
                <a:spcPts val="0"/>
              </a:spcBef>
            </a:pPr>
            <a:r>
              <a:rPr lang="en-US" sz="1600">
                <a:solidFill>
                  <a:schemeClr val="tx2"/>
                </a:solidFill>
              </a:rPr>
              <a:t>Address Book Agency</a:t>
            </a:r>
          </a:p>
          <a:p>
            <a:pPr marL="225425" lvl="1" indent="-225425">
              <a:lnSpc>
                <a:spcPct val="100000"/>
              </a:lnSpc>
              <a:spcBef>
                <a:spcPts val="0"/>
              </a:spcBef>
            </a:pPr>
            <a:r>
              <a:rPr lang="en-US" sz="1600">
                <a:solidFill>
                  <a:schemeClr val="tx2"/>
                </a:solidFill>
              </a:rPr>
              <a:t>Distribution Lists</a:t>
            </a:r>
          </a:p>
          <a:p>
            <a:pPr marL="225425" lvl="0" indent="-225425">
              <a:lnSpc>
                <a:spcPct val="100000"/>
              </a:lnSpc>
              <a:spcBef>
                <a:spcPts val="0"/>
              </a:spcBef>
            </a:pPr>
            <a:r>
              <a:rPr lang="en-US" sz="1600">
                <a:solidFill>
                  <a:schemeClr val="tx2"/>
                </a:solidFill>
              </a:rPr>
              <a:t>Staff Requests with Dual Reports To</a:t>
            </a:r>
          </a:p>
          <a:p>
            <a:pPr marL="225425" lvl="1" indent="-225425">
              <a:lnSpc>
                <a:spcPct val="100000"/>
              </a:lnSpc>
              <a:spcBef>
                <a:spcPts val="0"/>
              </a:spcBef>
            </a:pPr>
            <a:r>
              <a:rPr lang="en-US" sz="1600">
                <a:solidFill>
                  <a:schemeClr val="tx2"/>
                </a:solidFill>
              </a:rPr>
              <a:t>Schedule, leave, remote work approval </a:t>
            </a:r>
          </a:p>
          <a:p>
            <a:pPr marL="225425" lvl="0" indent="-225425">
              <a:lnSpc>
                <a:spcPct val="100000"/>
              </a:lnSpc>
              <a:spcBef>
                <a:spcPts val="0"/>
              </a:spcBef>
            </a:pPr>
            <a:r>
              <a:rPr lang="en-US" sz="1600">
                <a:solidFill>
                  <a:schemeClr val="tx2"/>
                </a:solidFill>
              </a:rPr>
              <a:t>Recruitments for Centralized Positions</a:t>
            </a:r>
          </a:p>
          <a:p>
            <a:pPr marL="225425" lvl="0" indent="-225425">
              <a:lnSpc>
                <a:spcPct val="100000"/>
              </a:lnSpc>
              <a:spcBef>
                <a:spcPts val="0"/>
              </a:spcBef>
            </a:pPr>
            <a:r>
              <a:rPr lang="en-US" sz="1600">
                <a:solidFill>
                  <a:schemeClr val="tx2"/>
                </a:solidFill>
              </a:rPr>
              <a:t>Pay Adjustment Requests for Centralized Positions</a:t>
            </a:r>
          </a:p>
          <a:p>
            <a:pPr marL="225425" lvl="0" indent="-225425">
              <a:lnSpc>
                <a:spcPct val="100000"/>
              </a:lnSpc>
              <a:spcBef>
                <a:spcPts val="0"/>
              </a:spcBef>
            </a:pPr>
            <a:r>
              <a:rPr lang="en-US" sz="1600">
                <a:solidFill>
                  <a:schemeClr val="tx2"/>
                </a:solidFill>
              </a:rPr>
              <a:t>Agency budget management – training and development example</a:t>
            </a:r>
          </a:p>
          <a:p>
            <a:endParaRPr lang="en-US" sz="1400"/>
          </a:p>
        </p:txBody>
      </p:sp>
      <p:sp>
        <p:nvSpPr>
          <p:cNvPr id="4" name="Rectangle 3">
            <a:extLst>
              <a:ext uri="{FF2B5EF4-FFF2-40B4-BE49-F238E27FC236}">
                <a16:creationId xmlns:a16="http://schemas.microsoft.com/office/drawing/2014/main" id="{1DC2E5E7-95AA-99E8-C5FF-804A26399FD5}"/>
              </a:ext>
            </a:extLst>
          </p:cNvPr>
          <p:cNvSpPr/>
          <p:nvPr/>
        </p:nvSpPr>
        <p:spPr>
          <a:xfrm>
            <a:off x="0" y="0"/>
            <a:ext cx="12192000" cy="797667"/>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prstClr val="white"/>
                </a:solidFill>
                <a:effectLst/>
                <a:uLnTx/>
                <a:uFillTx/>
                <a:latin typeface="Aptos" panose="02110004020202020204"/>
                <a:ea typeface="+mn-ea"/>
                <a:cs typeface="+mn-cs"/>
              </a:rPr>
              <a:t>STAFF TRANSITIONS – LOGISTICAL ITEMS / TOPICS</a:t>
            </a:r>
          </a:p>
        </p:txBody>
      </p:sp>
      <p:pic>
        <p:nvPicPr>
          <p:cNvPr id="5" name="object 30">
            <a:extLst>
              <a:ext uri="{FF2B5EF4-FFF2-40B4-BE49-F238E27FC236}">
                <a16:creationId xmlns:a16="http://schemas.microsoft.com/office/drawing/2014/main" id="{468FC866-B1F1-BCD4-A073-82A42CF660DB}"/>
              </a:ext>
            </a:extLst>
          </p:cNvPr>
          <p:cNvPicPr/>
          <p:nvPr/>
        </p:nvPicPr>
        <p:blipFill>
          <a:blip r:embed="rId3" cstate="print"/>
          <a:stretch>
            <a:fillRect/>
          </a:stretch>
        </p:blipFill>
        <p:spPr>
          <a:xfrm>
            <a:off x="167639" y="6266688"/>
            <a:ext cx="441947" cy="448055"/>
          </a:xfrm>
          <a:prstGeom prst="rect">
            <a:avLst/>
          </a:prstGeom>
        </p:spPr>
      </p:pic>
      <p:sp>
        <p:nvSpPr>
          <p:cNvPr id="8" name="Footer Placeholder 3">
            <a:extLst>
              <a:ext uri="{FF2B5EF4-FFF2-40B4-BE49-F238E27FC236}">
                <a16:creationId xmlns:a16="http://schemas.microsoft.com/office/drawing/2014/main" id="{046EBF01-5426-AED4-0FBD-D38613EE6A6C}"/>
              </a:ext>
            </a:extLst>
          </p:cNvPr>
          <p:cNvSpPr>
            <a:spLocks noGrp="1"/>
          </p:cNvSpPr>
          <p:nvPr>
            <p:ph type="ftr" sz="quarter" idx="11"/>
          </p:nvPr>
        </p:nvSpPr>
        <p:spPr>
          <a:xfrm>
            <a:off x="609586" y="6387271"/>
            <a:ext cx="2676731" cy="261172"/>
          </a:xfrm>
        </p:spPr>
        <p:txBody>
          <a:bodyPr lIns="91440" tIns="45720" rIns="91440" bIns="4572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a:ln>
                  <a:noFill/>
                </a:ln>
                <a:solidFill>
                  <a:prstClr val="black"/>
                </a:solidFill>
                <a:effectLst/>
                <a:uLnTx/>
                <a:uFillTx/>
                <a:latin typeface="Aptos Display" panose="02110004020202020204"/>
                <a:ea typeface="+mn-ea"/>
                <a:cs typeface="+mn-cs"/>
              </a:rPr>
              <a:t>Department of Administration   </a:t>
            </a:r>
          </a:p>
        </p:txBody>
      </p:sp>
      <p:sp>
        <p:nvSpPr>
          <p:cNvPr id="9" name="Slide Number Placeholder 4">
            <a:extLst>
              <a:ext uri="{FF2B5EF4-FFF2-40B4-BE49-F238E27FC236}">
                <a16:creationId xmlns:a16="http://schemas.microsoft.com/office/drawing/2014/main" id="{062A4A0D-3509-EC5C-91A6-924B6196515E}"/>
              </a:ext>
            </a:extLst>
          </p:cNvPr>
          <p:cNvSpPr txBox="1">
            <a:spLocks/>
          </p:cNvSpPr>
          <p:nvPr/>
        </p:nvSpPr>
        <p:spPr>
          <a:xfrm>
            <a:off x="11425071" y="6483288"/>
            <a:ext cx="599290" cy="226978"/>
          </a:xfrm>
          <a:prstGeom prst="rect">
            <a:avLst/>
          </a:prstGeom>
          <a:solidFill>
            <a:srgbClr val="102F54"/>
          </a:solidFill>
        </p:spPr>
        <p:txBody>
          <a:bodyPr vert="horz" lIns="91440" tIns="45720" rIns="91440" bIns="45720" rtlCol="0" anchor="b"/>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FE4E75A2-CA41-49D8-A529-D1D3823E4648}" type="slidenum">
              <a:rPr kumimoji="0" lang="en-US" sz="1050" b="0" i="0" u="none" strike="noStrike" kern="1200" cap="all" spc="100" normalizeH="0" baseline="0" noProof="0" smtClean="0">
                <a:ln>
                  <a:noFill/>
                </a:ln>
                <a:solidFill>
                  <a:prstClr val="white"/>
                </a:solidFill>
                <a:effectLst/>
                <a:uLnTx/>
                <a:uFillTx/>
                <a:latin typeface="HelveticaNeueLT Std"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050" b="0" i="0" u="none" strike="noStrike" kern="1200" cap="all" spc="100" normalizeH="0" baseline="0" noProof="0">
              <a:ln>
                <a:noFill/>
              </a:ln>
              <a:solidFill>
                <a:prstClr val="white"/>
              </a:solidFill>
              <a:effectLst/>
              <a:uLnTx/>
              <a:uFillTx/>
              <a:latin typeface="HelveticaNeueLT Std" panose="020B0604020202020204" pitchFamily="34" charset="0"/>
              <a:ea typeface="+mn-ea"/>
              <a:cs typeface="+mn-cs"/>
            </a:endParaRPr>
          </a:p>
        </p:txBody>
      </p:sp>
      <p:pic>
        <p:nvPicPr>
          <p:cNvPr id="10" name="Graphic 9" descr="Clipboard Checked with solid fill">
            <a:extLst>
              <a:ext uri="{FF2B5EF4-FFF2-40B4-BE49-F238E27FC236}">
                <a16:creationId xmlns:a16="http://schemas.microsoft.com/office/drawing/2014/main" id="{B2828DCF-C60D-DF22-FA53-386B7CA4CD3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78257" y="1142628"/>
            <a:ext cx="1626756" cy="1626756"/>
          </a:xfrm>
          <a:prstGeom prst="rect">
            <a:avLst/>
          </a:prstGeom>
        </p:spPr>
      </p:pic>
      <p:sp>
        <p:nvSpPr>
          <p:cNvPr id="11" name="TextBox 10">
            <a:extLst>
              <a:ext uri="{FF2B5EF4-FFF2-40B4-BE49-F238E27FC236}">
                <a16:creationId xmlns:a16="http://schemas.microsoft.com/office/drawing/2014/main" id="{02185F08-CD28-0882-3D4E-4FA50DE4E9CD}"/>
              </a:ext>
            </a:extLst>
          </p:cNvPr>
          <p:cNvSpPr txBox="1"/>
          <p:nvPr/>
        </p:nvSpPr>
        <p:spPr>
          <a:xfrm>
            <a:off x="388612" y="1135087"/>
            <a:ext cx="9519849" cy="16158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E97132"/>
                </a:solidFill>
                <a:effectLst/>
                <a:uLnTx/>
                <a:uFillTx/>
                <a:latin typeface="Aptos" panose="02110004020202020204"/>
                <a:ea typeface="+mn-ea"/>
                <a:cs typeface="+mn-cs"/>
              </a:rPr>
              <a:t>STAFF TRANSITION PLANNING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tx2"/>
                </a:solidFill>
                <a:effectLst/>
                <a:uLnTx/>
                <a:uFillTx/>
                <a:latin typeface="Aptos" panose="02110004020202020204"/>
                <a:ea typeface="+mn-ea"/>
                <a:cs typeface="+mn-cs"/>
              </a:rPr>
              <a:t>As staff transition from agencies to DOA, a multitude of logistical issues need to be addressed to support a smooth transition. Planning is underway to address these topics.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chemeClr val="tx2"/>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tx2"/>
                </a:solidFill>
                <a:effectLst/>
                <a:uLnTx/>
                <a:uFillTx/>
                <a:latin typeface="Aptos" panose="02110004020202020204"/>
                <a:ea typeface="+mn-ea"/>
                <a:cs typeface="+mn-cs"/>
              </a:rPr>
              <a:t>Examples of these topics include:</a:t>
            </a:r>
            <a:endParaRPr kumimoji="0" lang="en-US" sz="2400" b="1" i="0" u="none" strike="noStrike" kern="1200" cap="none" spc="0" normalizeH="0" baseline="0" noProof="0">
              <a:ln>
                <a:noFill/>
              </a:ln>
              <a:solidFill>
                <a:schemeClr val="tx2"/>
              </a:solidFill>
              <a:effectLst/>
              <a:uLnTx/>
              <a:uFillTx/>
              <a:latin typeface="Aptos" panose="02110004020202020204"/>
              <a:ea typeface="+mn-ea"/>
              <a:cs typeface="+mn-cs"/>
            </a:endParaRPr>
          </a:p>
        </p:txBody>
      </p:sp>
      <p:cxnSp>
        <p:nvCxnSpPr>
          <p:cNvPr id="2" name="Straight Connector 1">
            <a:extLst>
              <a:ext uri="{FF2B5EF4-FFF2-40B4-BE49-F238E27FC236}">
                <a16:creationId xmlns:a16="http://schemas.microsoft.com/office/drawing/2014/main" id="{525AC4EA-A749-1069-0BC4-2AD5147ABEE2}"/>
              </a:ext>
            </a:extLst>
          </p:cNvPr>
          <p:cNvCxnSpPr>
            <a:cxnSpLocks/>
          </p:cNvCxnSpPr>
          <p:nvPr/>
        </p:nvCxnSpPr>
        <p:spPr>
          <a:xfrm>
            <a:off x="388612" y="979444"/>
            <a:ext cx="11271599" cy="0"/>
          </a:xfrm>
          <a:prstGeom prst="line">
            <a:avLst/>
          </a:prstGeom>
          <a:ln w="57150"/>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045889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107BF-5490-139E-BFB9-664A62CDF32B}"/>
            </a:ext>
          </a:extLst>
        </p:cNvPr>
        <p:cNvGrpSpPr/>
        <p:nvPr/>
      </p:nvGrpSpPr>
      <p:grpSpPr>
        <a:xfrm>
          <a:off x="0" y="0"/>
          <a:ext cx="0" cy="0"/>
          <a:chOff x="0" y="0"/>
          <a:chExt cx="0" cy="0"/>
        </a:xfrm>
      </p:grpSpPr>
      <p:pic>
        <p:nvPicPr>
          <p:cNvPr id="9" name="Picture 8" descr="A picture containing mountain, silhouette&#10;&#10;Description automatically generated">
            <a:extLst>
              <a:ext uri="{FF2B5EF4-FFF2-40B4-BE49-F238E27FC236}">
                <a16:creationId xmlns:a16="http://schemas.microsoft.com/office/drawing/2014/main" id="{C2E2988E-B865-EA36-4850-FBA5E418A6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descr="Logo&#10;&#10;Description automatically generated">
            <a:extLst>
              <a:ext uri="{FF2B5EF4-FFF2-40B4-BE49-F238E27FC236}">
                <a16:creationId xmlns:a16="http://schemas.microsoft.com/office/drawing/2014/main" id="{E6931218-665D-7536-10D0-55224B7BDF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542" y="4191006"/>
            <a:ext cx="2318658" cy="2318658"/>
          </a:xfrm>
          <a:prstGeom prst="rect">
            <a:avLst/>
          </a:prstGeom>
        </p:spPr>
      </p:pic>
      <p:sp>
        <p:nvSpPr>
          <p:cNvPr id="14" name="TextBox 13">
            <a:extLst>
              <a:ext uri="{FF2B5EF4-FFF2-40B4-BE49-F238E27FC236}">
                <a16:creationId xmlns:a16="http://schemas.microsoft.com/office/drawing/2014/main" id="{269F5687-CA1B-5BA0-A499-6A2E647AD41D}"/>
              </a:ext>
            </a:extLst>
          </p:cNvPr>
          <p:cNvSpPr txBox="1"/>
          <p:nvPr/>
        </p:nvSpPr>
        <p:spPr>
          <a:xfrm>
            <a:off x="2950029" y="4608183"/>
            <a:ext cx="9024259" cy="738664"/>
          </a:xfrm>
          <a:prstGeom prst="rect">
            <a:avLst/>
          </a:prstGeom>
          <a:noFill/>
        </p:spPr>
        <p:txBody>
          <a:bodyPr wrap="square" rtlCol="0">
            <a:spAutoFit/>
          </a:bodyPr>
          <a:lstStyle/>
          <a:p>
            <a:r>
              <a:rPr lang="en-US" sz="4200">
                <a:solidFill>
                  <a:schemeClr val="bg1"/>
                </a:solidFill>
              </a:rPr>
              <a:t>Centralization Discussion</a:t>
            </a:r>
            <a:endParaRPr lang="en-US" sz="4200">
              <a:solidFill>
                <a:schemeClr val="bg1"/>
              </a:solidFill>
              <a:latin typeface="Aptos" panose="020B0004020202020204" pitchFamily="34" charset="0"/>
            </a:endParaRPr>
          </a:p>
        </p:txBody>
      </p:sp>
      <p:sp>
        <p:nvSpPr>
          <p:cNvPr id="15" name="TextBox 14">
            <a:extLst>
              <a:ext uri="{FF2B5EF4-FFF2-40B4-BE49-F238E27FC236}">
                <a16:creationId xmlns:a16="http://schemas.microsoft.com/office/drawing/2014/main" id="{0AA98E64-4F82-D35D-267E-62738D84B8EB}"/>
              </a:ext>
            </a:extLst>
          </p:cNvPr>
          <p:cNvSpPr txBox="1"/>
          <p:nvPr/>
        </p:nvSpPr>
        <p:spPr>
          <a:xfrm>
            <a:off x="2950030" y="5241802"/>
            <a:ext cx="8817428" cy="461665"/>
          </a:xfrm>
          <a:prstGeom prst="rect">
            <a:avLst/>
          </a:prstGeom>
          <a:noFill/>
        </p:spPr>
        <p:txBody>
          <a:bodyPr wrap="square" rtlCol="0">
            <a:spAutoFit/>
          </a:bodyPr>
          <a:lstStyle/>
          <a:p>
            <a:r>
              <a:rPr lang="en-US" sz="2400" i="1">
                <a:solidFill>
                  <a:schemeClr val="bg1"/>
                </a:solidFill>
              </a:rPr>
              <a:t>December 4, 2025</a:t>
            </a:r>
          </a:p>
        </p:txBody>
      </p:sp>
    </p:spTree>
    <p:extLst>
      <p:ext uri="{BB962C8B-B14F-4D97-AF65-F5344CB8AC3E}">
        <p14:creationId xmlns:p14="http://schemas.microsoft.com/office/powerpoint/2010/main" val="62454910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9E4FD-6228-A2B4-5E67-15EB9238B72A}"/>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F331E9C-BC7A-6F7D-1BEC-9A2855A6E54E}"/>
              </a:ext>
            </a:extLst>
          </p:cNvPr>
          <p:cNvSpPr>
            <a:spLocks noGrp="1"/>
          </p:cNvSpPr>
          <p:nvPr>
            <p:ph sz="half" idx="1"/>
          </p:nvPr>
        </p:nvSpPr>
        <p:spPr>
          <a:xfrm>
            <a:off x="838200" y="1507789"/>
            <a:ext cx="5110330" cy="4669174"/>
          </a:xfrm>
        </p:spPr>
        <p:txBody>
          <a:bodyPr vert="horz" lIns="91440" tIns="45720" rIns="91440" bIns="45720" rtlCol="0" anchor="t">
            <a:normAutofit fontScale="85000" lnSpcReduction="20000"/>
          </a:bodyPr>
          <a:lstStyle/>
          <a:p>
            <a:r>
              <a:rPr lang="en-US" sz="2200" b="1">
                <a:solidFill>
                  <a:schemeClr val="tx2"/>
                </a:solidFill>
              </a:rPr>
              <a:t>Centralization Resource Center</a:t>
            </a:r>
          </a:p>
          <a:p>
            <a:pPr marL="685800" lvl="2">
              <a:spcBef>
                <a:spcPts val="1000"/>
              </a:spcBef>
            </a:pPr>
            <a:r>
              <a:rPr lang="en-US" sz="1800" b="1">
                <a:solidFill>
                  <a:schemeClr val="tx2"/>
                </a:solidFill>
                <a:hlinkClick r:id="rId3"/>
              </a:rPr>
              <a:t>centralization.mt.gov</a:t>
            </a:r>
            <a:r>
              <a:rPr lang="en-US" sz="1800" b="1">
                <a:solidFill>
                  <a:schemeClr val="tx2"/>
                </a:solidFill>
              </a:rPr>
              <a:t> </a:t>
            </a:r>
          </a:p>
          <a:p>
            <a:pPr marL="685800" lvl="2">
              <a:spcBef>
                <a:spcPts val="1000"/>
              </a:spcBef>
            </a:pPr>
            <a:r>
              <a:rPr lang="en-US" sz="1800">
                <a:solidFill>
                  <a:schemeClr val="tx2"/>
                </a:solidFill>
              </a:rPr>
              <a:t>Updated FAQs, Presentations, General Updates</a:t>
            </a:r>
          </a:p>
          <a:p>
            <a:pPr marL="457200" lvl="2" indent="0">
              <a:spcBef>
                <a:spcPts val="1000"/>
              </a:spcBef>
              <a:buNone/>
            </a:pPr>
            <a:endParaRPr lang="en-US" sz="1800">
              <a:solidFill>
                <a:schemeClr val="tx2"/>
              </a:solidFill>
            </a:endParaRPr>
          </a:p>
          <a:p>
            <a:r>
              <a:rPr lang="en-US" sz="2200" b="1">
                <a:solidFill>
                  <a:schemeClr val="tx2"/>
                </a:solidFill>
              </a:rPr>
              <a:t>HR Centralization</a:t>
            </a:r>
          </a:p>
          <a:p>
            <a:pPr marL="685800" lvl="2">
              <a:spcBef>
                <a:spcPts val="1000"/>
              </a:spcBef>
            </a:pPr>
            <a:r>
              <a:rPr lang="en-US" sz="1800">
                <a:solidFill>
                  <a:schemeClr val="tx2"/>
                </a:solidFill>
              </a:rPr>
              <a:t>DOA State Human Resources Division (SHRD)</a:t>
            </a:r>
          </a:p>
          <a:p>
            <a:pPr marL="1143000" lvl="3">
              <a:spcBef>
                <a:spcPts val="1000"/>
              </a:spcBef>
            </a:pPr>
            <a:r>
              <a:rPr lang="en-US" sz="1600">
                <a:solidFill>
                  <a:schemeClr val="tx2"/>
                </a:solidFill>
              </a:rPr>
              <a:t>Karol Anne Davis and Dean Mack</a:t>
            </a:r>
            <a:endParaRPr lang="en-US">
              <a:solidFill>
                <a:schemeClr val="tx2"/>
              </a:solidFill>
            </a:endParaRPr>
          </a:p>
        </p:txBody>
      </p:sp>
      <p:sp>
        <p:nvSpPr>
          <p:cNvPr id="6" name="Content Placeholder 5">
            <a:extLst>
              <a:ext uri="{FF2B5EF4-FFF2-40B4-BE49-F238E27FC236}">
                <a16:creationId xmlns:a16="http://schemas.microsoft.com/office/drawing/2014/main" id="{F121D434-B25F-F665-A0E3-BD55306F7EE4}"/>
              </a:ext>
            </a:extLst>
          </p:cNvPr>
          <p:cNvSpPr>
            <a:spLocks noGrp="1"/>
          </p:cNvSpPr>
          <p:nvPr>
            <p:ph sz="half" idx="2"/>
          </p:nvPr>
        </p:nvSpPr>
        <p:spPr>
          <a:xfrm>
            <a:off x="6243471" y="1284052"/>
            <a:ext cx="5181600" cy="4592505"/>
          </a:xfrm>
        </p:spPr>
        <p:txBody>
          <a:bodyPr>
            <a:normAutofit fontScale="85000" lnSpcReduction="20000"/>
          </a:bodyPr>
          <a:lstStyle/>
          <a:p>
            <a:endParaRPr lang="en-US" sz="1600">
              <a:solidFill>
                <a:schemeClr val="tx2"/>
              </a:solidFill>
            </a:endParaRPr>
          </a:p>
          <a:p>
            <a:pPr marL="228600" lvl="1">
              <a:spcBef>
                <a:spcPts val="1000"/>
              </a:spcBef>
            </a:pPr>
            <a:r>
              <a:rPr lang="en-US" sz="2200" b="1">
                <a:solidFill>
                  <a:schemeClr val="tx2"/>
                </a:solidFill>
              </a:rPr>
              <a:t>Procurement Centralization</a:t>
            </a:r>
          </a:p>
          <a:p>
            <a:pPr marL="685800" lvl="3">
              <a:spcBef>
                <a:spcPts val="1000"/>
              </a:spcBef>
            </a:pPr>
            <a:r>
              <a:rPr lang="en-US" sz="2000">
                <a:solidFill>
                  <a:schemeClr val="tx2"/>
                </a:solidFill>
              </a:rPr>
              <a:t>DOA Human Resources</a:t>
            </a:r>
          </a:p>
          <a:p>
            <a:pPr marL="1143000" lvl="4">
              <a:spcBef>
                <a:spcPts val="1000"/>
              </a:spcBef>
            </a:pPr>
            <a:r>
              <a:rPr lang="en-US" sz="2000">
                <a:solidFill>
                  <a:schemeClr val="tx2"/>
                </a:solidFill>
              </a:rPr>
              <a:t>Natasha Cook, DOA HR Generalist</a:t>
            </a:r>
          </a:p>
          <a:p>
            <a:pPr marL="1143000" lvl="4">
              <a:spcBef>
                <a:spcPts val="1000"/>
              </a:spcBef>
            </a:pPr>
            <a:endParaRPr lang="en-US" sz="2000">
              <a:solidFill>
                <a:schemeClr val="tx2"/>
              </a:solidFill>
            </a:endParaRPr>
          </a:p>
          <a:p>
            <a:pPr marL="228600" lvl="1">
              <a:spcBef>
                <a:spcPts val="1000"/>
              </a:spcBef>
            </a:pPr>
            <a:r>
              <a:rPr lang="en-US" sz="2200" b="1">
                <a:solidFill>
                  <a:schemeClr val="tx2"/>
                </a:solidFill>
              </a:rPr>
              <a:t>IT Centralization</a:t>
            </a:r>
          </a:p>
          <a:p>
            <a:pPr marL="685800" lvl="3">
              <a:spcBef>
                <a:spcPts val="1000"/>
              </a:spcBef>
            </a:pPr>
            <a:r>
              <a:rPr lang="en-US" sz="2000">
                <a:solidFill>
                  <a:schemeClr val="tx2"/>
                </a:solidFill>
              </a:rPr>
              <a:t>DOA Human Resources</a:t>
            </a:r>
          </a:p>
          <a:p>
            <a:pPr marL="1143000" lvl="4">
              <a:spcBef>
                <a:spcPts val="1000"/>
              </a:spcBef>
            </a:pPr>
            <a:r>
              <a:rPr lang="en-US" sz="2000">
                <a:solidFill>
                  <a:schemeClr val="tx2"/>
                </a:solidFill>
              </a:rPr>
              <a:t>Chris Bacon, DOA HR Manager</a:t>
            </a:r>
          </a:p>
          <a:p>
            <a:pPr marL="685800" lvl="3">
              <a:spcBef>
                <a:spcPts val="1000"/>
              </a:spcBef>
            </a:pPr>
            <a:r>
              <a:rPr lang="en-US" sz="2000">
                <a:solidFill>
                  <a:schemeClr val="tx2"/>
                </a:solidFill>
              </a:rPr>
              <a:t>Weekly Update Emails</a:t>
            </a:r>
          </a:p>
          <a:p>
            <a:pPr marL="685800" lvl="3">
              <a:spcBef>
                <a:spcPts val="1000"/>
              </a:spcBef>
            </a:pPr>
            <a:endParaRPr lang="en-US" sz="2000">
              <a:solidFill>
                <a:schemeClr val="tx2"/>
              </a:solidFill>
            </a:endParaRPr>
          </a:p>
          <a:p>
            <a:pPr marL="228600" lvl="1">
              <a:spcBef>
                <a:spcPts val="1000"/>
              </a:spcBef>
            </a:pPr>
            <a:r>
              <a:rPr lang="en-US" sz="2200" b="1">
                <a:solidFill>
                  <a:schemeClr val="tx2"/>
                </a:solidFill>
              </a:rPr>
              <a:t>Union Questions</a:t>
            </a:r>
          </a:p>
          <a:p>
            <a:pPr marL="685800" lvl="2">
              <a:spcBef>
                <a:spcPts val="1000"/>
              </a:spcBef>
            </a:pPr>
            <a:r>
              <a:rPr lang="en-US" sz="1800">
                <a:solidFill>
                  <a:schemeClr val="tx2"/>
                </a:solidFill>
              </a:rPr>
              <a:t>DOA SHRD Office of Labor Relations</a:t>
            </a:r>
          </a:p>
          <a:p>
            <a:pPr marL="1143000" lvl="3">
              <a:spcBef>
                <a:spcPts val="1000"/>
              </a:spcBef>
            </a:pPr>
            <a:r>
              <a:rPr lang="en-US" sz="1600">
                <a:solidFill>
                  <a:schemeClr val="tx2"/>
                </a:solidFill>
              </a:rPr>
              <a:t>Karol Anne Davis</a:t>
            </a:r>
          </a:p>
          <a:p>
            <a:pPr marL="1143000" lvl="3">
              <a:spcBef>
                <a:spcPts val="1000"/>
              </a:spcBef>
            </a:pPr>
            <a:r>
              <a:rPr lang="en-US" sz="1600">
                <a:solidFill>
                  <a:schemeClr val="tx2"/>
                </a:solidFill>
              </a:rPr>
              <a:t>Christian Mackay</a:t>
            </a:r>
          </a:p>
          <a:p>
            <a:pPr marL="1143000" lvl="3">
              <a:spcBef>
                <a:spcPts val="1000"/>
              </a:spcBef>
            </a:pPr>
            <a:r>
              <a:rPr lang="en-US" sz="1600">
                <a:solidFill>
                  <a:schemeClr val="tx2"/>
                </a:solidFill>
              </a:rPr>
              <a:t>Caitlin Buzzas</a:t>
            </a:r>
          </a:p>
        </p:txBody>
      </p:sp>
      <p:sp>
        <p:nvSpPr>
          <p:cNvPr id="8" name="Footer Placeholder 3">
            <a:extLst>
              <a:ext uri="{FF2B5EF4-FFF2-40B4-BE49-F238E27FC236}">
                <a16:creationId xmlns:a16="http://schemas.microsoft.com/office/drawing/2014/main" id="{EF1A5EAC-61EA-933A-F1B4-A850615D299E}"/>
              </a:ext>
            </a:extLst>
          </p:cNvPr>
          <p:cNvSpPr>
            <a:spLocks noGrp="1"/>
          </p:cNvSpPr>
          <p:nvPr>
            <p:ph type="ftr" sz="quarter" idx="11"/>
          </p:nvPr>
        </p:nvSpPr>
        <p:spPr>
          <a:xfrm>
            <a:off x="900193" y="6308152"/>
            <a:ext cx="4114800" cy="365125"/>
          </a:xfrm>
        </p:spPr>
        <p:txBody>
          <a:bodyPr lIns="91440" tIns="45720" rIns="91440" bIns="4572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a:ln>
                  <a:noFill/>
                </a:ln>
                <a:solidFill>
                  <a:prstClr val="black"/>
                </a:solidFill>
                <a:effectLst/>
                <a:uLnTx/>
                <a:uFillTx/>
                <a:latin typeface="Aptos Display" panose="02110004020202020204"/>
                <a:ea typeface="+mn-ea"/>
                <a:cs typeface="+mn-cs"/>
              </a:rPr>
              <a:t>Department of Administration   </a:t>
            </a:r>
          </a:p>
        </p:txBody>
      </p:sp>
      <p:sp>
        <p:nvSpPr>
          <p:cNvPr id="4" name="Rectangle 3">
            <a:extLst>
              <a:ext uri="{FF2B5EF4-FFF2-40B4-BE49-F238E27FC236}">
                <a16:creationId xmlns:a16="http://schemas.microsoft.com/office/drawing/2014/main" id="{E0D404EB-D395-F0B4-8361-7CACFDA17BA6}"/>
              </a:ext>
            </a:extLst>
          </p:cNvPr>
          <p:cNvSpPr/>
          <p:nvPr/>
        </p:nvSpPr>
        <p:spPr>
          <a:xfrm>
            <a:off x="0" y="0"/>
            <a:ext cx="12192000" cy="744956"/>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a:solidFill>
                  <a:prstClr val="white"/>
                </a:solidFill>
                <a:latin typeface="Aptos" panose="02110004020202020204"/>
              </a:rPr>
              <a:t>CENTRALIZATION RESOURCES</a:t>
            </a:r>
            <a:endParaRPr kumimoji="0" lang="en-US" sz="3000" b="1"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object 30">
            <a:extLst>
              <a:ext uri="{FF2B5EF4-FFF2-40B4-BE49-F238E27FC236}">
                <a16:creationId xmlns:a16="http://schemas.microsoft.com/office/drawing/2014/main" id="{F74805A8-100B-0CD6-7A1A-FE78FD5A6C26}"/>
              </a:ext>
            </a:extLst>
          </p:cNvPr>
          <p:cNvPicPr/>
          <p:nvPr/>
        </p:nvPicPr>
        <p:blipFill>
          <a:blip r:embed="rId4" cstate="print"/>
          <a:stretch>
            <a:fillRect/>
          </a:stretch>
        </p:blipFill>
        <p:spPr>
          <a:xfrm>
            <a:off x="167639" y="6266688"/>
            <a:ext cx="441947" cy="448055"/>
          </a:xfrm>
          <a:prstGeom prst="rect">
            <a:avLst/>
          </a:prstGeom>
        </p:spPr>
      </p:pic>
      <p:sp>
        <p:nvSpPr>
          <p:cNvPr id="9" name="Slide Number Placeholder 4">
            <a:extLst>
              <a:ext uri="{FF2B5EF4-FFF2-40B4-BE49-F238E27FC236}">
                <a16:creationId xmlns:a16="http://schemas.microsoft.com/office/drawing/2014/main" id="{A512EF90-4F10-D1CF-72A1-4F0122002230}"/>
              </a:ext>
            </a:extLst>
          </p:cNvPr>
          <p:cNvSpPr txBox="1">
            <a:spLocks/>
          </p:cNvSpPr>
          <p:nvPr/>
        </p:nvSpPr>
        <p:spPr>
          <a:xfrm>
            <a:off x="11425071" y="6483288"/>
            <a:ext cx="599290" cy="226978"/>
          </a:xfrm>
          <a:prstGeom prst="rect">
            <a:avLst/>
          </a:prstGeom>
          <a:solidFill>
            <a:srgbClr val="102F54"/>
          </a:solidFill>
        </p:spPr>
        <p:txBody>
          <a:bodyPr vert="horz" lIns="91440" tIns="45720" rIns="91440" bIns="45720" rtlCol="0" anchor="b"/>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FE4E75A2-CA41-49D8-A529-D1D3823E4648}" type="slidenum">
              <a:rPr kumimoji="0" lang="en-US" sz="1050" b="0" i="0" u="none" strike="noStrike" kern="1200" cap="all" spc="100" normalizeH="0" baseline="0" noProof="0" smtClean="0">
                <a:ln>
                  <a:noFill/>
                </a:ln>
                <a:solidFill>
                  <a:prstClr val="white"/>
                </a:solidFill>
                <a:effectLst/>
                <a:uLnTx/>
                <a:uFillTx/>
                <a:latin typeface="HelveticaNeueLT Std"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050" b="0" i="0" u="none" strike="noStrike" kern="1200" cap="all" spc="100" normalizeH="0" baseline="0" noProof="0">
              <a:ln>
                <a:noFill/>
              </a:ln>
              <a:solidFill>
                <a:prstClr val="white"/>
              </a:solidFill>
              <a:effectLst/>
              <a:uLnTx/>
              <a:uFillTx/>
              <a:latin typeface="HelveticaNeueLT Std" panose="020B0604020202020204" pitchFamily="34" charset="0"/>
              <a:ea typeface="+mn-ea"/>
              <a:cs typeface="+mn-cs"/>
            </a:endParaRPr>
          </a:p>
        </p:txBody>
      </p:sp>
      <p:cxnSp>
        <p:nvCxnSpPr>
          <p:cNvPr id="2" name="Straight Connector 1">
            <a:extLst>
              <a:ext uri="{FF2B5EF4-FFF2-40B4-BE49-F238E27FC236}">
                <a16:creationId xmlns:a16="http://schemas.microsoft.com/office/drawing/2014/main" id="{BC5B98D2-36A6-D747-82FC-D2F2F4110593}"/>
              </a:ext>
            </a:extLst>
          </p:cNvPr>
          <p:cNvCxnSpPr>
            <a:cxnSpLocks/>
          </p:cNvCxnSpPr>
          <p:nvPr/>
        </p:nvCxnSpPr>
        <p:spPr>
          <a:xfrm>
            <a:off x="460200" y="950261"/>
            <a:ext cx="11271599" cy="0"/>
          </a:xfrm>
          <a:prstGeom prst="line">
            <a:avLst/>
          </a:prstGeom>
          <a:ln w="57150"/>
        </p:spPr>
        <p:style>
          <a:lnRef idx="2">
            <a:schemeClr val="accent2"/>
          </a:lnRef>
          <a:fillRef idx="0">
            <a:schemeClr val="accent2"/>
          </a:fillRef>
          <a:effectRef idx="1">
            <a:schemeClr val="accent2"/>
          </a:effectRef>
          <a:fontRef idx="minor">
            <a:schemeClr val="tx1"/>
          </a:fontRef>
        </p:style>
      </p:cxnSp>
      <p:pic>
        <p:nvPicPr>
          <p:cNvPr id="1026" name="Picture 2" descr="Resources - Woodbridge Elementary">
            <a:extLst>
              <a:ext uri="{FF2B5EF4-FFF2-40B4-BE49-F238E27FC236}">
                <a16:creationId xmlns:a16="http://schemas.microsoft.com/office/drawing/2014/main" id="{2BAF677F-96C6-AAAE-5058-7240BC2DFE74}"/>
              </a:ext>
            </a:extLst>
          </p:cNvPr>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68526" y="4166506"/>
            <a:ext cx="3578135" cy="2010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164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162A1-5C2C-5A08-2A53-98E56D384B7D}"/>
            </a:ext>
          </a:extLst>
        </p:cNvPr>
        <p:cNvGrpSpPr/>
        <p:nvPr/>
      </p:nvGrpSpPr>
      <p:grpSpPr>
        <a:xfrm>
          <a:off x="0" y="0"/>
          <a:ext cx="0" cy="0"/>
          <a:chOff x="0" y="0"/>
          <a:chExt cx="0" cy="0"/>
        </a:xfrm>
      </p:grpSpPr>
      <p:pic>
        <p:nvPicPr>
          <p:cNvPr id="9" name="Picture 8" descr="A picture containing mountain, silhouette&#10;&#10;Description automatically generated">
            <a:extLst>
              <a:ext uri="{FF2B5EF4-FFF2-40B4-BE49-F238E27FC236}">
                <a16:creationId xmlns:a16="http://schemas.microsoft.com/office/drawing/2014/main" id="{E01C296E-B9B7-B3C8-7D6B-8AA9113F27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descr="Logo&#10;&#10;Description automatically generated">
            <a:extLst>
              <a:ext uri="{FF2B5EF4-FFF2-40B4-BE49-F238E27FC236}">
                <a16:creationId xmlns:a16="http://schemas.microsoft.com/office/drawing/2014/main" id="{F1BF940C-BF62-E3D0-9F50-CF534F95B5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542" y="4191006"/>
            <a:ext cx="2318658" cy="2318658"/>
          </a:xfrm>
          <a:prstGeom prst="rect">
            <a:avLst/>
          </a:prstGeom>
        </p:spPr>
      </p:pic>
      <p:sp>
        <p:nvSpPr>
          <p:cNvPr id="14" name="TextBox 13">
            <a:hlinkClick r:id="rId5"/>
            <a:extLst>
              <a:ext uri="{FF2B5EF4-FFF2-40B4-BE49-F238E27FC236}">
                <a16:creationId xmlns:a16="http://schemas.microsoft.com/office/drawing/2014/main" id="{2F63D3D1-E3B4-31FE-63C9-70E24F6D57CF}"/>
              </a:ext>
            </a:extLst>
          </p:cNvPr>
          <p:cNvSpPr txBox="1"/>
          <p:nvPr/>
        </p:nvSpPr>
        <p:spPr>
          <a:xfrm>
            <a:off x="5379045" y="4782932"/>
            <a:ext cx="1430302" cy="769441"/>
          </a:xfrm>
          <a:prstGeom prst="rect">
            <a:avLst/>
          </a:prstGeom>
          <a:noFill/>
        </p:spPr>
        <p:txBody>
          <a:bodyPr wrap="square" lIns="91440" tIns="45720" rIns="91440" bIns="45720" rtlCol="0" anchor="t">
            <a:spAutoFit/>
          </a:bodyPr>
          <a:lstStyle/>
          <a:p>
            <a:r>
              <a:rPr lang="en-US" sz="4400" b="1">
                <a:solidFill>
                  <a:schemeClr val="bg1"/>
                </a:solidFill>
              </a:rPr>
              <a:t>Q&amp;A</a:t>
            </a:r>
            <a:endParaRPr lang="en-US" sz="4400" b="1">
              <a:solidFill>
                <a:schemeClr val="bg1"/>
              </a:solidFill>
              <a:latin typeface="Aptos" panose="020B0004020202020204" pitchFamily="34" charset="0"/>
            </a:endParaRPr>
          </a:p>
        </p:txBody>
      </p:sp>
    </p:spTree>
    <p:extLst>
      <p:ext uri="{BB962C8B-B14F-4D97-AF65-F5344CB8AC3E}">
        <p14:creationId xmlns:p14="http://schemas.microsoft.com/office/powerpoint/2010/main" val="4228835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706A3-7980-B2AD-C2DD-D6A063449E84}"/>
            </a:ext>
          </a:extLst>
        </p:cNvPr>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FD221A03-9FDC-6992-94AB-0B11AF5F2E43}"/>
              </a:ext>
            </a:extLst>
          </p:cNvPr>
          <p:cNvSpPr/>
          <p:nvPr/>
        </p:nvSpPr>
        <p:spPr>
          <a:xfrm>
            <a:off x="609586" y="1034544"/>
            <a:ext cx="6111993" cy="5615073"/>
          </a:xfrm>
          <a:prstGeom prst="roundRect">
            <a:avLst/>
          </a:prstGeom>
          <a:solidFill>
            <a:srgbClr val="EDF0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9F5EC5D8-9E8B-71D6-EECE-E0F3D0A73E50}"/>
              </a:ext>
            </a:extLst>
          </p:cNvPr>
          <p:cNvCxnSpPr>
            <a:cxnSpLocks/>
          </p:cNvCxnSpPr>
          <p:nvPr/>
        </p:nvCxnSpPr>
        <p:spPr>
          <a:xfrm>
            <a:off x="460201" y="811428"/>
            <a:ext cx="11271599" cy="0"/>
          </a:xfrm>
          <a:prstGeom prst="line">
            <a:avLst/>
          </a:prstGeom>
          <a:ln w="57150"/>
        </p:spPr>
        <p:style>
          <a:lnRef idx="2">
            <a:schemeClr val="accent2"/>
          </a:lnRef>
          <a:fillRef idx="0">
            <a:schemeClr val="accent2"/>
          </a:fillRef>
          <a:effectRef idx="1">
            <a:schemeClr val="accent2"/>
          </a:effectRef>
          <a:fontRef idx="minor">
            <a:schemeClr val="tx1"/>
          </a:fontRef>
        </p:style>
      </p:cxnSp>
      <p:sp>
        <p:nvSpPr>
          <p:cNvPr id="4" name="Rectangle 3">
            <a:extLst>
              <a:ext uri="{FF2B5EF4-FFF2-40B4-BE49-F238E27FC236}">
                <a16:creationId xmlns:a16="http://schemas.microsoft.com/office/drawing/2014/main" id="{2812A313-DBCD-C751-6BE1-39DF2D905150}"/>
              </a:ext>
            </a:extLst>
          </p:cNvPr>
          <p:cNvSpPr/>
          <p:nvPr/>
        </p:nvSpPr>
        <p:spPr>
          <a:xfrm>
            <a:off x="0" y="-102511"/>
            <a:ext cx="12192000" cy="763630"/>
          </a:xfrm>
          <a:prstGeom prst="rect">
            <a:avLst/>
          </a:prstGeom>
          <a:solidFill>
            <a:srgbClr val="051C2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F87A3"/>
              </a:solidFill>
            </a:endParaRPr>
          </a:p>
        </p:txBody>
      </p:sp>
      <p:sp>
        <p:nvSpPr>
          <p:cNvPr id="2" name="Title 1">
            <a:extLst>
              <a:ext uri="{FF2B5EF4-FFF2-40B4-BE49-F238E27FC236}">
                <a16:creationId xmlns:a16="http://schemas.microsoft.com/office/drawing/2014/main" id="{E67C0B82-8B68-ACC6-D87E-A4B0F4443610}"/>
              </a:ext>
            </a:extLst>
          </p:cNvPr>
          <p:cNvSpPr>
            <a:spLocks noGrp="1"/>
          </p:cNvSpPr>
          <p:nvPr>
            <p:ph type="title"/>
          </p:nvPr>
        </p:nvSpPr>
        <p:spPr>
          <a:xfrm>
            <a:off x="0" y="-277713"/>
            <a:ext cx="11125186" cy="1325563"/>
          </a:xfrm>
        </p:spPr>
        <p:txBody>
          <a:bodyPr>
            <a:normAutofit/>
          </a:bodyPr>
          <a:lstStyle/>
          <a:p>
            <a:pPr algn="ctr"/>
            <a:r>
              <a:rPr lang="en-US" sz="4000" b="1">
                <a:solidFill>
                  <a:schemeClr val="bg1"/>
                </a:solidFill>
              </a:rPr>
              <a:t>Q&amp;A: WHAT QUESTIONS DO YOU HAVE?</a:t>
            </a:r>
          </a:p>
        </p:txBody>
      </p:sp>
      <p:pic>
        <p:nvPicPr>
          <p:cNvPr id="7" name="object 30">
            <a:extLst>
              <a:ext uri="{FF2B5EF4-FFF2-40B4-BE49-F238E27FC236}">
                <a16:creationId xmlns:a16="http://schemas.microsoft.com/office/drawing/2014/main" id="{BD030E8D-412F-C898-7242-8EA450BE5CED}"/>
              </a:ext>
            </a:extLst>
          </p:cNvPr>
          <p:cNvPicPr/>
          <p:nvPr/>
        </p:nvPicPr>
        <p:blipFill>
          <a:blip r:embed="rId3" cstate="print"/>
          <a:stretch>
            <a:fillRect/>
          </a:stretch>
        </p:blipFill>
        <p:spPr>
          <a:xfrm>
            <a:off x="167639" y="6266688"/>
            <a:ext cx="441947" cy="448055"/>
          </a:xfrm>
          <a:prstGeom prst="rect">
            <a:avLst/>
          </a:prstGeom>
        </p:spPr>
      </p:pic>
      <p:sp>
        <p:nvSpPr>
          <p:cNvPr id="22" name="TextBox 21">
            <a:extLst>
              <a:ext uri="{FF2B5EF4-FFF2-40B4-BE49-F238E27FC236}">
                <a16:creationId xmlns:a16="http://schemas.microsoft.com/office/drawing/2014/main" id="{B0764546-A405-AC18-CD18-5F706B0190D0}"/>
              </a:ext>
            </a:extLst>
          </p:cNvPr>
          <p:cNvSpPr txBox="1"/>
          <p:nvPr/>
        </p:nvSpPr>
        <p:spPr>
          <a:xfrm>
            <a:off x="9320122" y="1078289"/>
            <a:ext cx="2695792" cy="1077218"/>
          </a:xfrm>
          <a:prstGeom prst="rect">
            <a:avLst/>
          </a:prstGeom>
          <a:noFill/>
        </p:spPr>
        <p:txBody>
          <a:bodyPr wrap="square">
            <a:spAutoFit/>
          </a:bodyPr>
          <a:lstStyle/>
          <a:p>
            <a:pPr algn="ctr"/>
            <a:endParaRPr lang="en-US" sz="1600" b="1">
              <a:solidFill>
                <a:schemeClr val="bg1"/>
              </a:solidFill>
            </a:endParaRPr>
          </a:p>
          <a:p>
            <a:pPr algn="ctr"/>
            <a:r>
              <a:rPr lang="en-US" sz="1600" b="1">
                <a:solidFill>
                  <a:schemeClr val="bg1"/>
                </a:solidFill>
              </a:rPr>
              <a:t>AGENCIES WITH </a:t>
            </a:r>
          </a:p>
          <a:p>
            <a:pPr algn="ctr"/>
            <a:r>
              <a:rPr lang="en-US" sz="1600" b="1">
                <a:solidFill>
                  <a:schemeClr val="bg1"/>
                </a:solidFill>
              </a:rPr>
              <a:t>NO PROCUREMENT </a:t>
            </a:r>
          </a:p>
          <a:p>
            <a:pPr algn="ctr"/>
            <a:r>
              <a:rPr lang="en-US" sz="1600" b="1">
                <a:solidFill>
                  <a:schemeClr val="bg1"/>
                </a:solidFill>
              </a:rPr>
              <a:t>STAFF</a:t>
            </a:r>
          </a:p>
        </p:txBody>
      </p:sp>
      <p:sp>
        <p:nvSpPr>
          <p:cNvPr id="25" name="TextBox 24">
            <a:extLst>
              <a:ext uri="{FF2B5EF4-FFF2-40B4-BE49-F238E27FC236}">
                <a16:creationId xmlns:a16="http://schemas.microsoft.com/office/drawing/2014/main" id="{4CE46A31-D45D-6B5F-3433-009549E15EB9}"/>
              </a:ext>
            </a:extLst>
          </p:cNvPr>
          <p:cNvSpPr txBox="1"/>
          <p:nvPr/>
        </p:nvSpPr>
        <p:spPr>
          <a:xfrm>
            <a:off x="10687169" y="2080559"/>
            <a:ext cx="1172142" cy="1600438"/>
          </a:xfrm>
          <a:prstGeom prst="rect">
            <a:avLst/>
          </a:prstGeom>
          <a:noFill/>
        </p:spPr>
        <p:txBody>
          <a:bodyPr wrap="square">
            <a:spAutoFit/>
          </a:bodyPr>
          <a:lstStyle/>
          <a:p>
            <a:pPr marL="171450" indent="-171450">
              <a:buFont typeface="Arial" panose="020B0604020202020204" pitchFamily="34" charset="0"/>
              <a:buChar char="•"/>
            </a:pPr>
            <a:r>
              <a:rPr lang="en-US" sz="1400">
                <a:solidFill>
                  <a:schemeClr val="bg1"/>
                </a:solidFill>
              </a:rPr>
              <a:t>MCC</a:t>
            </a:r>
          </a:p>
          <a:p>
            <a:pPr marL="171450" indent="-171450">
              <a:buFont typeface="Arial" panose="020B0604020202020204" pitchFamily="34" charset="0"/>
              <a:buChar char="•"/>
            </a:pPr>
            <a:r>
              <a:rPr lang="en-US" sz="1400">
                <a:solidFill>
                  <a:schemeClr val="bg1"/>
                </a:solidFill>
              </a:rPr>
              <a:t>MLOT</a:t>
            </a:r>
          </a:p>
          <a:p>
            <a:pPr marL="171450" indent="-171450">
              <a:buFont typeface="Arial" panose="020B0604020202020204" pitchFamily="34" charset="0"/>
              <a:buChar char="•"/>
            </a:pPr>
            <a:r>
              <a:rPr lang="en-US" sz="1400">
                <a:solidFill>
                  <a:schemeClr val="bg1"/>
                </a:solidFill>
              </a:rPr>
              <a:t>MPERA</a:t>
            </a:r>
          </a:p>
          <a:p>
            <a:pPr marL="171450" indent="-171450">
              <a:buFont typeface="Arial" panose="020B0604020202020204" pitchFamily="34" charset="0"/>
              <a:buChar char="•"/>
            </a:pPr>
            <a:r>
              <a:rPr lang="en-US" sz="1400">
                <a:solidFill>
                  <a:schemeClr val="bg1"/>
                </a:solidFill>
              </a:rPr>
              <a:t>MSL</a:t>
            </a:r>
          </a:p>
          <a:p>
            <a:pPr marL="171450" indent="-171450">
              <a:buFont typeface="Arial" panose="020B0604020202020204" pitchFamily="34" charset="0"/>
              <a:buChar char="•"/>
            </a:pPr>
            <a:r>
              <a:rPr lang="en-US" sz="1400">
                <a:solidFill>
                  <a:schemeClr val="bg1"/>
                </a:solidFill>
              </a:rPr>
              <a:t>OPD</a:t>
            </a:r>
          </a:p>
          <a:p>
            <a:pPr marL="171450" indent="-171450">
              <a:buFont typeface="Arial" panose="020B0604020202020204" pitchFamily="34" charset="0"/>
              <a:buChar char="•"/>
            </a:pPr>
            <a:r>
              <a:rPr lang="en-US" sz="1400">
                <a:solidFill>
                  <a:schemeClr val="bg1"/>
                </a:solidFill>
              </a:rPr>
              <a:t>PSC</a:t>
            </a:r>
          </a:p>
          <a:p>
            <a:pPr marL="171450" indent="-171450">
              <a:buFont typeface="Arial" panose="020B0604020202020204" pitchFamily="34" charset="0"/>
              <a:buChar char="•"/>
            </a:pPr>
            <a:r>
              <a:rPr lang="en-US" sz="1400">
                <a:solidFill>
                  <a:schemeClr val="bg1"/>
                </a:solidFill>
              </a:rPr>
              <a:t>TRS</a:t>
            </a:r>
          </a:p>
        </p:txBody>
      </p:sp>
      <p:sp>
        <p:nvSpPr>
          <p:cNvPr id="27" name="TextBox 26">
            <a:extLst>
              <a:ext uri="{FF2B5EF4-FFF2-40B4-BE49-F238E27FC236}">
                <a16:creationId xmlns:a16="http://schemas.microsoft.com/office/drawing/2014/main" id="{31F5E697-30C9-7EF6-2E59-08F3AD968333}"/>
              </a:ext>
            </a:extLst>
          </p:cNvPr>
          <p:cNvSpPr txBox="1"/>
          <p:nvPr/>
        </p:nvSpPr>
        <p:spPr>
          <a:xfrm>
            <a:off x="7370802" y="2155507"/>
            <a:ext cx="4579343" cy="3416320"/>
          </a:xfrm>
          <a:prstGeom prst="rect">
            <a:avLst/>
          </a:prstGeom>
          <a:noFill/>
        </p:spPr>
        <p:txBody>
          <a:bodyPr wrap="square">
            <a:spAutoFit/>
          </a:bodyPr>
          <a:lstStyle/>
          <a:p>
            <a:r>
              <a:rPr lang="da-DK" sz="7200"/>
              <a:t>Join at:</a:t>
            </a:r>
          </a:p>
          <a:p>
            <a:r>
              <a:rPr lang="da-DK" sz="7200" b="1"/>
              <a:t>Slido.com</a:t>
            </a:r>
          </a:p>
          <a:p>
            <a:r>
              <a:rPr lang="da-DK" sz="7200" b="1"/>
              <a:t>#4060016</a:t>
            </a:r>
            <a:endParaRPr lang="en-US"/>
          </a:p>
        </p:txBody>
      </p:sp>
      <p:sp>
        <p:nvSpPr>
          <p:cNvPr id="3" name="Slide Number Placeholder 4">
            <a:extLst>
              <a:ext uri="{FF2B5EF4-FFF2-40B4-BE49-F238E27FC236}">
                <a16:creationId xmlns:a16="http://schemas.microsoft.com/office/drawing/2014/main" id="{B02A1752-1EDF-CA83-D830-30A3C2ED9CC1}"/>
              </a:ext>
            </a:extLst>
          </p:cNvPr>
          <p:cNvSpPr txBox="1">
            <a:spLocks/>
          </p:cNvSpPr>
          <p:nvPr/>
        </p:nvSpPr>
        <p:spPr>
          <a:xfrm>
            <a:off x="11424999" y="6490736"/>
            <a:ext cx="599290" cy="226978"/>
          </a:xfrm>
          <a:prstGeom prst="rect">
            <a:avLst/>
          </a:prstGeom>
          <a:solidFill>
            <a:srgbClr val="102F54"/>
          </a:solidFill>
        </p:spPr>
        <p:txBody>
          <a:bodyPr vert="horz" lIns="91440" tIns="45720" rIns="91440" bIns="45720" rtlCol="0" anchor="b"/>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FE4E75A2-CA41-49D8-A529-D1D3823E4648}" type="slidenum">
              <a:rPr lang="en-US" sz="1050" cap="all" spc="100" smtClean="0">
                <a:solidFill>
                  <a:prstClr val="white"/>
                </a:solidFill>
                <a:latin typeface="HelveticaNeueLT Std" panose="020B0604020202020204" pitchFamily="34" charset="0"/>
              </a:rPr>
              <a:pPr algn="ctr">
                <a:defRPr/>
              </a:pPr>
              <a:t>4</a:t>
            </a:fld>
            <a:endParaRPr lang="en-US" sz="1050" cap="all" spc="100">
              <a:solidFill>
                <a:prstClr val="white"/>
              </a:solidFill>
              <a:latin typeface="HelveticaNeueLT Std" panose="020B0604020202020204" pitchFamily="34" charset="0"/>
            </a:endParaRPr>
          </a:p>
        </p:txBody>
      </p:sp>
      <p:pic>
        <p:nvPicPr>
          <p:cNvPr id="6" name="Picture 5" descr="Qr code&#10;&#10;AI-generated content may be incorrect.">
            <a:hlinkClick r:id="rId4"/>
            <a:extLst>
              <a:ext uri="{FF2B5EF4-FFF2-40B4-BE49-F238E27FC236}">
                <a16:creationId xmlns:a16="http://schemas.microsoft.com/office/drawing/2014/main" id="{09489D58-00FA-CE33-019B-92F921CA76BC}"/>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8315" y="1374891"/>
            <a:ext cx="4947685" cy="4947685"/>
          </a:xfrm>
          <a:prstGeom prst="rect">
            <a:avLst/>
          </a:prstGeom>
        </p:spPr>
      </p:pic>
    </p:spTree>
    <p:extLst>
      <p:ext uri="{BB962C8B-B14F-4D97-AF65-F5344CB8AC3E}">
        <p14:creationId xmlns:p14="http://schemas.microsoft.com/office/powerpoint/2010/main" val="42063613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F9D44-8B18-5A29-C3E4-D4194C20A874}"/>
            </a:ext>
          </a:extLst>
        </p:cNvPr>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1B91290C-4D9F-A2B0-5D73-20E4B375DB37}"/>
              </a:ext>
            </a:extLst>
          </p:cNvPr>
          <p:cNvCxnSpPr>
            <a:cxnSpLocks/>
          </p:cNvCxnSpPr>
          <p:nvPr/>
        </p:nvCxnSpPr>
        <p:spPr>
          <a:xfrm>
            <a:off x="460201" y="811428"/>
            <a:ext cx="11271599" cy="0"/>
          </a:xfrm>
          <a:prstGeom prst="line">
            <a:avLst/>
          </a:prstGeom>
          <a:ln w="57150"/>
        </p:spPr>
        <p:style>
          <a:lnRef idx="2">
            <a:schemeClr val="accent2"/>
          </a:lnRef>
          <a:fillRef idx="0">
            <a:schemeClr val="accent2"/>
          </a:fillRef>
          <a:effectRef idx="1">
            <a:schemeClr val="accent2"/>
          </a:effectRef>
          <a:fontRef idx="minor">
            <a:schemeClr val="tx1"/>
          </a:fontRef>
        </p:style>
      </p:cxnSp>
      <p:sp>
        <p:nvSpPr>
          <p:cNvPr id="4" name="Rectangle 3">
            <a:extLst>
              <a:ext uri="{FF2B5EF4-FFF2-40B4-BE49-F238E27FC236}">
                <a16:creationId xmlns:a16="http://schemas.microsoft.com/office/drawing/2014/main" id="{6F616F91-B893-367C-67E4-1686F071B8CB}"/>
              </a:ext>
            </a:extLst>
          </p:cNvPr>
          <p:cNvSpPr/>
          <p:nvPr/>
        </p:nvSpPr>
        <p:spPr>
          <a:xfrm>
            <a:off x="0" y="-102511"/>
            <a:ext cx="12192000" cy="763630"/>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F87A3"/>
              </a:solidFill>
            </a:endParaRPr>
          </a:p>
        </p:txBody>
      </p:sp>
      <p:sp>
        <p:nvSpPr>
          <p:cNvPr id="2" name="Title 1">
            <a:extLst>
              <a:ext uri="{FF2B5EF4-FFF2-40B4-BE49-F238E27FC236}">
                <a16:creationId xmlns:a16="http://schemas.microsoft.com/office/drawing/2014/main" id="{36381108-073B-E168-31FF-E9A5037E6256}"/>
              </a:ext>
            </a:extLst>
          </p:cNvPr>
          <p:cNvSpPr>
            <a:spLocks noGrp="1"/>
          </p:cNvSpPr>
          <p:nvPr>
            <p:ph type="title"/>
          </p:nvPr>
        </p:nvSpPr>
        <p:spPr>
          <a:xfrm>
            <a:off x="0" y="-329390"/>
            <a:ext cx="11353800" cy="1325563"/>
          </a:xfrm>
        </p:spPr>
        <p:txBody>
          <a:bodyPr>
            <a:normAutofit/>
          </a:bodyPr>
          <a:lstStyle/>
          <a:p>
            <a:pPr algn="ctr"/>
            <a:r>
              <a:rPr lang="en-US" sz="3000" b="1">
                <a:solidFill>
                  <a:schemeClr val="bg1"/>
                </a:solidFill>
              </a:rPr>
              <a:t>BENEFITS OF CENTRALIZATION</a:t>
            </a:r>
          </a:p>
        </p:txBody>
      </p:sp>
      <p:pic>
        <p:nvPicPr>
          <p:cNvPr id="7" name="object 30">
            <a:extLst>
              <a:ext uri="{FF2B5EF4-FFF2-40B4-BE49-F238E27FC236}">
                <a16:creationId xmlns:a16="http://schemas.microsoft.com/office/drawing/2014/main" id="{61DC7570-9688-6556-8710-7D5C3762A72A}"/>
              </a:ext>
            </a:extLst>
          </p:cNvPr>
          <p:cNvPicPr/>
          <p:nvPr/>
        </p:nvPicPr>
        <p:blipFill>
          <a:blip r:embed="rId3" cstate="print"/>
          <a:stretch>
            <a:fillRect/>
          </a:stretch>
        </p:blipFill>
        <p:spPr>
          <a:xfrm>
            <a:off x="167639" y="6266688"/>
            <a:ext cx="441947" cy="448055"/>
          </a:xfrm>
          <a:prstGeom prst="rect">
            <a:avLst/>
          </a:prstGeom>
        </p:spPr>
      </p:pic>
      <p:sp>
        <p:nvSpPr>
          <p:cNvPr id="8" name="Footer Placeholder 3">
            <a:extLst>
              <a:ext uri="{FF2B5EF4-FFF2-40B4-BE49-F238E27FC236}">
                <a16:creationId xmlns:a16="http://schemas.microsoft.com/office/drawing/2014/main" id="{1905304E-1E55-E6CF-656D-731623D04D7F}"/>
              </a:ext>
            </a:extLst>
          </p:cNvPr>
          <p:cNvSpPr>
            <a:spLocks noGrp="1"/>
          </p:cNvSpPr>
          <p:nvPr>
            <p:ph type="ftr" sz="quarter" idx="11"/>
          </p:nvPr>
        </p:nvSpPr>
        <p:spPr>
          <a:xfrm>
            <a:off x="609586" y="6416998"/>
            <a:ext cx="2676731" cy="261172"/>
          </a:xfrm>
        </p:spPr>
        <p:txBody>
          <a:bodyPr lIns="91440" tIns="45720" rIns="91440" bIns="4572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a:ln>
                  <a:noFill/>
                </a:ln>
                <a:solidFill>
                  <a:prstClr val="black"/>
                </a:solidFill>
                <a:effectLst/>
                <a:uLnTx/>
                <a:uFillTx/>
                <a:latin typeface="+mj-lt"/>
                <a:ea typeface="+mn-ea"/>
                <a:cs typeface="+mn-cs"/>
              </a:rPr>
              <a:t>Department of Administration   </a:t>
            </a:r>
          </a:p>
        </p:txBody>
      </p:sp>
      <p:sp>
        <p:nvSpPr>
          <p:cNvPr id="17" name="Google Shape;408;p11">
            <a:extLst>
              <a:ext uri="{FF2B5EF4-FFF2-40B4-BE49-F238E27FC236}">
                <a16:creationId xmlns:a16="http://schemas.microsoft.com/office/drawing/2014/main" id="{08A42E3F-601D-9753-04A6-B7116A230F5A}"/>
              </a:ext>
            </a:extLst>
          </p:cNvPr>
          <p:cNvSpPr txBox="1">
            <a:spLocks noGrp="1"/>
          </p:cNvSpPr>
          <p:nvPr>
            <p:ph type="sldNum" idx="12"/>
          </p:nvPr>
        </p:nvSpPr>
        <p:spPr>
          <a:xfrm>
            <a:off x="11515060" y="6366983"/>
            <a:ext cx="530000" cy="365200"/>
          </a:xfrm>
          <a:prstGeom prst="rect">
            <a:avLst/>
          </a:prstGeom>
          <a:noFill/>
          <a:ln>
            <a:noFill/>
          </a:ln>
        </p:spPr>
        <p:txBody>
          <a:bodyPr spcFirstLastPara="1" vert="horz" wrap="square" lIns="91433" tIns="45700" rIns="91433" bIns="45700" rtlCol="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fld id="{00000000-1234-1234-1234-123412341234}" type="slidenum">
              <a:rPr kumimoji="0" lang="en-US" sz="1067" b="0" i="0" u="none" strike="noStrike" kern="1200" cap="none" spc="0" normalizeH="0" baseline="0" noProof="0">
                <a:ln>
                  <a:noFill/>
                </a:ln>
                <a:solidFill>
                  <a:srgbClr val="196B24"/>
                </a:solidFill>
                <a:effectLst/>
                <a:uLnTx/>
                <a:uFillTx/>
                <a:latin typeface="Lato"/>
                <a:ea typeface="Lato"/>
                <a:cs typeface="Lato"/>
                <a:sym typeface="Lato"/>
              </a:rPr>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t>5</a:t>
            </a:fld>
            <a:endParaRPr kumimoji="0" sz="1067" b="0" i="0" u="none" strike="noStrike" kern="1200" cap="none" spc="0" normalizeH="0" baseline="0" noProof="0">
              <a:ln>
                <a:noFill/>
              </a:ln>
              <a:solidFill>
                <a:srgbClr val="196B24"/>
              </a:solidFill>
              <a:effectLst/>
              <a:uLnTx/>
              <a:uFillTx/>
              <a:latin typeface="Lato"/>
              <a:ea typeface="Lato"/>
              <a:cs typeface="Lato"/>
              <a:sym typeface="Lato"/>
            </a:endParaRPr>
          </a:p>
        </p:txBody>
      </p:sp>
      <p:sp>
        <p:nvSpPr>
          <p:cNvPr id="5" name="Slide Number Placeholder 4">
            <a:extLst>
              <a:ext uri="{FF2B5EF4-FFF2-40B4-BE49-F238E27FC236}">
                <a16:creationId xmlns:a16="http://schemas.microsoft.com/office/drawing/2014/main" id="{7C65601D-A124-DBD9-9069-BFEF4212B1FE}"/>
              </a:ext>
            </a:extLst>
          </p:cNvPr>
          <p:cNvSpPr txBox="1">
            <a:spLocks/>
          </p:cNvSpPr>
          <p:nvPr/>
        </p:nvSpPr>
        <p:spPr>
          <a:xfrm>
            <a:off x="11424999" y="6490736"/>
            <a:ext cx="599290" cy="226978"/>
          </a:xfrm>
          <a:prstGeom prst="rect">
            <a:avLst/>
          </a:prstGeom>
          <a:solidFill>
            <a:srgbClr val="102F54"/>
          </a:solidFill>
        </p:spPr>
        <p:txBody>
          <a:bodyPr vert="horz" lIns="91440" tIns="45720" rIns="91440" bIns="45720" rtlCol="0" anchor="b"/>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FE4E75A2-CA41-49D8-A529-D1D3823E4648}" type="slidenum">
              <a:rPr lang="en-US" sz="1050" cap="all" spc="100" smtClean="0">
                <a:solidFill>
                  <a:prstClr val="white"/>
                </a:solidFill>
                <a:latin typeface="HelveticaNeueLT Std" panose="020B0604020202020204" pitchFamily="34" charset="0"/>
              </a:rPr>
              <a:pPr algn="ctr">
                <a:defRPr/>
              </a:pPr>
              <a:t>5</a:t>
            </a:fld>
            <a:endParaRPr lang="en-US" sz="1050" cap="all" spc="100">
              <a:solidFill>
                <a:prstClr val="white"/>
              </a:solidFill>
              <a:latin typeface="HelveticaNeueLT Std" panose="020B0604020202020204" pitchFamily="34" charset="0"/>
            </a:endParaRPr>
          </a:p>
        </p:txBody>
      </p:sp>
      <p:sp>
        <p:nvSpPr>
          <p:cNvPr id="9" name="TextBox 8">
            <a:extLst>
              <a:ext uri="{FF2B5EF4-FFF2-40B4-BE49-F238E27FC236}">
                <a16:creationId xmlns:a16="http://schemas.microsoft.com/office/drawing/2014/main" id="{3453AA0B-891B-1077-4BC2-79901264CF0F}"/>
              </a:ext>
            </a:extLst>
          </p:cNvPr>
          <p:cNvSpPr txBox="1"/>
          <p:nvPr/>
        </p:nvSpPr>
        <p:spPr>
          <a:xfrm>
            <a:off x="698980" y="1344190"/>
            <a:ext cx="10379676" cy="5001306"/>
          </a:xfrm>
          <a:prstGeom prst="rect">
            <a:avLst/>
          </a:prstGeom>
          <a:noFill/>
        </p:spPr>
        <p:txBody>
          <a:bodyPr wrap="square">
            <a:spAutoFit/>
          </a:bodyPr>
          <a:lstStyle/>
          <a:p>
            <a:pPr marL="228600" lvl="1" indent="-228600">
              <a:lnSpc>
                <a:spcPct val="90000"/>
              </a:lnSpc>
              <a:spcBef>
                <a:spcPts val="1000"/>
              </a:spcBef>
              <a:buFont typeface="Arial" panose="020B0604020202020204" pitchFamily="34" charset="0"/>
              <a:buChar char="•"/>
              <a:defRPr/>
            </a:pPr>
            <a:r>
              <a:rPr lang="en-US" sz="2200" b="1">
                <a:solidFill>
                  <a:schemeClr val="tx2"/>
                </a:solidFill>
              </a:rPr>
              <a:t>Empowered HR Teams: </a:t>
            </a:r>
            <a:r>
              <a:rPr lang="en-US" sz="2200">
                <a:solidFill>
                  <a:schemeClr val="tx2"/>
                </a:solidFill>
              </a:rPr>
              <a:t>Enhanced support and resources enabling HR professionals to focus on strategic initiatives.</a:t>
            </a:r>
          </a:p>
          <a:p>
            <a:pPr marL="228600" lvl="1" indent="-228600">
              <a:lnSpc>
                <a:spcPct val="90000"/>
              </a:lnSpc>
              <a:spcBef>
                <a:spcPts val="1000"/>
              </a:spcBef>
              <a:buFont typeface="Arial" panose="020B0604020202020204" pitchFamily="34" charset="0"/>
              <a:buChar char="•"/>
              <a:defRPr/>
            </a:pPr>
            <a:r>
              <a:rPr lang="en-US" sz="2200" b="1">
                <a:solidFill>
                  <a:schemeClr val="tx2"/>
                </a:solidFill>
              </a:rPr>
              <a:t>Unified Collaboration: </a:t>
            </a:r>
            <a:r>
              <a:rPr lang="en-US" sz="2200">
                <a:solidFill>
                  <a:schemeClr val="tx2"/>
                </a:solidFill>
              </a:rPr>
              <a:t>Seamless cross-agency knowledge sharing and adoption of best practices.</a:t>
            </a:r>
          </a:p>
          <a:p>
            <a:pPr marL="228600" lvl="1" indent="-228600">
              <a:lnSpc>
                <a:spcPct val="90000"/>
              </a:lnSpc>
              <a:spcBef>
                <a:spcPts val="1000"/>
              </a:spcBef>
              <a:buFont typeface="Arial" panose="020B0604020202020204" pitchFamily="34" charset="0"/>
              <a:buChar char="•"/>
              <a:defRPr/>
            </a:pPr>
            <a:r>
              <a:rPr lang="en-US" sz="2200" b="1">
                <a:solidFill>
                  <a:schemeClr val="tx2"/>
                </a:solidFill>
              </a:rPr>
              <a:t>Professional Development: </a:t>
            </a:r>
            <a:r>
              <a:rPr lang="en-US" sz="2200">
                <a:solidFill>
                  <a:schemeClr val="tx2"/>
                </a:solidFill>
              </a:rPr>
              <a:t>Enterprise-wide training and development opportunities strengthening HR capabilities across the enterprise.</a:t>
            </a:r>
          </a:p>
          <a:p>
            <a:pPr marL="228600" lvl="1" indent="-228600">
              <a:lnSpc>
                <a:spcPct val="90000"/>
              </a:lnSpc>
              <a:spcBef>
                <a:spcPts val="1000"/>
              </a:spcBef>
              <a:buFont typeface="Arial" panose="020B0604020202020204" pitchFamily="34" charset="0"/>
              <a:buChar char="•"/>
              <a:defRPr/>
            </a:pPr>
            <a:r>
              <a:rPr lang="en-US" sz="2200" b="1">
                <a:solidFill>
                  <a:schemeClr val="tx2"/>
                </a:solidFill>
              </a:rPr>
              <a:t>Consistent Employee Experience: </a:t>
            </a:r>
            <a:r>
              <a:rPr lang="en-US" sz="2200">
                <a:solidFill>
                  <a:schemeClr val="tx2"/>
                </a:solidFill>
              </a:rPr>
              <a:t>Standardized HR practices and messaging ensuring equitable employee experiences across all agencies.</a:t>
            </a:r>
          </a:p>
          <a:p>
            <a:pPr marL="228600" lvl="1" indent="-228600">
              <a:lnSpc>
                <a:spcPct val="90000"/>
              </a:lnSpc>
              <a:spcBef>
                <a:spcPts val="1000"/>
              </a:spcBef>
              <a:buFont typeface="Arial" panose="020B0604020202020204" pitchFamily="34" charset="0"/>
              <a:buChar char="•"/>
              <a:defRPr/>
            </a:pPr>
            <a:r>
              <a:rPr lang="en-US" sz="2200" b="1">
                <a:solidFill>
                  <a:schemeClr val="tx2"/>
                </a:solidFill>
              </a:rPr>
              <a:t>Operational Efficiency:</a:t>
            </a:r>
            <a:r>
              <a:rPr lang="en-US" sz="2200">
                <a:solidFill>
                  <a:schemeClr val="tx2"/>
                </a:solidFill>
              </a:rPr>
              <a:t> Centralized policies, procedures, and tools reducing administrative burden on agency HR and freeing capacity for high-impact strategic work.</a:t>
            </a:r>
          </a:p>
          <a:p>
            <a:pPr marL="228600" lvl="1" indent="-228600">
              <a:lnSpc>
                <a:spcPct val="90000"/>
              </a:lnSpc>
              <a:spcBef>
                <a:spcPts val="1000"/>
              </a:spcBef>
              <a:buFont typeface="Arial" panose="020B0604020202020204" pitchFamily="34" charset="0"/>
              <a:buChar char="•"/>
              <a:defRPr/>
            </a:pPr>
            <a:r>
              <a:rPr lang="en-US" sz="2200" b="1">
                <a:solidFill>
                  <a:schemeClr val="tx2"/>
                </a:solidFill>
              </a:rPr>
              <a:t>Data-Driven Decision Making:</a:t>
            </a:r>
            <a:r>
              <a:rPr lang="en-US" sz="2200">
                <a:solidFill>
                  <a:schemeClr val="tx2"/>
                </a:solidFill>
              </a:rPr>
              <a:t> Integrated HR systems and processes delivering reliable workforce data and real-time insights to support better organizational decisions.</a:t>
            </a:r>
          </a:p>
        </p:txBody>
      </p:sp>
    </p:spTree>
    <p:extLst>
      <p:ext uri="{BB962C8B-B14F-4D97-AF65-F5344CB8AC3E}">
        <p14:creationId xmlns:p14="http://schemas.microsoft.com/office/powerpoint/2010/main" val="3201948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93FE-EEF6-89C1-CA55-0C040DE2C85D}"/>
            </a:ext>
          </a:extLst>
        </p:cNvPr>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92447BBE-BB96-D997-238E-0A81DAB56066}"/>
              </a:ext>
            </a:extLst>
          </p:cNvPr>
          <p:cNvCxnSpPr>
            <a:cxnSpLocks/>
          </p:cNvCxnSpPr>
          <p:nvPr/>
        </p:nvCxnSpPr>
        <p:spPr>
          <a:xfrm>
            <a:off x="460201" y="811428"/>
            <a:ext cx="11271599" cy="0"/>
          </a:xfrm>
          <a:prstGeom prst="line">
            <a:avLst/>
          </a:prstGeom>
          <a:ln w="57150"/>
        </p:spPr>
        <p:style>
          <a:lnRef idx="2">
            <a:schemeClr val="accent2"/>
          </a:lnRef>
          <a:fillRef idx="0">
            <a:schemeClr val="accent2"/>
          </a:fillRef>
          <a:effectRef idx="1">
            <a:schemeClr val="accent2"/>
          </a:effectRef>
          <a:fontRef idx="minor">
            <a:schemeClr val="tx1"/>
          </a:fontRef>
        </p:style>
      </p:cxnSp>
      <p:sp>
        <p:nvSpPr>
          <p:cNvPr id="4" name="Rectangle 3">
            <a:extLst>
              <a:ext uri="{FF2B5EF4-FFF2-40B4-BE49-F238E27FC236}">
                <a16:creationId xmlns:a16="http://schemas.microsoft.com/office/drawing/2014/main" id="{E34E84EE-D5DA-1E46-E272-D93BE36C65F3}"/>
              </a:ext>
            </a:extLst>
          </p:cNvPr>
          <p:cNvSpPr/>
          <p:nvPr/>
        </p:nvSpPr>
        <p:spPr>
          <a:xfrm>
            <a:off x="0" y="-102511"/>
            <a:ext cx="12192000" cy="76363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F87A3"/>
              </a:solidFill>
            </a:endParaRPr>
          </a:p>
        </p:txBody>
      </p:sp>
      <p:sp>
        <p:nvSpPr>
          <p:cNvPr id="2" name="Title 1">
            <a:extLst>
              <a:ext uri="{FF2B5EF4-FFF2-40B4-BE49-F238E27FC236}">
                <a16:creationId xmlns:a16="http://schemas.microsoft.com/office/drawing/2014/main" id="{7D154BD2-CA1C-37F8-2DC5-07C1E7D3FAF6}"/>
              </a:ext>
            </a:extLst>
          </p:cNvPr>
          <p:cNvSpPr>
            <a:spLocks noGrp="1"/>
          </p:cNvSpPr>
          <p:nvPr>
            <p:ph type="title"/>
          </p:nvPr>
        </p:nvSpPr>
        <p:spPr>
          <a:xfrm>
            <a:off x="0" y="-329390"/>
            <a:ext cx="11353800" cy="1325563"/>
          </a:xfrm>
        </p:spPr>
        <p:txBody>
          <a:bodyPr>
            <a:normAutofit/>
          </a:bodyPr>
          <a:lstStyle/>
          <a:p>
            <a:pPr algn="ctr"/>
            <a:r>
              <a:rPr lang="en-US" sz="3000" b="1">
                <a:solidFill>
                  <a:schemeClr val="bg1"/>
                </a:solidFill>
              </a:rPr>
              <a:t>SHRD STATUTORY RESPONSIBILITES</a:t>
            </a:r>
          </a:p>
        </p:txBody>
      </p:sp>
      <p:pic>
        <p:nvPicPr>
          <p:cNvPr id="7" name="object 30">
            <a:extLst>
              <a:ext uri="{FF2B5EF4-FFF2-40B4-BE49-F238E27FC236}">
                <a16:creationId xmlns:a16="http://schemas.microsoft.com/office/drawing/2014/main" id="{C41B4F65-7F3A-9B3C-0FB5-15326B5D8C2A}"/>
              </a:ext>
            </a:extLst>
          </p:cNvPr>
          <p:cNvPicPr/>
          <p:nvPr/>
        </p:nvPicPr>
        <p:blipFill>
          <a:blip r:embed="rId3" cstate="print"/>
          <a:stretch>
            <a:fillRect/>
          </a:stretch>
        </p:blipFill>
        <p:spPr>
          <a:xfrm>
            <a:off x="167639" y="6266688"/>
            <a:ext cx="441947" cy="448055"/>
          </a:xfrm>
          <a:prstGeom prst="rect">
            <a:avLst/>
          </a:prstGeom>
        </p:spPr>
      </p:pic>
      <p:sp>
        <p:nvSpPr>
          <p:cNvPr id="8" name="Footer Placeholder 3">
            <a:extLst>
              <a:ext uri="{FF2B5EF4-FFF2-40B4-BE49-F238E27FC236}">
                <a16:creationId xmlns:a16="http://schemas.microsoft.com/office/drawing/2014/main" id="{D72C2D4B-B854-1AAD-1359-BE24158BBB7C}"/>
              </a:ext>
            </a:extLst>
          </p:cNvPr>
          <p:cNvSpPr>
            <a:spLocks noGrp="1"/>
          </p:cNvSpPr>
          <p:nvPr>
            <p:ph type="ftr" sz="quarter" idx="11"/>
          </p:nvPr>
        </p:nvSpPr>
        <p:spPr>
          <a:xfrm>
            <a:off x="609586" y="6416998"/>
            <a:ext cx="2676731" cy="261172"/>
          </a:xfrm>
        </p:spPr>
        <p:txBody>
          <a:bodyPr lIns="91440" tIns="45720" rIns="91440" bIns="4572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a:ln>
                  <a:noFill/>
                </a:ln>
                <a:solidFill>
                  <a:prstClr val="black"/>
                </a:solidFill>
                <a:effectLst/>
                <a:uLnTx/>
                <a:uFillTx/>
                <a:latin typeface="+mj-lt"/>
                <a:ea typeface="+mn-ea"/>
                <a:cs typeface="+mn-cs"/>
              </a:rPr>
              <a:t>Department of Administration   </a:t>
            </a:r>
          </a:p>
        </p:txBody>
      </p:sp>
      <p:sp>
        <p:nvSpPr>
          <p:cNvPr id="17" name="Google Shape;408;p11">
            <a:extLst>
              <a:ext uri="{FF2B5EF4-FFF2-40B4-BE49-F238E27FC236}">
                <a16:creationId xmlns:a16="http://schemas.microsoft.com/office/drawing/2014/main" id="{4055D451-EA08-A7E7-027B-7BADB1C5E31B}"/>
              </a:ext>
            </a:extLst>
          </p:cNvPr>
          <p:cNvSpPr txBox="1">
            <a:spLocks noGrp="1"/>
          </p:cNvSpPr>
          <p:nvPr>
            <p:ph type="sldNum" idx="12"/>
          </p:nvPr>
        </p:nvSpPr>
        <p:spPr>
          <a:xfrm>
            <a:off x="11515060" y="6366983"/>
            <a:ext cx="530000" cy="365200"/>
          </a:xfrm>
          <a:prstGeom prst="rect">
            <a:avLst/>
          </a:prstGeom>
          <a:noFill/>
          <a:ln>
            <a:noFill/>
          </a:ln>
        </p:spPr>
        <p:txBody>
          <a:bodyPr spcFirstLastPara="1" vert="horz" wrap="square" lIns="91433" tIns="45700" rIns="91433" bIns="45700" rtlCol="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fld id="{00000000-1234-1234-1234-123412341234}" type="slidenum">
              <a:rPr kumimoji="0" lang="en-US" sz="1067" b="0" i="0" u="none" strike="noStrike" kern="1200" cap="none" spc="0" normalizeH="0" baseline="0" noProof="0">
                <a:ln>
                  <a:noFill/>
                </a:ln>
                <a:solidFill>
                  <a:srgbClr val="196B24"/>
                </a:solidFill>
                <a:effectLst/>
                <a:uLnTx/>
                <a:uFillTx/>
                <a:latin typeface="Lato"/>
                <a:ea typeface="Lato"/>
                <a:cs typeface="Lato"/>
                <a:sym typeface="Lato"/>
              </a:rPr>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t>6</a:t>
            </a:fld>
            <a:endParaRPr kumimoji="0" sz="1067" b="0" i="0" u="none" strike="noStrike" kern="1200" cap="none" spc="0" normalizeH="0" baseline="0" noProof="0">
              <a:ln>
                <a:noFill/>
              </a:ln>
              <a:solidFill>
                <a:srgbClr val="196B24"/>
              </a:solidFill>
              <a:effectLst/>
              <a:uLnTx/>
              <a:uFillTx/>
              <a:latin typeface="Lato"/>
              <a:ea typeface="Lato"/>
              <a:cs typeface="Lato"/>
              <a:sym typeface="Lato"/>
            </a:endParaRPr>
          </a:p>
        </p:txBody>
      </p:sp>
      <p:sp>
        <p:nvSpPr>
          <p:cNvPr id="5" name="Slide Number Placeholder 4">
            <a:extLst>
              <a:ext uri="{FF2B5EF4-FFF2-40B4-BE49-F238E27FC236}">
                <a16:creationId xmlns:a16="http://schemas.microsoft.com/office/drawing/2014/main" id="{5FE744B5-19E4-796C-FFEE-CF420EEBF321}"/>
              </a:ext>
            </a:extLst>
          </p:cNvPr>
          <p:cNvSpPr txBox="1">
            <a:spLocks/>
          </p:cNvSpPr>
          <p:nvPr/>
        </p:nvSpPr>
        <p:spPr>
          <a:xfrm>
            <a:off x="11424999" y="6490736"/>
            <a:ext cx="599290" cy="226978"/>
          </a:xfrm>
          <a:prstGeom prst="rect">
            <a:avLst/>
          </a:prstGeom>
          <a:solidFill>
            <a:srgbClr val="102F54"/>
          </a:solidFill>
        </p:spPr>
        <p:txBody>
          <a:bodyPr vert="horz" lIns="91440" tIns="45720" rIns="91440" bIns="45720" rtlCol="0" anchor="b"/>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FE4E75A2-CA41-49D8-A529-D1D3823E4648}" type="slidenum">
              <a:rPr lang="en-US" sz="1050" cap="all" spc="100" smtClean="0">
                <a:solidFill>
                  <a:prstClr val="white"/>
                </a:solidFill>
                <a:latin typeface="HelveticaNeueLT Std" panose="020B0604020202020204" pitchFamily="34" charset="0"/>
              </a:rPr>
              <a:pPr algn="ctr">
                <a:defRPr/>
              </a:pPr>
              <a:t>6</a:t>
            </a:fld>
            <a:endParaRPr lang="en-US" sz="1050" cap="all" spc="100">
              <a:solidFill>
                <a:prstClr val="white"/>
              </a:solidFill>
              <a:latin typeface="HelveticaNeueLT Std" panose="020B0604020202020204" pitchFamily="34" charset="0"/>
            </a:endParaRPr>
          </a:p>
        </p:txBody>
      </p:sp>
      <p:sp>
        <p:nvSpPr>
          <p:cNvPr id="3" name="TextBox 2">
            <a:extLst>
              <a:ext uri="{FF2B5EF4-FFF2-40B4-BE49-F238E27FC236}">
                <a16:creationId xmlns:a16="http://schemas.microsoft.com/office/drawing/2014/main" id="{2CF94A19-A271-C02A-DB1E-856970CE38BF}"/>
              </a:ext>
            </a:extLst>
          </p:cNvPr>
          <p:cNvSpPr txBox="1"/>
          <p:nvPr/>
        </p:nvSpPr>
        <p:spPr>
          <a:xfrm>
            <a:off x="388612" y="1263580"/>
            <a:ext cx="11102976" cy="5001369"/>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000" b="1" i="0" u="none" strike="noStrike" kern="1200" cap="none" spc="0" normalizeH="0" baseline="0" noProof="0">
                <a:ln>
                  <a:noFill/>
                </a:ln>
                <a:solidFill>
                  <a:schemeClr val="tx2"/>
                </a:solidFill>
                <a:effectLst/>
                <a:uLnTx/>
                <a:uFillTx/>
                <a:latin typeface="Aptos" panose="020B0004020202020204" pitchFamily="34" charset="0"/>
              </a:rPr>
              <a:t>Mont. Code Ann. § 2-18-101 et seq.</a:t>
            </a:r>
          </a:p>
          <a:p>
            <a:pPr marR="0" lvl="0" algn="l" defTabSz="914400" rtl="0" eaLnBrk="1" fontAlgn="auto" latinLnBrk="0" hangingPunct="1">
              <a:lnSpc>
                <a:spcPct val="100000"/>
              </a:lnSpc>
              <a:spcBef>
                <a:spcPts val="0"/>
              </a:spcBef>
              <a:spcAft>
                <a:spcPts val="0"/>
              </a:spcAft>
              <a:buClrTx/>
              <a:buSzTx/>
              <a:tabLst/>
              <a:defRPr/>
            </a:pPr>
            <a:r>
              <a:rPr lang="en-US" sz="1850">
                <a:solidFill>
                  <a:schemeClr val="tx2"/>
                </a:solidFill>
                <a:latin typeface="Aptos" panose="020B0004020202020204" pitchFamily="34" charset="0"/>
              </a:rPr>
              <a:t>These statutes assign the Department of Administration statewide leadership and authority over key HR functions for state government.​</a:t>
            </a:r>
          </a:p>
          <a:p>
            <a:pPr marR="0" lvl="0" algn="l" defTabSz="914400" rtl="0" eaLnBrk="1" fontAlgn="auto" latinLnBrk="0" hangingPunct="1">
              <a:lnSpc>
                <a:spcPct val="100000"/>
              </a:lnSpc>
              <a:spcBef>
                <a:spcPts val="0"/>
              </a:spcBef>
              <a:spcAft>
                <a:spcPts val="0"/>
              </a:spcAft>
              <a:buClrTx/>
              <a:buSzTx/>
              <a:tabLst/>
              <a:defRPr/>
            </a:pPr>
            <a:endParaRPr lang="en-US" sz="1850">
              <a:solidFill>
                <a:schemeClr val="tx2"/>
              </a:solidFill>
              <a:latin typeface="Aptos" panose="020B0004020202020204" pitchFamily="34" charset="0"/>
            </a:endParaRPr>
          </a:p>
          <a:p>
            <a:pPr marL="285750" indent="-285750">
              <a:spcBef>
                <a:spcPts val="600"/>
              </a:spcBef>
              <a:buFont typeface="Arial" panose="020B0604020202020204" pitchFamily="34" charset="0"/>
              <a:buChar char="•"/>
              <a:defRPr/>
            </a:pPr>
            <a:r>
              <a:rPr lang="en-US" sz="1850">
                <a:solidFill>
                  <a:schemeClr val="tx2"/>
                </a:solidFill>
                <a:latin typeface="Aptos" panose="020B0004020202020204" pitchFamily="34" charset="0"/>
              </a:rPr>
              <a:t>Lead development of effective personnel administration practices for all state agencies and make HR expertise and resources available to them.​</a:t>
            </a:r>
          </a:p>
          <a:p>
            <a:pPr marL="285750" indent="-285750">
              <a:spcBef>
                <a:spcPts val="600"/>
              </a:spcBef>
              <a:buFont typeface="Arial" panose="020B0604020202020204" pitchFamily="34" charset="0"/>
              <a:buChar char="•"/>
              <a:defRPr/>
            </a:pPr>
            <a:r>
              <a:rPr lang="en-US" sz="1850">
                <a:solidFill>
                  <a:schemeClr val="tx2"/>
                </a:solidFill>
                <a:latin typeface="Aptos" panose="020B0004020202020204" pitchFamily="34" charset="0"/>
              </a:rPr>
              <a:t>Apply and carry out the personnel statutes under Mont. Code Ann. Title 2, ch. 18, pts. 1–3, including any actions needed to fulfill their purposes.​</a:t>
            </a:r>
          </a:p>
          <a:p>
            <a:pPr marL="285750" indent="-285750">
              <a:spcBef>
                <a:spcPts val="600"/>
              </a:spcBef>
              <a:buFont typeface="Arial" panose="020B0604020202020204" pitchFamily="34" charset="0"/>
              <a:buChar char="•"/>
              <a:defRPr/>
            </a:pPr>
            <a:r>
              <a:rPr lang="en-US" sz="1850">
                <a:solidFill>
                  <a:schemeClr val="tx2"/>
                </a:solidFill>
                <a:latin typeface="Aptos" panose="020B0004020202020204" pitchFamily="34" charset="0"/>
              </a:rPr>
              <a:t>Develop and issue statewide personnel policies.</a:t>
            </a:r>
          </a:p>
          <a:p>
            <a:pPr marL="285750" indent="-285750">
              <a:spcBef>
                <a:spcPts val="600"/>
              </a:spcBef>
              <a:buFont typeface="Arial" panose="020B0604020202020204" pitchFamily="34" charset="0"/>
              <a:buChar char="•"/>
              <a:defRPr/>
            </a:pPr>
            <a:r>
              <a:rPr lang="en-US" sz="1850">
                <a:solidFill>
                  <a:schemeClr val="tx2"/>
                </a:solidFill>
                <a:latin typeface="Aptos" panose="020B0004020202020204" pitchFamily="34" charset="0"/>
              </a:rPr>
              <a:t>Develop and foster programs for recruitment, selection, training, safety, health, counseling, discipline, grievance handling, performance evaluation, and retention of employees.​</a:t>
            </a:r>
          </a:p>
          <a:p>
            <a:pPr marL="285750" indent="-285750">
              <a:spcBef>
                <a:spcPts val="600"/>
              </a:spcBef>
              <a:buFont typeface="Arial" panose="020B0604020202020204" pitchFamily="34" charset="0"/>
              <a:buChar char="•"/>
              <a:defRPr/>
            </a:pPr>
            <a:r>
              <a:rPr lang="en-US" sz="1850">
                <a:solidFill>
                  <a:schemeClr val="tx2"/>
                </a:solidFill>
                <a:latin typeface="Aptos" panose="020B0004020202020204" pitchFamily="34" charset="0"/>
              </a:rPr>
              <a:t>Develop model rules of conduct for all state employees based on the state ethics laws (Mont. Code Ann. Title 2, ch. 2). </a:t>
            </a:r>
          </a:p>
          <a:p>
            <a:pPr marL="285750" indent="-285750">
              <a:spcBef>
                <a:spcPts val="600"/>
              </a:spcBef>
              <a:buFont typeface="Arial" panose="020B0604020202020204" pitchFamily="34" charset="0"/>
              <a:buChar char="•"/>
              <a:defRPr/>
            </a:pPr>
            <a:r>
              <a:rPr lang="en-US" sz="1850">
                <a:solidFill>
                  <a:schemeClr val="tx2"/>
                </a:solidFill>
                <a:latin typeface="Aptos" panose="020B0004020202020204" pitchFamily="34" charset="0"/>
              </a:rPr>
              <a:t>Investigate how personnel statutes and policies are working in practice and report findings and recommendations to the governor.​</a:t>
            </a:r>
          </a:p>
        </p:txBody>
      </p:sp>
    </p:spTree>
    <p:extLst>
      <p:ext uri="{BB962C8B-B14F-4D97-AF65-F5344CB8AC3E}">
        <p14:creationId xmlns:p14="http://schemas.microsoft.com/office/powerpoint/2010/main" val="34246893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CE6D3-FBF8-91FB-6EB5-818C864A4105}"/>
            </a:ext>
          </a:extLst>
        </p:cNvPr>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38E3DD9F-5C5B-71F0-1BBD-5D396E93872C}"/>
              </a:ext>
            </a:extLst>
          </p:cNvPr>
          <p:cNvCxnSpPr>
            <a:cxnSpLocks/>
          </p:cNvCxnSpPr>
          <p:nvPr/>
        </p:nvCxnSpPr>
        <p:spPr>
          <a:xfrm>
            <a:off x="460201" y="811428"/>
            <a:ext cx="11271599" cy="0"/>
          </a:xfrm>
          <a:prstGeom prst="line">
            <a:avLst/>
          </a:prstGeom>
          <a:ln w="57150"/>
        </p:spPr>
        <p:style>
          <a:lnRef idx="2">
            <a:schemeClr val="accent2"/>
          </a:lnRef>
          <a:fillRef idx="0">
            <a:schemeClr val="accent2"/>
          </a:fillRef>
          <a:effectRef idx="1">
            <a:schemeClr val="accent2"/>
          </a:effectRef>
          <a:fontRef idx="minor">
            <a:schemeClr val="tx1"/>
          </a:fontRef>
        </p:style>
      </p:cxnSp>
      <p:sp>
        <p:nvSpPr>
          <p:cNvPr id="23" name="Rectangle 22">
            <a:extLst>
              <a:ext uri="{FF2B5EF4-FFF2-40B4-BE49-F238E27FC236}">
                <a16:creationId xmlns:a16="http://schemas.microsoft.com/office/drawing/2014/main" id="{A6D0503E-8C0C-C2F4-B771-CA84F046E256}"/>
              </a:ext>
            </a:extLst>
          </p:cNvPr>
          <p:cNvSpPr/>
          <p:nvPr/>
        </p:nvSpPr>
        <p:spPr>
          <a:xfrm>
            <a:off x="0" y="-102511"/>
            <a:ext cx="12192000" cy="763630"/>
          </a:xfrm>
          <a:prstGeom prst="rect">
            <a:avLst/>
          </a:prstGeom>
          <a:solidFill>
            <a:srgbClr val="051C2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F87A3"/>
              </a:solidFill>
              <a:effectLst/>
              <a:uLnTx/>
              <a:uFillTx/>
              <a:latin typeface="Aptos" panose="02110004020202020204"/>
              <a:ea typeface="+mn-ea"/>
              <a:cs typeface="+mn-cs"/>
            </a:endParaRPr>
          </a:p>
        </p:txBody>
      </p:sp>
      <p:sp>
        <p:nvSpPr>
          <p:cNvPr id="25" name="Title 1">
            <a:extLst>
              <a:ext uri="{FF2B5EF4-FFF2-40B4-BE49-F238E27FC236}">
                <a16:creationId xmlns:a16="http://schemas.microsoft.com/office/drawing/2014/main" id="{375211EF-E637-1B39-DD2C-A8CECCB41300}"/>
              </a:ext>
            </a:extLst>
          </p:cNvPr>
          <p:cNvSpPr txBox="1">
            <a:spLocks/>
          </p:cNvSpPr>
          <p:nvPr/>
        </p:nvSpPr>
        <p:spPr>
          <a:xfrm>
            <a:off x="460200" y="43533"/>
            <a:ext cx="9003839" cy="4860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solidFill>
                  <a:schemeClr val="bg1"/>
                </a:solidFill>
              </a:rPr>
              <a:t>HR CENTRALIZATION / TIMELINE</a:t>
            </a:r>
          </a:p>
        </p:txBody>
      </p:sp>
      <p:cxnSp>
        <p:nvCxnSpPr>
          <p:cNvPr id="15" name="Straight Connector 14">
            <a:extLst>
              <a:ext uri="{FF2B5EF4-FFF2-40B4-BE49-F238E27FC236}">
                <a16:creationId xmlns:a16="http://schemas.microsoft.com/office/drawing/2014/main" id="{FA5F2BE9-F624-1B18-FE06-C21FD57C061E}"/>
              </a:ext>
            </a:extLst>
          </p:cNvPr>
          <p:cNvCxnSpPr>
            <a:cxnSpLocks/>
          </p:cNvCxnSpPr>
          <p:nvPr/>
        </p:nvCxnSpPr>
        <p:spPr>
          <a:xfrm>
            <a:off x="395163" y="1921434"/>
            <a:ext cx="11187443" cy="385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BABB4E3-48ED-8BA3-02A9-BE944CA24541}"/>
              </a:ext>
            </a:extLst>
          </p:cNvPr>
          <p:cNvCxnSpPr>
            <a:cxnSpLocks/>
          </p:cNvCxnSpPr>
          <p:nvPr/>
        </p:nvCxnSpPr>
        <p:spPr>
          <a:xfrm>
            <a:off x="395163" y="2787611"/>
            <a:ext cx="1120459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8375558-8484-6FD9-C2A6-19AB382B4D7E}"/>
              </a:ext>
            </a:extLst>
          </p:cNvPr>
          <p:cNvCxnSpPr>
            <a:cxnSpLocks/>
          </p:cNvCxnSpPr>
          <p:nvPr/>
        </p:nvCxnSpPr>
        <p:spPr>
          <a:xfrm flipV="1">
            <a:off x="409170" y="3649935"/>
            <a:ext cx="11204598" cy="942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193D3BE-8223-D1DF-463E-B7CF99A5249A}"/>
              </a:ext>
            </a:extLst>
          </p:cNvPr>
          <p:cNvCxnSpPr>
            <a:cxnSpLocks/>
          </p:cNvCxnSpPr>
          <p:nvPr/>
        </p:nvCxnSpPr>
        <p:spPr>
          <a:xfrm>
            <a:off x="409170" y="4520345"/>
            <a:ext cx="11473081" cy="16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A8D0160-AE71-6ED0-C6AF-9FF13460357E}"/>
              </a:ext>
            </a:extLst>
          </p:cNvPr>
          <p:cNvCxnSpPr>
            <a:cxnSpLocks/>
          </p:cNvCxnSpPr>
          <p:nvPr/>
        </p:nvCxnSpPr>
        <p:spPr>
          <a:xfrm>
            <a:off x="395163" y="5384307"/>
            <a:ext cx="11702420" cy="345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2" name="object 5">
            <a:extLst>
              <a:ext uri="{FF2B5EF4-FFF2-40B4-BE49-F238E27FC236}">
                <a16:creationId xmlns:a16="http://schemas.microsoft.com/office/drawing/2014/main" id="{9174C741-A7E8-6FF0-1289-194E4EAA09CE}"/>
              </a:ext>
            </a:extLst>
          </p:cNvPr>
          <p:cNvSpPr txBox="1">
            <a:spLocks/>
          </p:cNvSpPr>
          <p:nvPr/>
        </p:nvSpPr>
        <p:spPr>
          <a:xfrm>
            <a:off x="11170775" y="6574382"/>
            <a:ext cx="224221" cy="168636"/>
          </a:xfrm>
          <a:prstGeom prst="rect">
            <a:avLst/>
          </a:prstGeom>
        </p:spPr>
        <p:txBody>
          <a:bodyPr vert="horz" wrap="square" lIns="0" tIns="698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marR="0" lvl="0" indent="0" algn="l" defTabSz="914400" rtl="0" eaLnBrk="1" fontAlgn="auto" latinLnBrk="0" hangingPunct="1">
              <a:lnSpc>
                <a:spcPct val="100000"/>
              </a:lnSpc>
              <a:spcBef>
                <a:spcPts val="55"/>
              </a:spcBef>
              <a:spcAft>
                <a:spcPts val="0"/>
              </a:spcAft>
              <a:buClrTx/>
              <a:buSzTx/>
              <a:buFontTx/>
              <a:buNone/>
              <a:tabLst/>
              <a:defRPr/>
            </a:pPr>
            <a:fld id="{81D60167-4931-47E6-BA6A-407CBD079E47}" type="slidenum">
              <a:rPr kumimoji="0" lang="en-US" sz="1050" b="0" i="0" u="none" strike="noStrike" kern="0" cap="none" spc="-25" normalizeH="0" baseline="0" noProof="0" smtClean="0">
                <a:ln>
                  <a:noFill/>
                </a:ln>
                <a:solidFill>
                  <a:prstClr val="white"/>
                </a:solidFill>
                <a:effectLst/>
                <a:uLnTx/>
                <a:uFillTx/>
                <a:latin typeface="Arial"/>
                <a:ea typeface="+mn-ea"/>
                <a:cs typeface="Arial"/>
              </a:rPr>
              <a:pPr marL="38100" marR="0" lvl="0" indent="0" algn="l" defTabSz="914400" rtl="0" eaLnBrk="1" fontAlgn="auto" latinLnBrk="0" hangingPunct="1">
                <a:lnSpc>
                  <a:spcPct val="100000"/>
                </a:lnSpc>
                <a:spcBef>
                  <a:spcPts val="55"/>
                </a:spcBef>
                <a:spcAft>
                  <a:spcPts val="0"/>
                </a:spcAft>
                <a:buClrTx/>
                <a:buSzTx/>
                <a:buFontTx/>
                <a:buNone/>
                <a:tabLst/>
                <a:defRPr/>
              </a:pPr>
              <a:t>7</a:t>
            </a:fld>
            <a:endParaRPr kumimoji="0" lang="en-US" sz="1050" b="0" i="0" u="none" strike="noStrike" kern="0" cap="none" spc="-25" normalizeH="0" baseline="0" noProof="0">
              <a:ln>
                <a:noFill/>
              </a:ln>
              <a:solidFill>
                <a:prstClr val="white"/>
              </a:solidFill>
              <a:effectLst/>
              <a:uLnTx/>
              <a:uFillTx/>
              <a:latin typeface="Arial"/>
              <a:ea typeface="+mn-ea"/>
              <a:cs typeface="Arial"/>
            </a:endParaRPr>
          </a:p>
        </p:txBody>
      </p:sp>
      <p:sp>
        <p:nvSpPr>
          <p:cNvPr id="3" name="Arrow: Right 2">
            <a:extLst>
              <a:ext uri="{FF2B5EF4-FFF2-40B4-BE49-F238E27FC236}">
                <a16:creationId xmlns:a16="http://schemas.microsoft.com/office/drawing/2014/main" id="{19FD371B-CE61-72C0-CB87-39DFC0F2BF6E}"/>
              </a:ext>
            </a:extLst>
          </p:cNvPr>
          <p:cNvSpPr/>
          <p:nvPr/>
        </p:nvSpPr>
        <p:spPr>
          <a:xfrm>
            <a:off x="460200" y="1219677"/>
            <a:ext cx="2228136" cy="613495"/>
          </a:xfrm>
          <a:prstGeom prst="right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ptos" panose="02110004020202020204"/>
                <a:ea typeface="+mn-ea"/>
                <a:cs typeface="+mn-cs"/>
              </a:rPr>
              <a:t>   August - October</a:t>
            </a:r>
          </a:p>
        </p:txBody>
      </p:sp>
      <p:sp>
        <p:nvSpPr>
          <p:cNvPr id="7" name="TextBox 6">
            <a:extLst>
              <a:ext uri="{FF2B5EF4-FFF2-40B4-BE49-F238E27FC236}">
                <a16:creationId xmlns:a16="http://schemas.microsoft.com/office/drawing/2014/main" id="{B4366418-60EE-2C1D-ECD3-82312B4BAD3A}"/>
              </a:ext>
            </a:extLst>
          </p:cNvPr>
          <p:cNvSpPr txBox="1"/>
          <p:nvPr/>
        </p:nvSpPr>
        <p:spPr>
          <a:xfrm>
            <a:off x="2261701" y="1247904"/>
            <a:ext cx="9662859" cy="523220"/>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Agency Deep Dive Meetings</a:t>
            </a:r>
          </a:p>
          <a:p>
            <a:pPr marL="457200" marR="0" lvl="1" indent="0"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Aptos" panose="02110004020202020204"/>
                <a:ea typeface="+mn-ea"/>
                <a:cs typeface="+mn-cs"/>
              </a:rPr>
              <a:t>Note: Agencies that are hiring human resource/payroll staff MUST include DOA in those interviews and hiring actions. </a:t>
            </a:r>
          </a:p>
        </p:txBody>
      </p:sp>
      <p:sp>
        <p:nvSpPr>
          <p:cNvPr id="9" name="Arrow: Right 8">
            <a:extLst>
              <a:ext uri="{FF2B5EF4-FFF2-40B4-BE49-F238E27FC236}">
                <a16:creationId xmlns:a16="http://schemas.microsoft.com/office/drawing/2014/main" id="{8309D4B1-2DDC-5F02-EFCB-FE4704FCC7A6}"/>
              </a:ext>
            </a:extLst>
          </p:cNvPr>
          <p:cNvSpPr/>
          <p:nvPr/>
        </p:nvSpPr>
        <p:spPr>
          <a:xfrm>
            <a:off x="460199" y="3747624"/>
            <a:ext cx="5376779" cy="684459"/>
          </a:xfrm>
          <a:prstGeom prst="right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ptos" panose="02110004020202020204"/>
                <a:ea typeface="+mn-ea"/>
                <a:cs typeface="+mn-cs"/>
              </a:rPr>
              <a:t>                                                                                                      March</a:t>
            </a:r>
          </a:p>
        </p:txBody>
      </p:sp>
      <p:sp>
        <p:nvSpPr>
          <p:cNvPr id="10" name="Arrow: Right 9">
            <a:extLst>
              <a:ext uri="{FF2B5EF4-FFF2-40B4-BE49-F238E27FC236}">
                <a16:creationId xmlns:a16="http://schemas.microsoft.com/office/drawing/2014/main" id="{59998DDC-43BD-CAFA-514A-D34DF9E52D43}"/>
              </a:ext>
            </a:extLst>
          </p:cNvPr>
          <p:cNvSpPr/>
          <p:nvPr/>
        </p:nvSpPr>
        <p:spPr>
          <a:xfrm>
            <a:off x="467479" y="2875873"/>
            <a:ext cx="4604029" cy="685800"/>
          </a:xfrm>
          <a:prstGeom prst="right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ptos" panose="02110004020202020204"/>
                <a:ea typeface="+mn-ea"/>
                <a:cs typeface="+mn-cs"/>
              </a:rPr>
              <a:t>                                                      January - February</a:t>
            </a:r>
          </a:p>
        </p:txBody>
      </p:sp>
      <p:sp>
        <p:nvSpPr>
          <p:cNvPr id="11" name="Arrow: Right 10">
            <a:extLst>
              <a:ext uri="{FF2B5EF4-FFF2-40B4-BE49-F238E27FC236}">
                <a16:creationId xmlns:a16="http://schemas.microsoft.com/office/drawing/2014/main" id="{F8D95E87-E8E7-5FF2-F88D-2AFEC2B8CC9C}"/>
              </a:ext>
            </a:extLst>
          </p:cNvPr>
          <p:cNvSpPr/>
          <p:nvPr/>
        </p:nvSpPr>
        <p:spPr>
          <a:xfrm>
            <a:off x="395163" y="5537996"/>
            <a:ext cx="11638076" cy="685800"/>
          </a:xfrm>
          <a:prstGeom prst="rightArrow">
            <a:avLst/>
          </a:prstGeom>
          <a:solidFill>
            <a:srgbClr val="6F87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ptos" panose="02110004020202020204"/>
                <a:ea typeface="+mn-ea"/>
                <a:cs typeface="+mn-cs"/>
              </a:rPr>
              <a:t>August 2025                                                                                                                                                                                                     July 2026</a:t>
            </a:r>
          </a:p>
        </p:txBody>
      </p:sp>
      <p:sp>
        <p:nvSpPr>
          <p:cNvPr id="12" name="TextBox 11">
            <a:extLst>
              <a:ext uri="{FF2B5EF4-FFF2-40B4-BE49-F238E27FC236}">
                <a16:creationId xmlns:a16="http://schemas.microsoft.com/office/drawing/2014/main" id="{7529B77F-4243-7317-5C0C-58D098355056}"/>
              </a:ext>
            </a:extLst>
          </p:cNvPr>
          <p:cNvSpPr txBox="1"/>
          <p:nvPr/>
        </p:nvSpPr>
        <p:spPr>
          <a:xfrm>
            <a:off x="5172290" y="2951355"/>
            <a:ext cx="655951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Partner with </a:t>
            </a:r>
            <a:r>
              <a:rPr lang="en-US" sz="1400">
                <a:solidFill>
                  <a:prstClr val="black"/>
                </a:solidFill>
                <a:latin typeface="Aptos" panose="02110004020202020204"/>
              </a:rPr>
              <a:t>OBPP on </a:t>
            </a: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funding structure for the remainder of FY25/FY26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prstClr val="black"/>
                </a:solidFill>
                <a:latin typeface="Aptos" panose="02110004020202020204"/>
              </a:rPr>
              <a:t>Initiate Reporting Structure</a:t>
            </a:r>
            <a:endParaRPr kumimoji="0" lang="en-US" sz="14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3" name="TextBox 12">
            <a:extLst>
              <a:ext uri="{FF2B5EF4-FFF2-40B4-BE49-F238E27FC236}">
                <a16:creationId xmlns:a16="http://schemas.microsoft.com/office/drawing/2014/main" id="{B0EBB243-9D99-DEE0-2835-46D60D0EB514}"/>
              </a:ext>
            </a:extLst>
          </p:cNvPr>
          <p:cNvSpPr txBox="1"/>
          <p:nvPr/>
        </p:nvSpPr>
        <p:spPr>
          <a:xfrm>
            <a:off x="3843346" y="2201890"/>
            <a:ext cx="5522126" cy="30777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Share Centralization Structure/Model with Agency Directors and Staff</a:t>
            </a:r>
          </a:p>
        </p:txBody>
      </p:sp>
      <p:sp>
        <p:nvSpPr>
          <p:cNvPr id="17" name="TextBox 16">
            <a:extLst>
              <a:ext uri="{FF2B5EF4-FFF2-40B4-BE49-F238E27FC236}">
                <a16:creationId xmlns:a16="http://schemas.microsoft.com/office/drawing/2014/main" id="{A6C197E3-0329-4633-237C-5C57CA0240A6}"/>
              </a:ext>
            </a:extLst>
          </p:cNvPr>
          <p:cNvSpPr txBox="1"/>
          <p:nvPr/>
        </p:nvSpPr>
        <p:spPr>
          <a:xfrm>
            <a:off x="5530893" y="3825301"/>
            <a:ext cx="6200907" cy="523220"/>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Continue to refine structure as needed to ensure efficient operations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Develop rate structure for FY28/FY29 budget </a:t>
            </a:r>
          </a:p>
        </p:txBody>
      </p:sp>
      <p:sp>
        <p:nvSpPr>
          <p:cNvPr id="20" name="TextBox 19">
            <a:extLst>
              <a:ext uri="{FF2B5EF4-FFF2-40B4-BE49-F238E27FC236}">
                <a16:creationId xmlns:a16="http://schemas.microsoft.com/office/drawing/2014/main" id="{C4642802-AD64-84E1-1E1F-DF07B604E835}"/>
              </a:ext>
            </a:extLst>
          </p:cNvPr>
          <p:cNvSpPr txBox="1"/>
          <p:nvPr/>
        </p:nvSpPr>
        <p:spPr>
          <a:xfrm>
            <a:off x="7232121" y="4798585"/>
            <a:ext cx="449967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HR employees reported by DOA to OBPP for snapshot </a:t>
            </a:r>
          </a:p>
        </p:txBody>
      </p:sp>
      <p:sp>
        <p:nvSpPr>
          <p:cNvPr id="21" name="Arrow: Right 20">
            <a:extLst>
              <a:ext uri="{FF2B5EF4-FFF2-40B4-BE49-F238E27FC236}">
                <a16:creationId xmlns:a16="http://schemas.microsoft.com/office/drawing/2014/main" id="{4FAA1D7C-E438-083E-088A-754562E9BB61}"/>
              </a:ext>
            </a:extLst>
          </p:cNvPr>
          <p:cNvSpPr/>
          <p:nvPr/>
        </p:nvSpPr>
        <p:spPr>
          <a:xfrm>
            <a:off x="467479" y="4610247"/>
            <a:ext cx="6607530" cy="685800"/>
          </a:xfrm>
          <a:prstGeom prst="right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ptos" panose="02110004020202020204"/>
                <a:ea typeface="+mn-ea"/>
                <a:cs typeface="+mn-cs"/>
              </a:rPr>
              <a:t>                                                                                                                              April-July</a:t>
            </a:r>
          </a:p>
        </p:txBody>
      </p:sp>
      <p:sp>
        <p:nvSpPr>
          <p:cNvPr id="30" name="Arrow: Right 29">
            <a:extLst>
              <a:ext uri="{FF2B5EF4-FFF2-40B4-BE49-F238E27FC236}">
                <a16:creationId xmlns:a16="http://schemas.microsoft.com/office/drawing/2014/main" id="{AAE39F94-76E3-486B-4B77-02C5AB3279CF}"/>
              </a:ext>
            </a:extLst>
          </p:cNvPr>
          <p:cNvSpPr/>
          <p:nvPr/>
        </p:nvSpPr>
        <p:spPr>
          <a:xfrm>
            <a:off x="460200" y="2049031"/>
            <a:ext cx="3239709" cy="613495"/>
          </a:xfrm>
          <a:prstGeom prst="right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defRPr/>
            </a:pPr>
            <a:r>
              <a:rPr lang="en-US" sz="1600" b="1">
                <a:solidFill>
                  <a:prstClr val="white"/>
                </a:solidFill>
              </a:rPr>
              <a:t>November - December</a:t>
            </a:r>
          </a:p>
        </p:txBody>
      </p:sp>
      <p:sp>
        <p:nvSpPr>
          <p:cNvPr id="31" name="Arrow: Right 30">
            <a:extLst>
              <a:ext uri="{FF2B5EF4-FFF2-40B4-BE49-F238E27FC236}">
                <a16:creationId xmlns:a16="http://schemas.microsoft.com/office/drawing/2014/main" id="{861B85DD-8451-76C3-C4F1-D9D003BB4CF8}"/>
              </a:ext>
            </a:extLst>
          </p:cNvPr>
          <p:cNvSpPr/>
          <p:nvPr/>
        </p:nvSpPr>
        <p:spPr>
          <a:xfrm>
            <a:off x="460200" y="2869659"/>
            <a:ext cx="1956683" cy="685800"/>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prstClr val="white"/>
                </a:solidFill>
                <a:latin typeface="Aptos" panose="02110004020202020204"/>
              </a:rPr>
              <a:t>    </a:t>
            </a:r>
            <a:r>
              <a:rPr kumimoji="0" lang="en-US" sz="1800" b="1" i="0" u="none" strike="noStrike" kern="1200" cap="none" spc="0" normalizeH="0" baseline="0" noProof="0">
                <a:ln>
                  <a:noFill/>
                </a:ln>
                <a:solidFill>
                  <a:prstClr val="white"/>
                </a:solidFill>
                <a:effectLst/>
                <a:uLnTx/>
                <a:uFillTx/>
                <a:latin typeface="Aptos" panose="02110004020202020204"/>
                <a:ea typeface="+mn-ea"/>
                <a:cs typeface="+mn-cs"/>
              </a:rPr>
              <a:t>2026</a:t>
            </a:r>
          </a:p>
        </p:txBody>
      </p:sp>
      <p:sp>
        <p:nvSpPr>
          <p:cNvPr id="4" name="Slide Number Placeholder 4">
            <a:extLst>
              <a:ext uri="{FF2B5EF4-FFF2-40B4-BE49-F238E27FC236}">
                <a16:creationId xmlns:a16="http://schemas.microsoft.com/office/drawing/2014/main" id="{CA6025E1-B84E-9EFD-1C3F-1807DD24F594}"/>
              </a:ext>
            </a:extLst>
          </p:cNvPr>
          <p:cNvSpPr txBox="1">
            <a:spLocks/>
          </p:cNvSpPr>
          <p:nvPr/>
        </p:nvSpPr>
        <p:spPr>
          <a:xfrm>
            <a:off x="11424999" y="6490736"/>
            <a:ext cx="599290" cy="226978"/>
          </a:xfrm>
          <a:prstGeom prst="rect">
            <a:avLst/>
          </a:prstGeom>
          <a:solidFill>
            <a:srgbClr val="102F54"/>
          </a:solidFill>
        </p:spPr>
        <p:txBody>
          <a:bodyPr vert="horz" lIns="91440" tIns="45720" rIns="91440" bIns="45720" rtlCol="0" anchor="b"/>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FE4E75A2-CA41-49D8-A529-D1D3823E4648}" type="slidenum">
              <a:rPr kumimoji="0" lang="en-US" sz="1050" b="0" i="0" u="none" strike="noStrike" kern="1200" cap="all" spc="100" normalizeH="0" baseline="0" noProof="0" smtClean="0">
                <a:ln>
                  <a:noFill/>
                </a:ln>
                <a:solidFill>
                  <a:prstClr val="white"/>
                </a:solidFill>
                <a:effectLst/>
                <a:uLnTx/>
                <a:uFillTx/>
                <a:latin typeface="HelveticaNeueLT Std"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050" b="0" i="0" u="none" strike="noStrike" kern="1200" cap="all" spc="100" normalizeH="0" baseline="0" noProof="0">
              <a:ln>
                <a:noFill/>
              </a:ln>
              <a:solidFill>
                <a:prstClr val="white"/>
              </a:solidFill>
              <a:effectLst/>
              <a:uLnTx/>
              <a:uFillTx/>
              <a:latin typeface="HelveticaNeueLT Std" panose="020B0604020202020204" pitchFamily="34" charset="0"/>
              <a:ea typeface="+mn-ea"/>
              <a:cs typeface="+mn-cs"/>
            </a:endParaRPr>
          </a:p>
        </p:txBody>
      </p:sp>
      <p:pic>
        <p:nvPicPr>
          <p:cNvPr id="5" name="object 30">
            <a:extLst>
              <a:ext uri="{FF2B5EF4-FFF2-40B4-BE49-F238E27FC236}">
                <a16:creationId xmlns:a16="http://schemas.microsoft.com/office/drawing/2014/main" id="{10CECDC9-E58F-E585-1AB9-FB45FC0A6DAA}"/>
              </a:ext>
            </a:extLst>
          </p:cNvPr>
          <p:cNvPicPr/>
          <p:nvPr/>
        </p:nvPicPr>
        <p:blipFill>
          <a:blip r:embed="rId3" cstate="print"/>
          <a:stretch>
            <a:fillRect/>
          </a:stretch>
        </p:blipFill>
        <p:spPr>
          <a:xfrm>
            <a:off x="167639" y="6266688"/>
            <a:ext cx="441947" cy="448055"/>
          </a:xfrm>
          <a:prstGeom prst="rect">
            <a:avLst/>
          </a:prstGeom>
        </p:spPr>
      </p:pic>
      <p:sp>
        <p:nvSpPr>
          <p:cNvPr id="6" name="Footer Placeholder 3">
            <a:extLst>
              <a:ext uri="{FF2B5EF4-FFF2-40B4-BE49-F238E27FC236}">
                <a16:creationId xmlns:a16="http://schemas.microsoft.com/office/drawing/2014/main" id="{71579B7C-C36F-B3F4-8F33-17ACFD42C9F2}"/>
              </a:ext>
            </a:extLst>
          </p:cNvPr>
          <p:cNvSpPr>
            <a:spLocks noGrp="1"/>
          </p:cNvSpPr>
          <p:nvPr>
            <p:ph type="ftr" sz="quarter" idx="11"/>
          </p:nvPr>
        </p:nvSpPr>
        <p:spPr>
          <a:xfrm>
            <a:off x="609586" y="6416998"/>
            <a:ext cx="2676731" cy="261172"/>
          </a:xfrm>
        </p:spPr>
        <p:txBody>
          <a:bodyPr lIns="91440" tIns="45720" rIns="91440" bIns="4572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a:ln>
                  <a:noFill/>
                </a:ln>
                <a:solidFill>
                  <a:prstClr val="black"/>
                </a:solidFill>
                <a:effectLst/>
                <a:uLnTx/>
                <a:uFillTx/>
                <a:latin typeface="+mj-lt"/>
                <a:ea typeface="+mn-ea"/>
                <a:cs typeface="+mn-cs"/>
              </a:rPr>
              <a:t>Department of Administration   </a:t>
            </a:r>
          </a:p>
        </p:txBody>
      </p:sp>
    </p:spTree>
    <p:extLst>
      <p:ext uri="{BB962C8B-B14F-4D97-AF65-F5344CB8AC3E}">
        <p14:creationId xmlns:p14="http://schemas.microsoft.com/office/powerpoint/2010/main" val="40885744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E5366-E262-9A59-677A-DEF9AD4856F2}"/>
            </a:ext>
          </a:extLst>
        </p:cNvPr>
        <p:cNvGrpSpPr/>
        <p:nvPr/>
      </p:nvGrpSpPr>
      <p:grpSpPr>
        <a:xfrm>
          <a:off x="0" y="0"/>
          <a:ext cx="0" cy="0"/>
          <a:chOff x="0" y="0"/>
          <a:chExt cx="0" cy="0"/>
        </a:xfrm>
      </p:grpSpPr>
      <p:pic>
        <p:nvPicPr>
          <p:cNvPr id="9" name="Picture 8" descr="A picture containing mountain, silhouette&#10;&#10;Description automatically generated">
            <a:extLst>
              <a:ext uri="{FF2B5EF4-FFF2-40B4-BE49-F238E27FC236}">
                <a16:creationId xmlns:a16="http://schemas.microsoft.com/office/drawing/2014/main" id="{121871CA-64DE-3F43-F4CD-F48715432D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descr="Logo&#10;&#10;Description automatically generated">
            <a:extLst>
              <a:ext uri="{FF2B5EF4-FFF2-40B4-BE49-F238E27FC236}">
                <a16:creationId xmlns:a16="http://schemas.microsoft.com/office/drawing/2014/main" id="{AA64D334-3BC8-936F-DC6C-0D32E4D55D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542" y="4191006"/>
            <a:ext cx="2318658" cy="2318658"/>
          </a:xfrm>
          <a:prstGeom prst="rect">
            <a:avLst/>
          </a:prstGeom>
        </p:spPr>
      </p:pic>
      <p:sp>
        <p:nvSpPr>
          <p:cNvPr id="14" name="TextBox 13">
            <a:hlinkClick r:id="rId5"/>
            <a:extLst>
              <a:ext uri="{FF2B5EF4-FFF2-40B4-BE49-F238E27FC236}">
                <a16:creationId xmlns:a16="http://schemas.microsoft.com/office/drawing/2014/main" id="{D3756BB0-651E-5E9B-5A25-67598810ABD7}"/>
              </a:ext>
            </a:extLst>
          </p:cNvPr>
          <p:cNvSpPr txBox="1"/>
          <p:nvPr/>
        </p:nvSpPr>
        <p:spPr>
          <a:xfrm>
            <a:off x="2863401" y="4887316"/>
            <a:ext cx="6732986" cy="769441"/>
          </a:xfrm>
          <a:prstGeom prst="rect">
            <a:avLst/>
          </a:prstGeom>
          <a:noFill/>
        </p:spPr>
        <p:txBody>
          <a:bodyPr wrap="square" rtlCol="0">
            <a:spAutoFit/>
          </a:bodyPr>
          <a:lstStyle/>
          <a:p>
            <a:pPr algn="ctr"/>
            <a:r>
              <a:rPr lang="en-US" sz="4400" b="1">
                <a:solidFill>
                  <a:schemeClr val="bg1"/>
                </a:solidFill>
              </a:rPr>
              <a:t>DISCOVERY</a:t>
            </a:r>
            <a:endParaRPr lang="en-US" sz="4400" b="1">
              <a:solidFill>
                <a:schemeClr val="bg1"/>
              </a:solidFill>
              <a:latin typeface="Aptos" panose="020B0004020202020204" pitchFamily="34" charset="0"/>
            </a:endParaRPr>
          </a:p>
        </p:txBody>
      </p:sp>
    </p:spTree>
    <p:extLst>
      <p:ext uri="{BB962C8B-B14F-4D97-AF65-F5344CB8AC3E}">
        <p14:creationId xmlns:p14="http://schemas.microsoft.com/office/powerpoint/2010/main" val="5931074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DEF4FC9-A5A5-26AC-DDA4-7E3F84D16B12}"/>
              </a:ext>
            </a:extLst>
          </p:cNvPr>
          <p:cNvSpPr/>
          <p:nvPr/>
        </p:nvSpPr>
        <p:spPr>
          <a:xfrm>
            <a:off x="-17526" y="-11016"/>
            <a:ext cx="12192000" cy="76363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chemeClr val="bg1"/>
                </a:solidFill>
                <a:latin typeface="+mj-lt"/>
              </a:rPr>
              <a:t>DISCOVERY DETAILS</a:t>
            </a:r>
            <a:endParaRPr lang="en-US" sz="3000" b="1">
              <a:solidFill>
                <a:srgbClr val="6F87A3"/>
              </a:solidFill>
              <a:latin typeface="+mj-lt"/>
            </a:endParaRPr>
          </a:p>
        </p:txBody>
      </p:sp>
      <p:graphicFrame>
        <p:nvGraphicFramePr>
          <p:cNvPr id="58" name="Content Placeholder 55">
            <a:extLst>
              <a:ext uri="{FF2B5EF4-FFF2-40B4-BE49-F238E27FC236}">
                <a16:creationId xmlns:a16="http://schemas.microsoft.com/office/drawing/2014/main" id="{5B2245D0-384C-198E-968D-0BB0A66A2871}"/>
              </a:ext>
            </a:extLst>
          </p:cNvPr>
          <p:cNvGraphicFramePr>
            <a:graphicFrameLocks noGrp="1"/>
          </p:cNvGraphicFramePr>
          <p:nvPr>
            <p:ph idx="1"/>
            <p:extLst>
              <p:ext uri="{D42A27DB-BD31-4B8C-83A1-F6EECF244321}">
                <p14:modId xmlns:p14="http://schemas.microsoft.com/office/powerpoint/2010/main" val="3981110092"/>
              </p:ext>
            </p:extLst>
          </p:nvPr>
        </p:nvGraphicFramePr>
        <p:xfrm>
          <a:off x="129539" y="1684933"/>
          <a:ext cx="11976735" cy="34881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Straight Connector 7">
            <a:extLst>
              <a:ext uri="{FF2B5EF4-FFF2-40B4-BE49-F238E27FC236}">
                <a16:creationId xmlns:a16="http://schemas.microsoft.com/office/drawing/2014/main" id="{D12C89A9-939D-285A-5C9E-B364767BD752}"/>
              </a:ext>
            </a:extLst>
          </p:cNvPr>
          <p:cNvCxnSpPr>
            <a:cxnSpLocks/>
          </p:cNvCxnSpPr>
          <p:nvPr/>
        </p:nvCxnSpPr>
        <p:spPr>
          <a:xfrm>
            <a:off x="460201" y="876165"/>
            <a:ext cx="11271599" cy="0"/>
          </a:xfrm>
          <a:prstGeom prst="line">
            <a:avLst/>
          </a:prstGeom>
          <a:ln w="57150"/>
        </p:spPr>
        <p:style>
          <a:lnRef idx="2">
            <a:schemeClr val="accent2"/>
          </a:lnRef>
          <a:fillRef idx="0">
            <a:schemeClr val="accent2"/>
          </a:fillRef>
          <a:effectRef idx="1">
            <a:schemeClr val="accent2"/>
          </a:effectRef>
          <a:fontRef idx="minor">
            <a:schemeClr val="tx1"/>
          </a:fontRef>
        </p:style>
      </p:cxnSp>
      <p:pic>
        <p:nvPicPr>
          <p:cNvPr id="10" name="object 30">
            <a:extLst>
              <a:ext uri="{FF2B5EF4-FFF2-40B4-BE49-F238E27FC236}">
                <a16:creationId xmlns:a16="http://schemas.microsoft.com/office/drawing/2014/main" id="{FE61FBF5-DAFB-ED58-4A22-BEC092B3C375}"/>
              </a:ext>
            </a:extLst>
          </p:cNvPr>
          <p:cNvPicPr/>
          <p:nvPr/>
        </p:nvPicPr>
        <p:blipFill>
          <a:blip r:embed="rId8" cstate="print"/>
          <a:stretch>
            <a:fillRect/>
          </a:stretch>
        </p:blipFill>
        <p:spPr>
          <a:xfrm>
            <a:off x="167639" y="6266688"/>
            <a:ext cx="441947" cy="448055"/>
          </a:xfrm>
          <a:prstGeom prst="rect">
            <a:avLst/>
          </a:prstGeom>
        </p:spPr>
      </p:pic>
      <p:sp>
        <p:nvSpPr>
          <p:cNvPr id="11" name="Footer Placeholder 3">
            <a:extLst>
              <a:ext uri="{FF2B5EF4-FFF2-40B4-BE49-F238E27FC236}">
                <a16:creationId xmlns:a16="http://schemas.microsoft.com/office/drawing/2014/main" id="{451B49C3-E72B-BE13-0325-8130B23B0CD0}"/>
              </a:ext>
            </a:extLst>
          </p:cNvPr>
          <p:cNvSpPr>
            <a:spLocks noGrp="1"/>
          </p:cNvSpPr>
          <p:nvPr>
            <p:ph type="ftr" sz="quarter" idx="11"/>
          </p:nvPr>
        </p:nvSpPr>
        <p:spPr>
          <a:xfrm>
            <a:off x="609394" y="6466191"/>
            <a:ext cx="2676731" cy="261172"/>
          </a:xfrm>
        </p:spPr>
        <p:txBody>
          <a:bodyPr lIns="91440" tIns="45720" rIns="91440" bIns="4572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a:ln>
                  <a:noFill/>
                </a:ln>
                <a:solidFill>
                  <a:prstClr val="black"/>
                </a:solidFill>
                <a:effectLst/>
                <a:uLnTx/>
                <a:uFillTx/>
                <a:latin typeface="Aptos Display" panose="02110004020202020204"/>
                <a:ea typeface="+mn-ea"/>
                <a:cs typeface="+mn-cs"/>
              </a:rPr>
              <a:t>Department of Administration   </a:t>
            </a:r>
          </a:p>
        </p:txBody>
      </p:sp>
      <p:sp>
        <p:nvSpPr>
          <p:cNvPr id="2" name="Slide Number Placeholder 4">
            <a:extLst>
              <a:ext uri="{FF2B5EF4-FFF2-40B4-BE49-F238E27FC236}">
                <a16:creationId xmlns:a16="http://schemas.microsoft.com/office/drawing/2014/main" id="{8BBC3BE1-CC02-D189-6B79-BE379C9D2804}"/>
              </a:ext>
            </a:extLst>
          </p:cNvPr>
          <p:cNvSpPr txBox="1">
            <a:spLocks/>
          </p:cNvSpPr>
          <p:nvPr/>
        </p:nvSpPr>
        <p:spPr>
          <a:xfrm>
            <a:off x="11424999" y="6490736"/>
            <a:ext cx="599290" cy="226978"/>
          </a:xfrm>
          <a:prstGeom prst="rect">
            <a:avLst/>
          </a:prstGeom>
          <a:solidFill>
            <a:srgbClr val="102F54"/>
          </a:solidFill>
        </p:spPr>
        <p:txBody>
          <a:bodyPr vert="horz" lIns="91440" tIns="45720" rIns="91440" bIns="45720" rtlCol="0" anchor="b"/>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FE4E75A2-CA41-49D8-A529-D1D3823E4648}" type="slidenum">
              <a:rPr kumimoji="0" lang="en-US" sz="1050" b="0" i="0" u="none" strike="noStrike" kern="1200" cap="all" spc="100" normalizeH="0" baseline="0" noProof="0" smtClean="0">
                <a:ln>
                  <a:noFill/>
                </a:ln>
                <a:solidFill>
                  <a:prstClr val="white"/>
                </a:solidFill>
                <a:effectLst/>
                <a:uLnTx/>
                <a:uFillTx/>
                <a:latin typeface="HelveticaNeueLT Std"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050" b="0" i="0" u="none" strike="noStrike" kern="1200" cap="all" spc="100" normalizeH="0" baseline="0" noProof="0">
              <a:ln>
                <a:noFill/>
              </a:ln>
              <a:solidFill>
                <a:prstClr val="white"/>
              </a:solidFill>
              <a:effectLst/>
              <a:uLnTx/>
              <a:uFillTx/>
              <a:latin typeface="HelveticaNeueLT Std" panose="020B0604020202020204" pitchFamily="34" charset="0"/>
              <a:ea typeface="+mn-ea"/>
              <a:cs typeface="+mn-cs"/>
            </a:endParaRPr>
          </a:p>
        </p:txBody>
      </p:sp>
    </p:spTree>
    <p:extLst>
      <p:ext uri="{BB962C8B-B14F-4D97-AF65-F5344CB8AC3E}">
        <p14:creationId xmlns:p14="http://schemas.microsoft.com/office/powerpoint/2010/main" val="2426373472"/>
      </p:ext>
    </p:extLst>
  </p:cSld>
  <p:clrMapOvr>
    <a:masterClrMapping/>
  </p:clrMapOvr>
  <p:transition spd="slow">
    <p:wheel spokes="1"/>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0886313E1D00409AC1570D5ADE7949" ma:contentTypeVersion="3" ma:contentTypeDescription="Create a new document." ma:contentTypeScope="" ma:versionID="d4341f688c5ab1f38b3b99578b4aab76">
  <xsd:schema xmlns:xsd="http://www.w3.org/2001/XMLSchema" xmlns:xs="http://www.w3.org/2001/XMLSchema" xmlns:p="http://schemas.microsoft.com/office/2006/metadata/properties" xmlns:ns2="12d72ad5-cb82-4a24-b033-9d56c1258a88" targetNamespace="http://schemas.microsoft.com/office/2006/metadata/properties" ma:root="true" ma:fieldsID="1dd0012529999ef453f66222d5982702" ns2:_="">
    <xsd:import namespace="12d72ad5-cb82-4a24-b033-9d56c1258a88"/>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d72ad5-cb82-4a24-b033-9d56c1258a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227F289-A438-4E6F-BA4D-89E5BA85E7A6}">
  <ds:schemaRefs>
    <ds:schemaRef ds:uri="12d72ad5-cb82-4a24-b033-9d56c1258a8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F26D6FC-BA8C-4E58-AE5E-592F0DAD79F3}">
  <ds:schemaRefs>
    <ds:schemaRef ds:uri="http://schemas.microsoft.com/sharepoint/v3/contenttype/forms"/>
  </ds:schemaRefs>
</ds:datastoreItem>
</file>

<file path=customXml/itemProps3.xml><?xml version="1.0" encoding="utf-8"?>
<ds:datastoreItem xmlns:ds="http://schemas.openxmlformats.org/officeDocument/2006/customXml" ds:itemID="{E84D4690-30F0-435B-8CCA-30CECA8197F5}">
  <ds:schemaRefs>
    <ds:schemaRef ds:uri="http://schemas.microsoft.com/office/2006/documentManagement/types"/>
    <ds:schemaRef ds:uri="http://purl.org/dc/dcmitype/"/>
    <ds:schemaRef ds:uri="http://schemas.openxmlformats.org/package/2006/metadata/core-properties"/>
    <ds:schemaRef ds:uri="http://purl.org/dc/elements/1.1/"/>
    <ds:schemaRef ds:uri="http://www.w3.org/XML/1998/namespace"/>
    <ds:schemaRef ds:uri="http://schemas.microsoft.com/office/2006/metadata/properties"/>
    <ds:schemaRef ds:uri="http://schemas.microsoft.com/office/infopath/2007/PartnerControls"/>
    <ds:schemaRef ds:uri="12d72ad5-cb82-4a24-b033-9d56c1258a88"/>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3538</Words>
  <Application>Microsoft Office PowerPoint</Application>
  <PresentationFormat>Widescreen</PresentationFormat>
  <Paragraphs>560</Paragraphs>
  <Slides>31</Slides>
  <Notes>31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Aptos</vt:lpstr>
      <vt:lpstr>Aptos Display</vt:lpstr>
      <vt:lpstr>Arial</vt:lpstr>
      <vt:lpstr>Arial,Sans-Serif</vt:lpstr>
      <vt:lpstr>Calibri</vt:lpstr>
      <vt:lpstr>Courier New</vt:lpstr>
      <vt:lpstr>HelveticaNeueLT Std</vt:lpstr>
      <vt:lpstr>HelveticaNeueLT Std Lt</vt:lpstr>
      <vt:lpstr>Lato</vt:lpstr>
      <vt:lpstr>Wingdings</vt:lpstr>
      <vt:lpstr>Office Theme</vt:lpstr>
      <vt:lpstr>PowerPoint Presentation</vt:lpstr>
      <vt:lpstr>WHAT WORD COMES TO MIND?</vt:lpstr>
      <vt:lpstr>PowerPoint Presentation</vt:lpstr>
      <vt:lpstr>Q&amp;A: WHAT QUESTIONS DO YOU HAVE?</vt:lpstr>
      <vt:lpstr>BENEFITS OF CENTRALIZATION</vt:lpstr>
      <vt:lpstr>SHRD STATUTORY RESPONSIBILITES</vt:lpstr>
      <vt:lpstr>PowerPoint Presentation</vt:lpstr>
      <vt:lpstr>PowerPoint Presentation</vt:lpstr>
      <vt:lpstr>PowerPoint Presentation</vt:lpstr>
      <vt:lpstr>HR CENTRALIZATION: CURRENT STATE SUMMARY</vt:lpstr>
      <vt:lpstr>HR CENTRALIZATION UPDATES</vt:lpstr>
      <vt:lpstr>PowerPoint Presentation</vt:lpstr>
      <vt:lpstr>PowerPoint Presentation</vt:lpstr>
      <vt:lpstr>PowerPoint Presentation</vt:lpstr>
      <vt:lpstr>HR CENTRALIZATION: VISION STATEMENT</vt:lpstr>
      <vt:lpstr>PowerPoint Presentation</vt:lpstr>
      <vt:lpstr>PowerPoint Presentation</vt:lpstr>
      <vt:lpstr>PowerPoint Presentation</vt:lpstr>
      <vt:lpstr>WORKING TITLE IDEAS…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Montana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Williams, Janna</dc:creator>
  <cp:lastModifiedBy>Mack, Dean</cp:lastModifiedBy>
  <cp:revision>1</cp:revision>
  <cp:lastPrinted>2025-12-03T19:57:31Z</cp:lastPrinted>
  <dcterms:created xsi:type="dcterms:W3CDTF">2024-11-26T16:00:53Z</dcterms:created>
  <dcterms:modified xsi:type="dcterms:W3CDTF">2025-12-05T19:02:47Z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0x010100FD0886313E1D00409AC1570D5ADE7949</vt:lpwstr>
  </property>
  <property fmtid="{D5CDD505-2E9C-101B-9397-08002B2CF9AE}" pid="3" name="MediaServiceImageTags">
    <vt:lpwstr/>
  </property>
</Properties>
</file>