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1"/>
  </p:notesMasterIdLst>
  <p:sldIdLst>
    <p:sldId id="256" r:id="rId5"/>
    <p:sldId id="259" r:id="rId6"/>
    <p:sldId id="275" r:id="rId7"/>
    <p:sldId id="279" r:id="rId8"/>
    <p:sldId id="280" r:id="rId9"/>
    <p:sldId id="281" r:id="rId10"/>
    <p:sldId id="283" r:id="rId11"/>
    <p:sldId id="284" r:id="rId12"/>
    <p:sldId id="285" r:id="rId13"/>
    <p:sldId id="286" r:id="rId14"/>
    <p:sldId id="287" r:id="rId15"/>
    <p:sldId id="288" r:id="rId16"/>
    <p:sldId id="289" r:id="rId17"/>
    <p:sldId id="291" r:id="rId18"/>
    <p:sldId id="293" r:id="rId19"/>
    <p:sldId id="294" r:id="rId2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87845E-2E2A-45A7-B5C0-F540D9934C28}" v="1" dt="2024-11-21T01:17:45.4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9" autoAdjust="0"/>
    <p:restoredTop sz="94660"/>
  </p:normalViewPr>
  <p:slideViewPr>
    <p:cSldViewPr snapToGrid="0">
      <p:cViewPr varScale="1">
        <p:scale>
          <a:sx n="80" d="100"/>
          <a:sy n="80" d="100"/>
        </p:scale>
        <p:origin x="6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chell, Matt" userId="0eab7b81-efb7-418d-8749-009ab517c576" providerId="ADAL" clId="{1987845E-2E2A-45A7-B5C0-F540D9934C28}"/>
    <pc:docChg chg="modSld modNotesMaster">
      <pc:chgData name="Mitchell, Matt" userId="0eab7b81-efb7-418d-8749-009ab517c576" providerId="ADAL" clId="{1987845E-2E2A-45A7-B5C0-F540D9934C28}" dt="2024-11-21T01:18:30.977" v="1" actId="2710"/>
      <pc:docMkLst>
        <pc:docMk/>
      </pc:docMkLst>
      <pc:sldChg chg="modSp mod">
        <pc:chgData name="Mitchell, Matt" userId="0eab7b81-efb7-418d-8749-009ab517c576" providerId="ADAL" clId="{1987845E-2E2A-45A7-B5C0-F540D9934C28}" dt="2024-11-21T01:18:30.977" v="1" actId="2710"/>
        <pc:sldMkLst>
          <pc:docMk/>
          <pc:sldMk cId="3161672255" sldId="294"/>
        </pc:sldMkLst>
        <pc:spChg chg="mod">
          <ac:chgData name="Mitchell, Matt" userId="0eab7b81-efb7-418d-8749-009ab517c576" providerId="ADAL" clId="{1987845E-2E2A-45A7-B5C0-F540D9934C28}" dt="2024-11-21T01:18:30.977" v="1" actId="2710"/>
          <ac:spMkLst>
            <pc:docMk/>
            <pc:sldMk cId="3161672255" sldId="294"/>
            <ac:spMk id="15" creationId="{2A07D632-9641-A923-134D-F253DFA5303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5E297655-83FA-4CB1-8DE3-6422065AEE15}" type="datetimeFigureOut">
              <a:rPr lang="en-US" smtClean="0"/>
              <a:t>11/19/2024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335D275-97F6-48DE-A155-BD289AC76912}" type="slidenum">
              <a:rPr lang="en-US" smtClean="0"/>
              <a:t>‹#›</a:t>
            </a:fld>
            <a:endParaRPr lang="en-US"/>
          </a:p>
        </p:txBody>
      </p:sp>
    </p:spTree>
    <p:extLst>
      <p:ext uri="{BB962C8B-B14F-4D97-AF65-F5344CB8AC3E}">
        <p14:creationId xmlns:p14="http://schemas.microsoft.com/office/powerpoint/2010/main" val="1485704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B91BB-894E-4E66-8AF9-0DABED6D9129}"/>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420EDBDF-C5EE-45C3-A8AD-3E72BC50676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50329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0E0AD-B73E-49A9-992C-237BC70706F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5D2F46-39BA-4001-96F5-B665F617EAA4}"/>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F2D64-91BF-4272-BE8E-4653D2042447}"/>
              </a:ext>
            </a:extLst>
          </p:cNvPr>
          <p:cNvSpPr>
            <a:spLocks noGrp="1"/>
          </p:cNvSpPr>
          <p:nvPr>
            <p:ph type="dt" sz="half" idx="10"/>
          </p:nvPr>
        </p:nvSpPr>
        <p:spPr>
          <a:xfrm>
            <a:off x="838200" y="6356350"/>
            <a:ext cx="2743200" cy="365125"/>
          </a:xfrm>
          <a:prstGeom prst="rect">
            <a:avLst/>
          </a:prstGeom>
        </p:spPr>
        <p:txBody>
          <a:bodyPr/>
          <a:lstStyle/>
          <a:p>
            <a:fld id="{AE9DB801-E242-469E-9D9B-CC01B835831E}" type="datetime1">
              <a:rPr lang="en-US" smtClean="0"/>
              <a:t>11/19/2024</a:t>
            </a:fld>
            <a:endParaRPr lang="en-US"/>
          </a:p>
        </p:txBody>
      </p:sp>
      <p:sp>
        <p:nvSpPr>
          <p:cNvPr id="5" name="Footer Placeholder 4">
            <a:extLst>
              <a:ext uri="{FF2B5EF4-FFF2-40B4-BE49-F238E27FC236}">
                <a16:creationId xmlns:a16="http://schemas.microsoft.com/office/drawing/2014/main" id="{7F13D449-EC1B-4962-9111-1106E0636566}"/>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6" name="Slide Number Placeholder 5">
            <a:extLst>
              <a:ext uri="{FF2B5EF4-FFF2-40B4-BE49-F238E27FC236}">
                <a16:creationId xmlns:a16="http://schemas.microsoft.com/office/drawing/2014/main" id="{26CADD14-765C-4269-8D85-7527D64CBD63}"/>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3399031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ED7ACE-C558-44EE-B9C8-F7766DC385E8}"/>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D3E791-2244-49EE-B026-985B0F58F646}"/>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551E87-B0D9-43C3-BD1A-1071F7C8DB5A}"/>
              </a:ext>
            </a:extLst>
          </p:cNvPr>
          <p:cNvSpPr>
            <a:spLocks noGrp="1"/>
          </p:cNvSpPr>
          <p:nvPr>
            <p:ph type="dt" sz="half" idx="10"/>
          </p:nvPr>
        </p:nvSpPr>
        <p:spPr>
          <a:xfrm>
            <a:off x="838200" y="6356350"/>
            <a:ext cx="2743200" cy="365125"/>
          </a:xfrm>
          <a:prstGeom prst="rect">
            <a:avLst/>
          </a:prstGeom>
        </p:spPr>
        <p:txBody>
          <a:bodyPr/>
          <a:lstStyle/>
          <a:p>
            <a:fld id="{FA44CE32-52F7-4513-9166-DBF1385E226B}" type="datetime1">
              <a:rPr lang="en-US" smtClean="0"/>
              <a:t>11/19/2024</a:t>
            </a:fld>
            <a:endParaRPr lang="en-US"/>
          </a:p>
        </p:txBody>
      </p:sp>
      <p:sp>
        <p:nvSpPr>
          <p:cNvPr id="5" name="Footer Placeholder 4">
            <a:extLst>
              <a:ext uri="{FF2B5EF4-FFF2-40B4-BE49-F238E27FC236}">
                <a16:creationId xmlns:a16="http://schemas.microsoft.com/office/drawing/2014/main" id="{4DB2E243-BB59-44F9-9B65-8A1B317AA5B6}"/>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6" name="Slide Number Placeholder 5">
            <a:extLst>
              <a:ext uri="{FF2B5EF4-FFF2-40B4-BE49-F238E27FC236}">
                <a16:creationId xmlns:a16="http://schemas.microsoft.com/office/drawing/2014/main" id="{3ECA933B-2E30-43EB-8261-672D5FCE661C}"/>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53958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101A5-7ED0-45FA-A9E5-6DFA656BE0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D15E6BB5-BA42-4168-9C5A-0747BB228EFD}"/>
              </a:ext>
            </a:extLst>
          </p:cNvPr>
          <p:cNvSpPr>
            <a:spLocks noGrp="1"/>
          </p:cNvSpPr>
          <p:nvPr>
            <p:ph idx="1"/>
          </p:nvPr>
        </p:nvSpPr>
        <p:spPr>
          <a:xfrm>
            <a:off x="838200" y="1825625"/>
            <a:ext cx="10515600" cy="4351338"/>
          </a:xfrm>
          <a:prstGeom prst="rect">
            <a:avLst/>
          </a:prstGeom>
        </p:spPr>
        <p:txBody>
          <a:bodyPr/>
          <a:lstStyle>
            <a:lvl1pPr>
              <a:defRPr>
                <a:solidFill>
                  <a:schemeClr val="tx2">
                    <a:lumMod val="60000"/>
                    <a:lumOff val="40000"/>
                  </a:schemeClr>
                </a:solidFill>
              </a:defRPr>
            </a:lvl1pPr>
            <a:lvl2pPr>
              <a:defRPr>
                <a:solidFill>
                  <a:schemeClr val="tx2">
                    <a:lumMod val="60000"/>
                    <a:lumOff val="40000"/>
                  </a:schemeClr>
                </a:solidFill>
              </a:defRPr>
            </a:lvl2pPr>
            <a:lvl3pPr>
              <a:defRPr>
                <a:solidFill>
                  <a:schemeClr val="tx2">
                    <a:lumMod val="60000"/>
                    <a:lumOff val="40000"/>
                  </a:schemeClr>
                </a:solidFill>
              </a:defRPr>
            </a:lvl3pPr>
            <a:lvl4pPr>
              <a:defRPr>
                <a:solidFill>
                  <a:schemeClr val="tx2">
                    <a:lumMod val="60000"/>
                    <a:lumOff val="40000"/>
                  </a:schemeClr>
                </a:solidFill>
              </a:defRPr>
            </a:lvl4pPr>
            <a:lvl5pPr>
              <a:defRPr>
                <a:solidFill>
                  <a:schemeClr val="tx2">
                    <a:lumMod val="60000"/>
                    <a:lumOff val="4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DE4033B-C854-40FC-AFD5-2B95744C4932}"/>
              </a:ext>
            </a:extLst>
          </p:cNvPr>
          <p:cNvSpPr>
            <a:spLocks noGrp="1"/>
          </p:cNvSpPr>
          <p:nvPr>
            <p:ph type="dt" sz="half" idx="10"/>
          </p:nvPr>
        </p:nvSpPr>
        <p:spPr>
          <a:xfrm>
            <a:off x="838200" y="6356350"/>
            <a:ext cx="2743200" cy="365125"/>
          </a:xfrm>
          <a:prstGeom prst="rect">
            <a:avLst/>
          </a:prstGeom>
        </p:spPr>
        <p:txBody>
          <a:bodyPr/>
          <a:lstStyle/>
          <a:p>
            <a:fld id="{41ADC4B0-4730-4A9A-B7EF-4991EBF8D892}" type="datetime1">
              <a:rPr lang="en-US" smtClean="0"/>
              <a:t>11/19/2024</a:t>
            </a:fld>
            <a:endParaRPr lang="en-US"/>
          </a:p>
        </p:txBody>
      </p:sp>
      <p:sp>
        <p:nvSpPr>
          <p:cNvPr id="5" name="Footer Placeholder 4">
            <a:extLst>
              <a:ext uri="{FF2B5EF4-FFF2-40B4-BE49-F238E27FC236}">
                <a16:creationId xmlns:a16="http://schemas.microsoft.com/office/drawing/2014/main" id="{D75F0ED0-69A5-4EBF-A7F1-43281A90EC5F}"/>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6" name="Slide Number Placeholder 5">
            <a:extLst>
              <a:ext uri="{FF2B5EF4-FFF2-40B4-BE49-F238E27FC236}">
                <a16:creationId xmlns:a16="http://schemas.microsoft.com/office/drawing/2014/main" id="{78539F81-EED2-493A-A29D-6C7979C21561}"/>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181207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2439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AB765-308A-40FD-81E4-69A66F9B009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B250086-1DC8-4903-858F-1F189FD72BE3}"/>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8369B7-BA55-484C-A8C2-658B40806BA0}"/>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A1FE6A-6F48-44CA-B66F-4DD8086D50E7}"/>
              </a:ext>
            </a:extLst>
          </p:cNvPr>
          <p:cNvSpPr>
            <a:spLocks noGrp="1"/>
          </p:cNvSpPr>
          <p:nvPr>
            <p:ph type="dt" sz="half" idx="10"/>
          </p:nvPr>
        </p:nvSpPr>
        <p:spPr>
          <a:xfrm>
            <a:off x="838200" y="6356350"/>
            <a:ext cx="2743200" cy="365125"/>
          </a:xfrm>
          <a:prstGeom prst="rect">
            <a:avLst/>
          </a:prstGeom>
        </p:spPr>
        <p:txBody>
          <a:bodyPr/>
          <a:lstStyle/>
          <a:p>
            <a:fld id="{82A44A1E-CC48-4313-BAAF-EC71F3A71A92}" type="datetime1">
              <a:rPr lang="en-US" smtClean="0"/>
              <a:t>11/19/2024</a:t>
            </a:fld>
            <a:endParaRPr lang="en-US"/>
          </a:p>
        </p:txBody>
      </p:sp>
      <p:sp>
        <p:nvSpPr>
          <p:cNvPr id="6" name="Footer Placeholder 5">
            <a:extLst>
              <a:ext uri="{FF2B5EF4-FFF2-40B4-BE49-F238E27FC236}">
                <a16:creationId xmlns:a16="http://schemas.microsoft.com/office/drawing/2014/main" id="{EAC34E4C-5CD5-4A2C-80BC-BA6E8ABD60C7}"/>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7" name="Slide Number Placeholder 6">
            <a:extLst>
              <a:ext uri="{FF2B5EF4-FFF2-40B4-BE49-F238E27FC236}">
                <a16:creationId xmlns:a16="http://schemas.microsoft.com/office/drawing/2014/main" id="{D149FAE7-A4B1-4F0D-83FF-3F6A9642C069}"/>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2174221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03A65-267A-450F-920B-2A8A64B0C40A}"/>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E1C1E354-8351-40A2-AD9F-6FDE9F365C0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64F210-4195-49DE-B42F-92E1CFC255E6}"/>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0CE858-353F-4E12-A228-240C34CFAB09}"/>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FFEA74-C62A-4A1E-BF55-8C326C5D733D}"/>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23436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85EAB-E4BD-408E-B688-348644C6365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C33221B2-6FA9-4131-8F66-FF5F41437FEB}"/>
              </a:ext>
            </a:extLst>
          </p:cNvPr>
          <p:cNvSpPr>
            <a:spLocks noGrp="1"/>
          </p:cNvSpPr>
          <p:nvPr>
            <p:ph type="dt" sz="half" idx="10"/>
          </p:nvPr>
        </p:nvSpPr>
        <p:spPr>
          <a:xfrm>
            <a:off x="838200" y="6356350"/>
            <a:ext cx="2743200" cy="365125"/>
          </a:xfrm>
          <a:prstGeom prst="rect">
            <a:avLst/>
          </a:prstGeom>
        </p:spPr>
        <p:txBody>
          <a:bodyPr/>
          <a:lstStyle/>
          <a:p>
            <a:fld id="{D8964ADF-0DF6-430E-88EA-613AE97D7475}" type="datetime1">
              <a:rPr lang="en-US" smtClean="0"/>
              <a:t>11/19/2024</a:t>
            </a:fld>
            <a:endParaRPr lang="en-US"/>
          </a:p>
        </p:txBody>
      </p:sp>
      <p:sp>
        <p:nvSpPr>
          <p:cNvPr id="4" name="Footer Placeholder 3">
            <a:extLst>
              <a:ext uri="{FF2B5EF4-FFF2-40B4-BE49-F238E27FC236}">
                <a16:creationId xmlns:a16="http://schemas.microsoft.com/office/drawing/2014/main" id="{16E87068-CB36-4F8C-B202-530157826622}"/>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5" name="Slide Number Placeholder 4">
            <a:extLst>
              <a:ext uri="{FF2B5EF4-FFF2-40B4-BE49-F238E27FC236}">
                <a16:creationId xmlns:a16="http://schemas.microsoft.com/office/drawing/2014/main" id="{E80BBB11-45DD-46B7-AE1E-E26BD512DD37}"/>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556297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291692-28F6-41E4-B4BE-B23374544D8D}"/>
              </a:ext>
            </a:extLst>
          </p:cNvPr>
          <p:cNvSpPr>
            <a:spLocks noGrp="1"/>
          </p:cNvSpPr>
          <p:nvPr>
            <p:ph type="dt" sz="half" idx="10"/>
          </p:nvPr>
        </p:nvSpPr>
        <p:spPr>
          <a:xfrm>
            <a:off x="838200" y="6356350"/>
            <a:ext cx="2743200" cy="365125"/>
          </a:xfrm>
          <a:prstGeom prst="rect">
            <a:avLst/>
          </a:prstGeom>
        </p:spPr>
        <p:txBody>
          <a:bodyPr/>
          <a:lstStyle/>
          <a:p>
            <a:fld id="{2AE3CAEA-8223-446D-8806-29BE707D88AA}" type="datetime1">
              <a:rPr lang="en-US" smtClean="0"/>
              <a:t>11/19/2024</a:t>
            </a:fld>
            <a:endParaRPr lang="en-US"/>
          </a:p>
        </p:txBody>
      </p:sp>
      <p:sp>
        <p:nvSpPr>
          <p:cNvPr id="3" name="Footer Placeholder 2">
            <a:extLst>
              <a:ext uri="{FF2B5EF4-FFF2-40B4-BE49-F238E27FC236}">
                <a16:creationId xmlns:a16="http://schemas.microsoft.com/office/drawing/2014/main" id="{F9D49877-41F3-4F8F-BE0C-162BDDA87E7A}"/>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4" name="Slide Number Placeholder 3">
            <a:extLst>
              <a:ext uri="{FF2B5EF4-FFF2-40B4-BE49-F238E27FC236}">
                <a16:creationId xmlns:a16="http://schemas.microsoft.com/office/drawing/2014/main" id="{F1B0B68A-0D75-4656-BEC4-DC6DBCB5F7C5}"/>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128379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6F769-3D31-4A53-BF21-8F21F6C2107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E3D446-9B4C-4C02-A052-E109148A483E}"/>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32352A-712D-49B5-81B9-3299E755658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FCD0AB-793F-4FB1-B93A-05AD653C52D4}"/>
              </a:ext>
            </a:extLst>
          </p:cNvPr>
          <p:cNvSpPr>
            <a:spLocks noGrp="1"/>
          </p:cNvSpPr>
          <p:nvPr>
            <p:ph type="dt" sz="half" idx="10"/>
          </p:nvPr>
        </p:nvSpPr>
        <p:spPr>
          <a:xfrm>
            <a:off x="838200" y="6356350"/>
            <a:ext cx="2743200" cy="365125"/>
          </a:xfrm>
          <a:prstGeom prst="rect">
            <a:avLst/>
          </a:prstGeom>
        </p:spPr>
        <p:txBody>
          <a:bodyPr/>
          <a:lstStyle/>
          <a:p>
            <a:fld id="{F08EE957-6441-4D79-A5B4-164E7D28DB95}" type="datetime1">
              <a:rPr lang="en-US" smtClean="0"/>
              <a:t>11/19/2024</a:t>
            </a:fld>
            <a:endParaRPr lang="en-US"/>
          </a:p>
        </p:txBody>
      </p:sp>
      <p:sp>
        <p:nvSpPr>
          <p:cNvPr id="6" name="Footer Placeholder 5">
            <a:extLst>
              <a:ext uri="{FF2B5EF4-FFF2-40B4-BE49-F238E27FC236}">
                <a16:creationId xmlns:a16="http://schemas.microsoft.com/office/drawing/2014/main" id="{F0952287-EB5D-4F8C-A288-4F533F95524D}"/>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7" name="Slide Number Placeholder 6">
            <a:extLst>
              <a:ext uri="{FF2B5EF4-FFF2-40B4-BE49-F238E27FC236}">
                <a16:creationId xmlns:a16="http://schemas.microsoft.com/office/drawing/2014/main" id="{22A325C8-9522-4AC5-B717-4789EE23EA22}"/>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3505757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C2A0E-C031-4DF7-A02B-9C2C35676D6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ED3940-67A3-4D1A-8010-0BF1E0C6DDF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BFB201F-D619-4E3F-AC10-B88020D54AD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E03CD8-94B7-49B3-9E70-5DBFA9213231}"/>
              </a:ext>
            </a:extLst>
          </p:cNvPr>
          <p:cNvSpPr>
            <a:spLocks noGrp="1"/>
          </p:cNvSpPr>
          <p:nvPr>
            <p:ph type="dt" sz="half" idx="10"/>
          </p:nvPr>
        </p:nvSpPr>
        <p:spPr>
          <a:xfrm>
            <a:off x="838200" y="6356350"/>
            <a:ext cx="2743200" cy="365125"/>
          </a:xfrm>
          <a:prstGeom prst="rect">
            <a:avLst/>
          </a:prstGeom>
        </p:spPr>
        <p:txBody>
          <a:bodyPr/>
          <a:lstStyle/>
          <a:p>
            <a:fld id="{B7415797-E5AE-4223-8AF7-AAE5AF72D563}" type="datetime1">
              <a:rPr lang="en-US" smtClean="0"/>
              <a:t>11/19/2024</a:t>
            </a:fld>
            <a:endParaRPr lang="en-US"/>
          </a:p>
        </p:txBody>
      </p:sp>
      <p:sp>
        <p:nvSpPr>
          <p:cNvPr id="6" name="Footer Placeholder 5">
            <a:extLst>
              <a:ext uri="{FF2B5EF4-FFF2-40B4-BE49-F238E27FC236}">
                <a16:creationId xmlns:a16="http://schemas.microsoft.com/office/drawing/2014/main" id="{D6AA342E-773B-4CDC-8EF9-7376DBCEEDFF}"/>
              </a:ext>
            </a:extLst>
          </p:cNvPr>
          <p:cNvSpPr>
            <a:spLocks noGrp="1"/>
          </p:cNvSpPr>
          <p:nvPr>
            <p:ph type="ftr" sz="quarter" idx="11"/>
          </p:nvPr>
        </p:nvSpPr>
        <p:spPr>
          <a:xfrm>
            <a:off x="4038600" y="6356350"/>
            <a:ext cx="4114800" cy="365125"/>
          </a:xfrm>
          <a:prstGeom prst="rect">
            <a:avLst/>
          </a:prstGeom>
        </p:spPr>
        <p:txBody>
          <a:bodyPr/>
          <a:lstStyle/>
          <a:p>
            <a:r>
              <a:rPr lang="en-US"/>
              <a:t>Department of Administration</a:t>
            </a:r>
          </a:p>
        </p:txBody>
      </p:sp>
      <p:sp>
        <p:nvSpPr>
          <p:cNvPr id="7" name="Slide Number Placeholder 6">
            <a:extLst>
              <a:ext uri="{FF2B5EF4-FFF2-40B4-BE49-F238E27FC236}">
                <a16:creationId xmlns:a16="http://schemas.microsoft.com/office/drawing/2014/main" id="{8C7FAB1E-0E32-4C23-AA12-12173846CB5A}"/>
              </a:ext>
            </a:extLst>
          </p:cNvPr>
          <p:cNvSpPr>
            <a:spLocks noGrp="1"/>
          </p:cNvSpPr>
          <p:nvPr>
            <p:ph type="sldNum" sz="quarter" idx="12"/>
          </p:nvPr>
        </p:nvSpPr>
        <p:spPr>
          <a:xfrm>
            <a:off x="8610600" y="6356350"/>
            <a:ext cx="2743200" cy="365125"/>
          </a:xfrm>
          <a:prstGeom prst="rect">
            <a:avLst/>
          </a:prstGeom>
        </p:spPr>
        <p:txBody>
          <a:bodyPr/>
          <a:lstStyle/>
          <a:p>
            <a:fld id="{FE4E75A2-CA41-49D8-A529-D1D3823E4648}" type="slidenum">
              <a:rPr lang="en-US" smtClean="0"/>
              <a:t>‹#›</a:t>
            </a:fld>
            <a:endParaRPr lang="en-US"/>
          </a:p>
        </p:txBody>
      </p:sp>
    </p:spTree>
    <p:extLst>
      <p:ext uri="{BB962C8B-B14F-4D97-AF65-F5344CB8AC3E}">
        <p14:creationId xmlns:p14="http://schemas.microsoft.com/office/powerpoint/2010/main" val="1133350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6841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accent1">
              <a:lumMod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hr.mt.gov/_docs/Policies/Probation_Requirements_Policy.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ontana.servicenowservices.com/citizen?sys_kb_id=47ead31c87a2c6902ce9326d3fbb3530&amp;id=kb_article_view&amp;sysparm_rank=1&amp;sysparm_tsqueryId=ced62f2087b34a9016eabae9cebb3517" TargetMode="External"/><Relationship Id="rId2" Type="http://schemas.openxmlformats.org/officeDocument/2006/relationships/hyperlink" Target="https://montana.servicenowservices.com/citizen?sys_kb_id=4a03d9ed875ec6102ce9326d3fbb356a&amp;id=kb_article_view&amp;sysparm_rank=2&amp;sysparm_tsqueryId=f9f6a76087b34a9016eabae9cebb35da"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ontana.servicenowservices.com/citizen?sys_kb_id=4a03d9ed875ec6102ce9326d3fbb356a&amp;id=kb_article_view&amp;sysparm_rank=2&amp;sysparm_tsqueryId=f9f6a76087b34a9016eabae9cebb35d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ACD91-7339-40BE-BAB5-6A6805E2487B}"/>
              </a:ext>
            </a:extLst>
          </p:cNvPr>
          <p:cNvSpPr>
            <a:spLocks noGrp="1"/>
          </p:cNvSpPr>
          <p:nvPr>
            <p:ph type="ctrTitle"/>
          </p:nvPr>
        </p:nvSpPr>
        <p:spPr>
          <a:xfrm>
            <a:off x="4495733" y="4589044"/>
            <a:ext cx="4226926" cy="1631486"/>
          </a:xfrm>
          <a:prstGeom prst="rect">
            <a:avLst/>
          </a:prstGeom>
        </p:spPr>
        <p:txBody>
          <a:bodyPr>
            <a:normAutofit/>
          </a:bodyPr>
          <a:lstStyle/>
          <a:p>
            <a:pPr algn="l">
              <a:spcAft>
                <a:spcPts val="1800"/>
              </a:spcAft>
            </a:pPr>
            <a:br>
              <a:rPr lang="en-US" sz="2000" cap="all" spc="100" dirty="0">
                <a:solidFill>
                  <a:schemeClr val="tx1"/>
                </a:solidFill>
                <a:latin typeface="+mn-lt"/>
              </a:rPr>
            </a:br>
            <a:br>
              <a:rPr lang="en-US" sz="2000" spc="100" dirty="0">
                <a:solidFill>
                  <a:schemeClr val="tx1"/>
                </a:solidFill>
                <a:latin typeface="+mn-lt"/>
              </a:rPr>
            </a:br>
            <a:br>
              <a:rPr lang="en-US" sz="2000" cap="all" spc="100" dirty="0">
                <a:solidFill>
                  <a:schemeClr val="tx1"/>
                </a:solidFill>
                <a:latin typeface="+mn-lt"/>
              </a:rPr>
            </a:br>
            <a:br>
              <a:rPr lang="en-US" sz="2000" spc="100" dirty="0">
                <a:solidFill>
                  <a:schemeClr val="tx1"/>
                </a:solidFill>
                <a:latin typeface="+mn-lt"/>
              </a:rPr>
            </a:br>
            <a:endParaRPr lang="en-US" sz="1600" spc="100" dirty="0">
              <a:solidFill>
                <a:schemeClr val="tx1"/>
              </a:solidFill>
              <a:latin typeface="+mn-lt"/>
            </a:endParaRPr>
          </a:p>
        </p:txBody>
      </p:sp>
      <p:sp>
        <p:nvSpPr>
          <p:cNvPr id="3" name="Subtitle 2">
            <a:extLst>
              <a:ext uri="{FF2B5EF4-FFF2-40B4-BE49-F238E27FC236}">
                <a16:creationId xmlns:a16="http://schemas.microsoft.com/office/drawing/2014/main" id="{41935B53-1312-4FC3-884F-112BF140DFD1}"/>
              </a:ext>
            </a:extLst>
          </p:cNvPr>
          <p:cNvSpPr>
            <a:spLocks noGrp="1"/>
          </p:cNvSpPr>
          <p:nvPr>
            <p:ph type="subTitle" idx="4294967295"/>
          </p:nvPr>
        </p:nvSpPr>
        <p:spPr>
          <a:xfrm>
            <a:off x="4587719" y="2447771"/>
            <a:ext cx="7204838" cy="2105891"/>
          </a:xfrm>
          <a:prstGeom prst="rect">
            <a:avLst/>
          </a:prstGeom>
        </p:spPr>
        <p:txBody>
          <a:bodyPr>
            <a:normAutofit/>
          </a:bodyPr>
          <a:lstStyle/>
          <a:p>
            <a:pPr marL="0" indent="0" algn="ctr">
              <a:buNone/>
            </a:pPr>
            <a:r>
              <a:rPr lang="en-US" b="1" spc="200" dirty="0">
                <a:solidFill>
                  <a:schemeClr val="bg1"/>
                </a:solidFill>
                <a:latin typeface="Verdana" panose="020B0604030504040204" pitchFamily="34" charset="0"/>
                <a:ea typeface="Verdana" panose="020B0604030504040204" pitchFamily="34" charset="0"/>
              </a:rPr>
              <a:t>Union and Non-union considerations</a:t>
            </a:r>
          </a:p>
        </p:txBody>
      </p:sp>
      <p:pic>
        <p:nvPicPr>
          <p:cNvPr id="5" name="Picture 4">
            <a:extLst>
              <a:ext uri="{FF2B5EF4-FFF2-40B4-BE49-F238E27FC236}">
                <a16:creationId xmlns:a16="http://schemas.microsoft.com/office/drawing/2014/main" id="{7E3F54BC-A46F-48FB-82C4-56EA4C0B80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854" y="1489987"/>
            <a:ext cx="4021460" cy="4021460"/>
          </a:xfrm>
          <a:prstGeom prst="rect">
            <a:avLst/>
          </a:prstGeom>
        </p:spPr>
      </p:pic>
      <p:sp>
        <p:nvSpPr>
          <p:cNvPr id="6" name="Rectangle 5">
            <a:extLst>
              <a:ext uri="{FF2B5EF4-FFF2-40B4-BE49-F238E27FC236}">
                <a16:creationId xmlns:a16="http://schemas.microsoft.com/office/drawing/2014/main" id="{39B02D9A-40F0-51D8-FB67-A379CFA1FC9B}"/>
              </a:ext>
            </a:extLst>
          </p:cNvPr>
          <p:cNvSpPr/>
          <p:nvPr/>
        </p:nvSpPr>
        <p:spPr>
          <a:xfrm>
            <a:off x="4268960" y="749713"/>
            <a:ext cx="7842357" cy="1631216"/>
          </a:xfrm>
          <a:prstGeom prst="rect">
            <a:avLst/>
          </a:prstGeom>
        </p:spPr>
        <p:txBody>
          <a:bodyPr wrap="square">
            <a:spAutoFit/>
          </a:bodyPr>
          <a:lstStyle/>
          <a:p>
            <a:r>
              <a:rPr lang="en-US" sz="5000" b="1" dirty="0">
                <a:ln>
                  <a:solidFill>
                    <a:schemeClr val="accent1">
                      <a:lumMod val="10000"/>
                    </a:schemeClr>
                  </a:solidFill>
                </a:ln>
                <a:solidFill>
                  <a:schemeClr val="bg1"/>
                </a:solidFill>
                <a:latin typeface="Verdana" panose="020B0604030504040204" pitchFamily="34" charset="0"/>
                <a:ea typeface="Verdana" panose="020B0604030504040204" pitchFamily="34" charset="0"/>
                <a:cs typeface="Roboto" panose="02000000000000000000" pitchFamily="2" charset="0"/>
              </a:rPr>
              <a:t>Just Cause &amp; Due Process </a:t>
            </a:r>
            <a:endParaRPr lang="en-US" sz="2800" dirty="0">
              <a:ln>
                <a:solidFill>
                  <a:schemeClr val="accent1">
                    <a:lumMod val="10000"/>
                  </a:schemeClr>
                </a:solidFill>
              </a:ln>
              <a:solidFill>
                <a:schemeClr val="bg1"/>
              </a:solidFill>
              <a:latin typeface="Verdana" panose="020B0604030504040204" pitchFamily="34" charset="0"/>
              <a:ea typeface="Verdana" panose="020B0604030504040204" pitchFamily="34" charset="0"/>
              <a:cs typeface="Roboto" panose="02000000000000000000" pitchFamily="2" charset="0"/>
            </a:endParaRPr>
          </a:p>
        </p:txBody>
      </p:sp>
      <p:sp>
        <p:nvSpPr>
          <p:cNvPr id="7" name="TextBox 6">
            <a:extLst>
              <a:ext uri="{FF2B5EF4-FFF2-40B4-BE49-F238E27FC236}">
                <a16:creationId xmlns:a16="http://schemas.microsoft.com/office/drawing/2014/main" id="{9FEB0396-B03D-26D3-4382-FCBEFC1665F3}"/>
              </a:ext>
            </a:extLst>
          </p:cNvPr>
          <p:cNvSpPr txBox="1"/>
          <p:nvPr/>
        </p:nvSpPr>
        <p:spPr>
          <a:xfrm>
            <a:off x="6518031" y="5646622"/>
            <a:ext cx="6096000" cy="646331"/>
          </a:xfrm>
          <a:prstGeom prst="rect">
            <a:avLst/>
          </a:prstGeom>
          <a:noFill/>
        </p:spPr>
        <p:txBody>
          <a:bodyPr wrap="square">
            <a:spAutoFit/>
          </a:bodyPr>
          <a:lstStyle/>
          <a:p>
            <a:pPr marL="0" indent="0" algn="l">
              <a:buNone/>
            </a:pPr>
            <a:r>
              <a:rPr lang="en-US" sz="1200" b="1" spc="200" dirty="0">
                <a:solidFill>
                  <a:schemeClr val="bg1"/>
                </a:solidFill>
                <a:latin typeface="Verdana" panose="020B0604030504040204" pitchFamily="34" charset="0"/>
                <a:ea typeface="Verdana" panose="020B0604030504040204" pitchFamily="34" charset="0"/>
              </a:rPr>
              <a:t>Matt Mitchell</a:t>
            </a:r>
          </a:p>
          <a:p>
            <a:pPr marL="0" indent="0" algn="l">
              <a:buNone/>
            </a:pPr>
            <a:r>
              <a:rPr lang="en-US" sz="1200" b="1" spc="200" dirty="0">
                <a:solidFill>
                  <a:schemeClr val="bg1"/>
                </a:solidFill>
                <a:latin typeface="Verdana" panose="020B0604030504040204" pitchFamily="34" charset="0"/>
                <a:ea typeface="Verdana" panose="020B0604030504040204" pitchFamily="34" charset="0"/>
              </a:rPr>
              <a:t>Department of Administration</a:t>
            </a:r>
          </a:p>
          <a:p>
            <a:pPr marL="0" indent="0" algn="l">
              <a:buNone/>
            </a:pPr>
            <a:r>
              <a:rPr lang="en-US" sz="1200" b="1" spc="200" dirty="0">
                <a:solidFill>
                  <a:schemeClr val="bg1"/>
                </a:solidFill>
                <a:latin typeface="Verdana" panose="020B0604030504040204" pitchFamily="34" charset="0"/>
                <a:ea typeface="Verdana" panose="020B0604030504040204" pitchFamily="34" charset="0"/>
              </a:rPr>
              <a:t>State HR Legal Counsel</a:t>
            </a:r>
          </a:p>
        </p:txBody>
      </p:sp>
    </p:spTree>
    <p:extLst>
      <p:ext uri="{BB962C8B-B14F-4D97-AF65-F5344CB8AC3E}">
        <p14:creationId xmlns:p14="http://schemas.microsoft.com/office/powerpoint/2010/main" val="29557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sz="3600" dirty="0">
                <a:solidFill>
                  <a:schemeClr val="tx1"/>
                </a:solidFill>
                <a:latin typeface="HelveticaNeueLT Std" panose="020B0604020202020204" pitchFamily="34" charset="0"/>
              </a:rPr>
              <a:t>Step 3: </a:t>
            </a:r>
            <a:r>
              <a:rPr lang="en-US" sz="3200" dirty="0">
                <a:solidFill>
                  <a:schemeClr val="tx1"/>
                </a:solidFill>
                <a:latin typeface="HelveticaNeueLT Std" panose="020B0604020202020204" pitchFamily="34" charset="0"/>
              </a:rPr>
              <a:t>Present options/collaborate with manager</a:t>
            </a: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pPr marL="457200" indent="-457200">
              <a:buFont typeface="+mj-lt"/>
              <a:buAutoNum type="arabicPeriod"/>
            </a:pPr>
            <a:r>
              <a:rPr lang="en-US" sz="2400" dirty="0">
                <a:solidFill>
                  <a:srgbClr val="002060"/>
                </a:solidFill>
                <a:latin typeface="Aptos Display" panose="020B0004020202020204" pitchFamily="34" charset="0"/>
              </a:rPr>
              <a:t>Understand management’s perspective (what’s the business case) maybe they can’t hire, or nobody wants to work with this individual because of performance issues. </a:t>
            </a:r>
          </a:p>
          <a:p>
            <a:pPr marL="457200" indent="-457200">
              <a:buFont typeface="+mj-lt"/>
              <a:buAutoNum type="arabicPeriod"/>
            </a:pPr>
            <a:r>
              <a:rPr lang="en-US" sz="2400" dirty="0">
                <a:solidFill>
                  <a:srgbClr val="002060"/>
                </a:solidFill>
                <a:latin typeface="Aptos Display" panose="020B0004020202020204" pitchFamily="34" charset="0"/>
              </a:rPr>
              <a:t>Don’t jump to conclusion -- put personnel decision in a risk analysis context using those tests (where are the risks)</a:t>
            </a:r>
          </a:p>
          <a:p>
            <a:pPr marL="457200" indent="-457200">
              <a:buFont typeface="+mj-lt"/>
              <a:buAutoNum type="arabicPeriod"/>
            </a:pPr>
            <a:r>
              <a:rPr lang="en-US" sz="2400" dirty="0">
                <a:solidFill>
                  <a:srgbClr val="002060"/>
                </a:solidFill>
                <a:latin typeface="Aptos Display" panose="020B0004020202020204" pitchFamily="34" charset="0"/>
              </a:rPr>
              <a:t>Present options from high risk to low risk and in between. Get manager to participate in finding a solution that works for manager and HR as risk management.</a:t>
            </a:r>
          </a:p>
          <a:p>
            <a:pPr marL="0" indent="0">
              <a:buNone/>
            </a:pPr>
            <a:r>
              <a:rPr lang="en-US" sz="2400" dirty="0">
                <a:solidFill>
                  <a:srgbClr val="002060"/>
                </a:solidFill>
                <a:latin typeface="Aptos Display" panose="020B0004020202020204" pitchFamily="34" charset="0"/>
              </a:rPr>
              <a:t>HR and Legal can be most effective when the manager understands the risks and a plan is created that does not take termination off the table, it puts together a path for how to get there with less risk. </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10</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2385807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My Red Flags</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sz="2400" dirty="0">
                <a:solidFill>
                  <a:srgbClr val="002060"/>
                </a:solidFill>
                <a:latin typeface="Aptos Display" panose="020B0004020202020204" pitchFamily="34" charset="0"/>
              </a:rPr>
              <a:t>Lack of documentation, investigation issues;</a:t>
            </a:r>
          </a:p>
          <a:p>
            <a:pPr marL="0" indent="0">
              <a:buNone/>
            </a:pPr>
            <a:endParaRPr lang="en-US" sz="2400" dirty="0">
              <a:solidFill>
                <a:srgbClr val="002060"/>
              </a:solidFill>
              <a:latin typeface="Aptos Display" panose="020B0004020202020204" pitchFamily="34" charset="0"/>
            </a:endParaRPr>
          </a:p>
          <a:p>
            <a:r>
              <a:rPr lang="en-US" sz="2400" dirty="0">
                <a:solidFill>
                  <a:srgbClr val="002060"/>
                </a:solidFill>
                <a:latin typeface="Aptos Display" panose="020B0004020202020204" pitchFamily="34" charset="0"/>
              </a:rPr>
              <a:t>Skipping progressive discipline steps;</a:t>
            </a:r>
          </a:p>
          <a:p>
            <a:pPr marL="0" indent="0">
              <a:buNone/>
            </a:pPr>
            <a:endParaRPr lang="en-US" sz="2400" dirty="0">
              <a:solidFill>
                <a:srgbClr val="002060"/>
              </a:solidFill>
              <a:latin typeface="Aptos Display" panose="020B0004020202020204" pitchFamily="34" charset="0"/>
            </a:endParaRPr>
          </a:p>
          <a:p>
            <a:r>
              <a:rPr lang="en-US" sz="2400" dirty="0">
                <a:solidFill>
                  <a:srgbClr val="002060"/>
                </a:solidFill>
                <a:latin typeface="Aptos Display" panose="020B0004020202020204" pitchFamily="34" charset="0"/>
              </a:rPr>
              <a:t>Recently engaged in protected activity; and</a:t>
            </a:r>
          </a:p>
          <a:p>
            <a:pPr marL="0" indent="0">
              <a:buNone/>
            </a:pPr>
            <a:endParaRPr lang="en-US" sz="2400" dirty="0">
              <a:solidFill>
                <a:srgbClr val="002060"/>
              </a:solidFill>
              <a:latin typeface="Aptos Display" panose="020B0004020202020204" pitchFamily="34" charset="0"/>
            </a:endParaRPr>
          </a:p>
          <a:p>
            <a:r>
              <a:rPr lang="en-US" sz="2400" dirty="0">
                <a:solidFill>
                  <a:srgbClr val="002060"/>
                </a:solidFill>
                <a:latin typeface="Aptos Display" panose="020B0004020202020204" pitchFamily="34" charset="0"/>
              </a:rPr>
              <a:t>Kitchen sink discipline – “over charging” – one incident occurs, and manager wants to use it as an opportunity to look back and bring in a bunch of other issues that have lingered without being addressed to justify more severe discipline. Creates an “optics issue.”</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11</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66026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Step 4: Due Process</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sz="2400" dirty="0">
                <a:solidFill>
                  <a:srgbClr val="002060"/>
                </a:solidFill>
                <a:latin typeface="Aptos Display" panose="020B0004020202020204" pitchFamily="34" charset="0"/>
              </a:rPr>
              <a:t>State disciplinary policy explains: When formal disciplinary action is necessary, just cause, due process, and documentation, or other evidence of the facts are required.</a:t>
            </a:r>
          </a:p>
          <a:p>
            <a:r>
              <a:rPr lang="en-US" sz="2400" dirty="0">
                <a:solidFill>
                  <a:srgbClr val="002060"/>
                </a:solidFill>
                <a:latin typeface="Aptos Display" panose="020B0004020202020204" pitchFamily="34" charset="0"/>
              </a:rPr>
              <a:t>Not to be used as “fact finding” or “investigation” </a:t>
            </a:r>
          </a:p>
          <a:p>
            <a:r>
              <a:rPr lang="en-US" sz="2400" i="1" dirty="0" err="1">
                <a:solidFill>
                  <a:srgbClr val="002060"/>
                </a:solidFill>
                <a:latin typeface="Aptos Display" panose="020B0004020202020204" pitchFamily="34" charset="0"/>
              </a:rPr>
              <a:t>Boreen</a:t>
            </a:r>
            <a:r>
              <a:rPr lang="en-US" sz="2400" i="1" dirty="0">
                <a:solidFill>
                  <a:srgbClr val="002060"/>
                </a:solidFill>
                <a:latin typeface="Aptos Display" panose="020B0004020202020204" pitchFamily="34" charset="0"/>
              </a:rPr>
              <a:t> v. Christensen</a:t>
            </a:r>
            <a:r>
              <a:rPr lang="en-US" sz="2400" dirty="0">
                <a:solidFill>
                  <a:srgbClr val="002060"/>
                </a:solidFill>
                <a:latin typeface="Aptos Display" panose="020B0004020202020204" pitchFamily="34" charset="0"/>
              </a:rPr>
              <a:t>, 267 Mont. 416 (1994)</a:t>
            </a:r>
          </a:p>
          <a:p>
            <a:pPr lvl="1"/>
            <a:r>
              <a:rPr lang="en-US" sz="2000" dirty="0">
                <a:solidFill>
                  <a:srgbClr val="002060"/>
                </a:solidFill>
                <a:latin typeface="Aptos Display" panose="020B0004020202020204" pitchFamily="34" charset="0"/>
              </a:rPr>
              <a:t>Due process requires "oral or written notice to the employee with an explanation of the employer's evidence and the opportunity for the employee to respond in 'something less' than a full evidentiary hearing before termination coupled with a full post-termination hearing 'at a meaningful time.’” </a:t>
            </a:r>
          </a:p>
          <a:p>
            <a:pPr lvl="1"/>
            <a:r>
              <a:rPr lang="en-US" sz="2000" dirty="0">
                <a:solidFill>
                  <a:srgbClr val="002060"/>
                </a:solidFill>
                <a:latin typeface="Aptos Display" panose="020B0004020202020204" pitchFamily="34" charset="0"/>
              </a:rPr>
              <a:t>"[T]he pretermination hearing need not definitively resolve the propriety of the discharge. It should be an initial check against mistaken decisions—essentially, a determination of whether there are reasonable grounds to believe that charges against the employee are true and support the proposed action."</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12</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3707862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Due Process Letter</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sz="2400" dirty="0">
                <a:solidFill>
                  <a:srgbClr val="002060"/>
                </a:solidFill>
                <a:latin typeface="Aptos Display" panose="020B0004020202020204" pitchFamily="34" charset="0"/>
              </a:rPr>
              <a:t>Most used when suspension or termination are being considered. </a:t>
            </a:r>
          </a:p>
          <a:p>
            <a:r>
              <a:rPr lang="en-US" sz="2400" dirty="0">
                <a:solidFill>
                  <a:srgbClr val="002060"/>
                </a:solidFill>
                <a:latin typeface="Aptos Display" panose="020B0004020202020204" pitchFamily="34" charset="0"/>
              </a:rPr>
              <a:t>If union employee review CBA. </a:t>
            </a:r>
          </a:p>
          <a:p>
            <a:r>
              <a:rPr lang="en-US" sz="2400" dirty="0">
                <a:solidFill>
                  <a:srgbClr val="002060"/>
                </a:solidFill>
                <a:latin typeface="Aptos Display" panose="020B0004020202020204" pitchFamily="34" charset="0"/>
              </a:rPr>
              <a:t>“notice and opportunity to respond letter”</a:t>
            </a:r>
          </a:p>
          <a:p>
            <a:pPr lvl="1"/>
            <a:r>
              <a:rPr lang="en-US" sz="1600" dirty="0">
                <a:solidFill>
                  <a:srgbClr val="002060"/>
                </a:solidFill>
                <a:latin typeface="Aptos Display" panose="020B0004020202020204" pitchFamily="34" charset="0"/>
              </a:rPr>
              <a:t>Provide detailed description of the issue that is being considered for discipline (dates, times, etc.  Be specific enough to ensure the employee won’t be confused about what is being considered for discipline). </a:t>
            </a:r>
          </a:p>
          <a:p>
            <a:pPr lvl="1"/>
            <a:r>
              <a:rPr lang="en-US" sz="1600" dirty="0">
                <a:solidFill>
                  <a:srgbClr val="002060"/>
                </a:solidFill>
                <a:latin typeface="Aptos Display" panose="020B0004020202020204" pitchFamily="34" charset="0"/>
              </a:rPr>
              <a:t>Point out the policies, rules, or expectations that have been potentially violated. </a:t>
            </a:r>
          </a:p>
          <a:p>
            <a:pPr lvl="1"/>
            <a:r>
              <a:rPr lang="en-US" sz="1600" dirty="0">
                <a:solidFill>
                  <a:srgbClr val="002060"/>
                </a:solidFill>
                <a:latin typeface="Aptos Display" panose="020B0004020202020204" pitchFamily="34" charset="0"/>
              </a:rPr>
              <a:t>If relevant, provide brief timeline of progressive discipline. </a:t>
            </a:r>
          </a:p>
          <a:p>
            <a:pPr lvl="1"/>
            <a:r>
              <a:rPr lang="en-US" sz="1600" dirty="0">
                <a:solidFill>
                  <a:srgbClr val="002060"/>
                </a:solidFill>
                <a:latin typeface="Aptos Display" panose="020B0004020202020204" pitchFamily="34" charset="0"/>
              </a:rPr>
              <a:t>Ensure that it is clear the agency has not reached a final decision on discipline. </a:t>
            </a:r>
          </a:p>
          <a:p>
            <a:pPr lvl="1"/>
            <a:r>
              <a:rPr lang="en-US" sz="1600" dirty="0">
                <a:solidFill>
                  <a:srgbClr val="002060"/>
                </a:solidFill>
                <a:latin typeface="Aptos Display" panose="020B0004020202020204" pitchFamily="34" charset="0"/>
              </a:rPr>
              <a:t>Provide a reasonable amount of time for the employee to prepare a response (1-3 days).</a:t>
            </a:r>
          </a:p>
          <a:p>
            <a:pPr lvl="1"/>
            <a:r>
              <a:rPr lang="en-US" sz="1600" dirty="0">
                <a:solidFill>
                  <a:srgbClr val="002060"/>
                </a:solidFill>
                <a:latin typeface="Aptos Display" panose="020B0004020202020204" pitchFamily="34" charset="0"/>
              </a:rPr>
              <a:t>Leave with pay. </a:t>
            </a:r>
          </a:p>
          <a:p>
            <a:pPr lvl="1"/>
            <a:r>
              <a:rPr lang="en-US" sz="1600" dirty="0">
                <a:solidFill>
                  <a:srgbClr val="002060"/>
                </a:solidFill>
                <a:latin typeface="Aptos Display" panose="020B0004020202020204" pitchFamily="34" charset="0"/>
              </a:rPr>
              <a:t>Timeliness issues – don’t sit on disciplinary decision; check with CBA’s (DPHHS example). </a:t>
            </a:r>
          </a:p>
          <a:p>
            <a:pPr lvl="1"/>
            <a:r>
              <a:rPr lang="en-US" sz="1600" dirty="0">
                <a:solidFill>
                  <a:srgbClr val="002060"/>
                </a:solidFill>
                <a:latin typeface="Aptos Display" panose="020B0004020202020204" pitchFamily="34" charset="0"/>
              </a:rPr>
              <a:t>Supporting documentation (redacted investigation) – want to avoid </a:t>
            </a:r>
            <a:r>
              <a:rPr lang="en-US" sz="1600" dirty="0" err="1">
                <a:solidFill>
                  <a:srgbClr val="002060"/>
                </a:solidFill>
                <a:latin typeface="Aptos Display" panose="020B0004020202020204" pitchFamily="34" charset="0"/>
              </a:rPr>
              <a:t>ee</a:t>
            </a:r>
            <a:r>
              <a:rPr lang="en-US" sz="1600" dirty="0">
                <a:solidFill>
                  <a:srgbClr val="002060"/>
                </a:solidFill>
                <a:latin typeface="Aptos Display" panose="020B0004020202020204" pitchFamily="34" charset="0"/>
              </a:rPr>
              <a:t> alleging if I would have had access to “x” I could have provided a better explanation. </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13</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4174583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Due Process Meeting</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sz="2400" dirty="0">
                <a:solidFill>
                  <a:srgbClr val="002060"/>
                </a:solidFill>
                <a:latin typeface="Aptos Display" panose="020B0004020202020204" pitchFamily="34" charset="0"/>
              </a:rPr>
              <a:t>Meet in-person if possible. Phone conference or allowing an employee to email a written response may be appropriate in certain circumstances.</a:t>
            </a:r>
          </a:p>
          <a:p>
            <a:r>
              <a:rPr lang="en-US" sz="2400" dirty="0">
                <a:solidFill>
                  <a:srgbClr val="002060"/>
                </a:solidFill>
                <a:latin typeface="Aptos Display" panose="020B0004020202020204" pitchFamily="34" charset="0"/>
              </a:rPr>
              <a:t>Meeting should involve two appropriate agency officials and the employee. This is an opportunity for the employee to present his/her side of story and to respond or provide new information to the agency for consideration.</a:t>
            </a:r>
          </a:p>
          <a:p>
            <a:r>
              <a:rPr lang="en-US" sz="2400" dirty="0">
                <a:solidFill>
                  <a:srgbClr val="002060"/>
                </a:solidFill>
                <a:latin typeface="Aptos Display" panose="020B0004020202020204" pitchFamily="34" charset="0"/>
              </a:rPr>
              <a:t>Listen and take notes – inform the employee you will review the information before making a final decision.</a:t>
            </a:r>
          </a:p>
          <a:p>
            <a:r>
              <a:rPr lang="en-US" sz="2400" dirty="0">
                <a:solidFill>
                  <a:srgbClr val="002060"/>
                </a:solidFill>
                <a:latin typeface="Aptos Display" panose="020B0004020202020204" pitchFamily="34" charset="0"/>
              </a:rPr>
              <a:t>If employee brings lawyer or union rep – set boundaries. </a:t>
            </a:r>
          </a:p>
          <a:p>
            <a:r>
              <a:rPr lang="en-US" sz="2400" dirty="0">
                <a:solidFill>
                  <a:srgbClr val="002060"/>
                </a:solidFill>
                <a:latin typeface="Aptos Display" panose="020B0004020202020204" pitchFamily="34" charset="0"/>
              </a:rPr>
              <a:t>New information provided by employee could require additional investigation.</a:t>
            </a:r>
            <a:endParaRPr lang="en-US" sz="1600" dirty="0">
              <a:solidFill>
                <a:srgbClr val="002060"/>
              </a:solidFill>
              <a:latin typeface="Aptos Display" panose="020B0004020202020204" pitchFamily="34" charset="0"/>
            </a:endParaRP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14</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2828960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Final Discipline Letter</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a:xfrm>
            <a:off x="604342" y="1378227"/>
            <a:ext cx="10749458" cy="4798736"/>
          </a:xfrm>
        </p:spPr>
        <p:txBody>
          <a:bodyPr/>
          <a:lstStyle/>
          <a:p>
            <a:endParaRPr lang="en-US" sz="2400" dirty="0">
              <a:solidFill>
                <a:srgbClr val="002060"/>
              </a:solidFill>
              <a:latin typeface="Aptos Display" panose="020B0004020202020204" pitchFamily="34" charset="0"/>
            </a:endParaRPr>
          </a:p>
          <a:p>
            <a:pPr>
              <a:lnSpc>
                <a:spcPct val="100000"/>
              </a:lnSpc>
            </a:pPr>
            <a:r>
              <a:rPr lang="en-US" sz="2000" dirty="0">
                <a:solidFill>
                  <a:srgbClr val="002060"/>
                </a:solidFill>
                <a:latin typeface="Aptos Display" panose="020B0004020202020204" pitchFamily="34" charset="0"/>
              </a:rPr>
              <a:t>Review any relevant CBA information (timelines, notice, etc.)</a:t>
            </a:r>
          </a:p>
          <a:p>
            <a:pPr>
              <a:lnSpc>
                <a:spcPct val="100000"/>
              </a:lnSpc>
            </a:pPr>
            <a:r>
              <a:rPr lang="en-US" sz="2000" dirty="0">
                <a:solidFill>
                  <a:srgbClr val="002060"/>
                </a:solidFill>
                <a:latin typeface="Aptos Display" panose="020B0004020202020204" pitchFamily="34" charset="0"/>
              </a:rPr>
              <a:t>Include a brief timeline of relevant events (progressive discipline) etc. </a:t>
            </a:r>
          </a:p>
          <a:p>
            <a:pPr>
              <a:lnSpc>
                <a:spcPct val="100000"/>
              </a:lnSpc>
            </a:pPr>
            <a:r>
              <a:rPr lang="en-US" sz="2000" dirty="0">
                <a:solidFill>
                  <a:srgbClr val="002060"/>
                </a:solidFill>
                <a:latin typeface="Aptos Display" panose="020B0004020202020204" pitchFamily="34" charset="0"/>
              </a:rPr>
              <a:t>Include all the reasons the agency relied upon as justification for formal discipline, cite the relevant policy, or rules.</a:t>
            </a:r>
          </a:p>
          <a:p>
            <a:pPr>
              <a:lnSpc>
                <a:spcPct val="100000"/>
              </a:lnSpc>
            </a:pPr>
            <a:r>
              <a:rPr lang="en-US" sz="2000" dirty="0">
                <a:solidFill>
                  <a:srgbClr val="002060"/>
                </a:solidFill>
                <a:latin typeface="Aptos Display" panose="020B0004020202020204" pitchFamily="34" charset="0"/>
              </a:rPr>
              <a:t>Acknowledge that you considered any relevant information that was provided during the due process meeting. </a:t>
            </a:r>
          </a:p>
          <a:p>
            <a:pPr>
              <a:lnSpc>
                <a:spcPct val="100000"/>
              </a:lnSpc>
            </a:pPr>
            <a:r>
              <a:rPr lang="en-US" sz="2000" dirty="0">
                <a:solidFill>
                  <a:srgbClr val="002060"/>
                </a:solidFill>
                <a:latin typeface="Aptos Display" panose="020B0004020202020204" pitchFamily="34" charset="0"/>
              </a:rPr>
              <a:t>If there are things that were in the due process letter but not being used as justifying discipline, make sure you remove those. </a:t>
            </a:r>
          </a:p>
          <a:p>
            <a:pPr>
              <a:lnSpc>
                <a:spcPct val="100000"/>
              </a:lnSpc>
            </a:pPr>
            <a:r>
              <a:rPr lang="en-US" sz="2000" dirty="0">
                <a:solidFill>
                  <a:srgbClr val="002060"/>
                </a:solidFill>
                <a:latin typeface="Aptos Display" panose="020B0004020202020204" pitchFamily="34" charset="0"/>
              </a:rPr>
              <a:t>If less than termination, set clear expectations moving forward.</a:t>
            </a:r>
          </a:p>
          <a:p>
            <a:pPr>
              <a:lnSpc>
                <a:spcPct val="100000"/>
              </a:lnSpc>
            </a:pPr>
            <a:r>
              <a:rPr lang="en-US" sz="2000" dirty="0">
                <a:solidFill>
                  <a:srgbClr val="002060"/>
                </a:solidFill>
                <a:latin typeface="Aptos Display" panose="020B0004020202020204" pitchFamily="34" charset="0"/>
              </a:rPr>
              <a:t>If termination, acknowledge any relevant grievance rights or procedures. </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15</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221072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How can State HR help? </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a:xfrm>
            <a:off x="604342" y="1378227"/>
            <a:ext cx="10749458" cy="4798736"/>
          </a:xfrm>
        </p:spPr>
        <p:txBody>
          <a:bodyPr/>
          <a:lstStyle/>
          <a:p>
            <a:pPr>
              <a:lnSpc>
                <a:spcPct val="150000"/>
              </a:lnSpc>
            </a:pPr>
            <a:r>
              <a:rPr lang="en-US" sz="2400" dirty="0">
                <a:solidFill>
                  <a:srgbClr val="002060"/>
                </a:solidFill>
                <a:latin typeface="Aptos Display" panose="020B0004020202020204" pitchFamily="34" charset="0"/>
              </a:rPr>
              <a:t>Fresh set of eyes on an issue;</a:t>
            </a:r>
          </a:p>
          <a:p>
            <a:pPr>
              <a:lnSpc>
                <a:spcPct val="150000"/>
              </a:lnSpc>
            </a:pPr>
            <a:r>
              <a:rPr lang="en-US" sz="2400" dirty="0">
                <a:solidFill>
                  <a:srgbClr val="002060"/>
                </a:solidFill>
                <a:latin typeface="Aptos Display" panose="020B0004020202020204" pitchFamily="34" charset="0"/>
              </a:rPr>
              <a:t>Sounding board for ideas options; </a:t>
            </a:r>
          </a:p>
          <a:p>
            <a:pPr>
              <a:lnSpc>
                <a:spcPct val="150000"/>
              </a:lnSpc>
            </a:pPr>
            <a:r>
              <a:rPr lang="en-US" sz="2400" dirty="0">
                <a:solidFill>
                  <a:srgbClr val="002060"/>
                </a:solidFill>
                <a:latin typeface="Aptos Display" panose="020B0004020202020204" pitchFamily="34" charset="0"/>
              </a:rPr>
              <a:t>Legal questions;</a:t>
            </a:r>
          </a:p>
          <a:p>
            <a:pPr>
              <a:lnSpc>
                <a:spcPct val="150000"/>
              </a:lnSpc>
            </a:pPr>
            <a:r>
              <a:rPr lang="en-US" sz="2400" dirty="0">
                <a:solidFill>
                  <a:srgbClr val="002060"/>
                </a:solidFill>
                <a:latin typeface="Aptos Display" panose="020B0004020202020204" pitchFamily="34" charset="0"/>
              </a:rPr>
              <a:t>Document review;</a:t>
            </a:r>
          </a:p>
          <a:p>
            <a:pPr>
              <a:lnSpc>
                <a:spcPct val="150000"/>
              </a:lnSpc>
            </a:pPr>
            <a:r>
              <a:rPr lang="en-US" sz="2400" dirty="0">
                <a:solidFill>
                  <a:srgbClr val="002060"/>
                </a:solidFill>
                <a:latin typeface="Aptos Display" panose="020B0004020202020204" pitchFamily="34" charset="0"/>
              </a:rPr>
              <a:t>Conflict of interest issues;</a:t>
            </a:r>
          </a:p>
          <a:p>
            <a:pPr>
              <a:lnSpc>
                <a:spcPct val="100000"/>
              </a:lnSpc>
            </a:pPr>
            <a:r>
              <a:rPr lang="en-US" sz="2400" dirty="0">
                <a:solidFill>
                  <a:srgbClr val="002060"/>
                </a:solidFill>
                <a:latin typeface="Aptos Display" panose="020B0004020202020204" pitchFamily="34" charset="0"/>
              </a:rPr>
              <a:t>Sometimes it can help bring a third-party to meet with the manager to discuss a path forward.  </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16</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3161672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HR and Legal Counsel Goals	</a:t>
            </a: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dirty="0">
                <a:solidFill>
                  <a:srgbClr val="002060"/>
                </a:solidFill>
                <a:latin typeface="Aptos Display" panose="020B0004020202020204" pitchFamily="34" charset="0"/>
              </a:rPr>
              <a:t>Collaborating with manager/leadership (decision maker) to find a joint acceptable solution that combines business case (discipline) with the employee risk analysis (litigation risk). </a:t>
            </a:r>
          </a:p>
          <a:p>
            <a:endParaRPr lang="en-US" dirty="0">
              <a:solidFill>
                <a:srgbClr val="002060"/>
              </a:solidFill>
              <a:latin typeface="Aptos Display" panose="020B0004020202020204" pitchFamily="34" charset="0"/>
            </a:endParaRPr>
          </a:p>
          <a:p>
            <a:r>
              <a:rPr lang="en-US" dirty="0">
                <a:solidFill>
                  <a:srgbClr val="002060"/>
                </a:solidFill>
                <a:latin typeface="Aptos Display" panose="020B0004020202020204" pitchFamily="34" charset="0"/>
              </a:rPr>
              <a:t>This is a challenge!</a:t>
            </a:r>
          </a:p>
          <a:p>
            <a:pPr marL="0" indent="0">
              <a:buNone/>
            </a:pPr>
            <a:endParaRPr lang="en-US" dirty="0">
              <a:solidFill>
                <a:srgbClr val="002060"/>
              </a:solidFill>
              <a:latin typeface="Aptos Display" panose="020B0004020202020204" pitchFamily="34" charset="0"/>
            </a:endParaRPr>
          </a:p>
          <a:p>
            <a:r>
              <a:rPr lang="en-US" dirty="0">
                <a:solidFill>
                  <a:srgbClr val="002060"/>
                </a:solidFill>
                <a:latin typeface="Aptos Display" panose="020B0004020202020204" pitchFamily="34" charset="0"/>
              </a:rPr>
              <a:t>We want to be able to present discipline options from high risk to low risk and often land on something in-between. </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2</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987265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STEP 1:  Find your roadmap	</a:t>
            </a: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dirty="0">
                <a:solidFill>
                  <a:srgbClr val="002060"/>
                </a:solidFill>
                <a:latin typeface="Aptos Display" panose="020B0004020202020204" pitchFamily="34" charset="0"/>
              </a:rPr>
              <a:t>What is the employment status? </a:t>
            </a:r>
          </a:p>
          <a:p>
            <a:pPr marL="0" indent="0">
              <a:buNone/>
            </a:pPr>
            <a:endParaRPr lang="en-US" dirty="0">
              <a:solidFill>
                <a:srgbClr val="002060"/>
              </a:solidFill>
              <a:latin typeface="Aptos Display" panose="020B0004020202020204" pitchFamily="34" charset="0"/>
            </a:endParaRPr>
          </a:p>
          <a:p>
            <a:pPr marL="914400" lvl="1" indent="-457200">
              <a:buFont typeface="+mj-lt"/>
              <a:buAutoNum type="arabicPeriod"/>
            </a:pPr>
            <a:r>
              <a:rPr lang="en-US" b="1" dirty="0">
                <a:solidFill>
                  <a:srgbClr val="002060"/>
                </a:solidFill>
                <a:latin typeface="Aptos Display" panose="020B0004020202020204" pitchFamily="34" charset="0"/>
              </a:rPr>
              <a:t>Probationary employee</a:t>
            </a:r>
            <a:r>
              <a:rPr lang="en-US" dirty="0">
                <a:solidFill>
                  <a:srgbClr val="002060"/>
                </a:solidFill>
                <a:latin typeface="Aptos Display" panose="020B0004020202020204" pitchFamily="34" charset="0"/>
              </a:rPr>
              <a:t>:  follow the State </a:t>
            </a:r>
            <a:r>
              <a:rPr lang="en-US" dirty="0">
                <a:solidFill>
                  <a:srgbClr val="002060"/>
                </a:solidFill>
                <a:latin typeface="Aptos Display" panose="020B0004020202020204" pitchFamily="34" charset="0"/>
                <a:hlinkClick r:id="rId2"/>
              </a:rPr>
              <a:t>Probation Requirements Policy</a:t>
            </a:r>
            <a:r>
              <a:rPr lang="en-US" dirty="0">
                <a:solidFill>
                  <a:srgbClr val="002060"/>
                </a:solidFill>
                <a:latin typeface="Aptos Display" panose="020B0004020202020204" pitchFamily="34" charset="0"/>
              </a:rPr>
              <a:t>, best practice to document reason to protect against a discrimination claim.</a:t>
            </a:r>
          </a:p>
          <a:p>
            <a:pPr marL="914400" lvl="1" indent="-457200">
              <a:buFont typeface="+mj-lt"/>
              <a:buAutoNum type="arabicPeriod"/>
            </a:pPr>
            <a:endParaRPr lang="en-US" dirty="0">
              <a:solidFill>
                <a:srgbClr val="002060"/>
              </a:solidFill>
              <a:latin typeface="Aptos Display" panose="020B0004020202020204" pitchFamily="34" charset="0"/>
            </a:endParaRPr>
          </a:p>
          <a:p>
            <a:pPr marL="914400" lvl="1" indent="-457200">
              <a:buFont typeface="+mj-lt"/>
              <a:buAutoNum type="arabicPeriod"/>
            </a:pPr>
            <a:r>
              <a:rPr lang="en-US" b="1" dirty="0">
                <a:solidFill>
                  <a:srgbClr val="002060"/>
                </a:solidFill>
                <a:latin typeface="Aptos Display" panose="020B0004020202020204" pitchFamily="34" charset="0"/>
              </a:rPr>
              <a:t>Union employee</a:t>
            </a:r>
            <a:r>
              <a:rPr lang="en-US" dirty="0">
                <a:solidFill>
                  <a:srgbClr val="002060"/>
                </a:solidFill>
                <a:latin typeface="Aptos Display" panose="020B0004020202020204" pitchFamily="34" charset="0"/>
              </a:rPr>
              <a:t>: Go straight to the employee’s CBA, review it. </a:t>
            </a:r>
          </a:p>
          <a:p>
            <a:pPr marL="914400" lvl="1" indent="-457200">
              <a:buFont typeface="+mj-lt"/>
              <a:buAutoNum type="arabicPeriod"/>
            </a:pPr>
            <a:endParaRPr lang="en-US" dirty="0">
              <a:solidFill>
                <a:srgbClr val="002060"/>
              </a:solidFill>
              <a:latin typeface="Aptos Display" panose="020B0004020202020204" pitchFamily="34" charset="0"/>
            </a:endParaRPr>
          </a:p>
          <a:p>
            <a:pPr marL="914400" lvl="1" indent="-457200">
              <a:buFont typeface="+mj-lt"/>
              <a:buAutoNum type="arabicPeriod"/>
            </a:pPr>
            <a:r>
              <a:rPr lang="en-US" b="1" dirty="0">
                <a:solidFill>
                  <a:srgbClr val="002060"/>
                </a:solidFill>
                <a:latin typeface="Aptos Display" panose="020B0004020202020204" pitchFamily="34" charset="0"/>
              </a:rPr>
              <a:t>Non-union employee</a:t>
            </a:r>
            <a:r>
              <a:rPr lang="en-US" dirty="0">
                <a:solidFill>
                  <a:srgbClr val="002060"/>
                </a:solidFill>
                <a:latin typeface="Aptos Display" panose="020B0004020202020204" pitchFamily="34" charset="0"/>
              </a:rPr>
              <a:t>: inquire whether the employee is considered management (broadest discretion). </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3</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1703094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Union roadmap </a:t>
            </a:r>
            <a:r>
              <a:rPr lang="en-US" sz="4000" dirty="0">
                <a:solidFill>
                  <a:schemeClr val="tx1"/>
                </a:solidFill>
                <a:latin typeface="HelveticaNeueLT Std" panose="020B0604020202020204" pitchFamily="34" charset="0"/>
              </a:rPr>
              <a:t>(unique characteristics)</a:t>
            </a: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dirty="0">
                <a:solidFill>
                  <a:srgbClr val="002060"/>
                </a:solidFill>
                <a:latin typeface="Aptos Display" panose="020B0004020202020204" pitchFamily="34" charset="0"/>
              </a:rPr>
              <a:t>CBA governs grievance (FWP, DPHHS, and Livestock examples)</a:t>
            </a:r>
          </a:p>
          <a:p>
            <a:pPr marL="0" indent="0">
              <a:buNone/>
            </a:pPr>
            <a:endParaRPr lang="en-US" dirty="0">
              <a:solidFill>
                <a:srgbClr val="002060"/>
              </a:solidFill>
              <a:latin typeface="Aptos Display" panose="020B0004020202020204" pitchFamily="34" charset="0"/>
            </a:endParaRPr>
          </a:p>
          <a:p>
            <a:r>
              <a:rPr lang="en-US" dirty="0">
                <a:solidFill>
                  <a:srgbClr val="002060"/>
                </a:solidFill>
                <a:latin typeface="Aptos Display" panose="020B0004020202020204" pitchFamily="34" charset="0"/>
              </a:rPr>
              <a:t>Binding Arbitration</a:t>
            </a:r>
          </a:p>
          <a:p>
            <a:pPr lvl="1"/>
            <a:r>
              <a:rPr lang="en-US" dirty="0">
                <a:solidFill>
                  <a:srgbClr val="002060"/>
                </a:solidFill>
                <a:latin typeface="Aptos Display" panose="020B0004020202020204" pitchFamily="34" charset="0"/>
              </a:rPr>
              <a:t>Agency must split costs with the union for arbitrator fees and travel.</a:t>
            </a:r>
          </a:p>
          <a:p>
            <a:pPr lvl="1"/>
            <a:r>
              <a:rPr lang="en-US" dirty="0">
                <a:solidFill>
                  <a:srgbClr val="002060"/>
                </a:solidFill>
                <a:latin typeface="Aptos Display" panose="020B0004020202020204" pitchFamily="34" charset="0"/>
              </a:rPr>
              <a:t>Burden of proof on employer to demonstrate reason for discipline.</a:t>
            </a:r>
          </a:p>
          <a:p>
            <a:pPr lvl="1"/>
            <a:r>
              <a:rPr lang="en-US" dirty="0">
                <a:solidFill>
                  <a:srgbClr val="002060"/>
                </a:solidFill>
                <a:latin typeface="Aptos Display" panose="020B0004020202020204" pitchFamily="34" charset="0"/>
              </a:rPr>
              <a:t>Duty of fair representation</a:t>
            </a:r>
          </a:p>
          <a:p>
            <a:pPr lvl="1"/>
            <a:r>
              <a:rPr lang="en-US" dirty="0">
                <a:solidFill>
                  <a:srgbClr val="002060"/>
                </a:solidFill>
                <a:latin typeface="Aptos Display" panose="020B0004020202020204" pitchFamily="34" charset="0"/>
              </a:rPr>
              <a:t>Arbitration handled by State Labor Relations</a:t>
            </a:r>
          </a:p>
          <a:p>
            <a:pPr marL="457200" lvl="1" indent="0">
              <a:buNone/>
            </a:pPr>
            <a:endParaRPr lang="en-US" dirty="0">
              <a:solidFill>
                <a:srgbClr val="002060"/>
              </a:solidFill>
              <a:latin typeface="Aptos Display" panose="020B0004020202020204" pitchFamily="34" charset="0"/>
            </a:endParaRPr>
          </a:p>
          <a:p>
            <a:r>
              <a:rPr lang="en-US" dirty="0">
                <a:solidFill>
                  <a:srgbClr val="002060"/>
                </a:solidFill>
                <a:latin typeface="Aptos Display" panose="020B0004020202020204" pitchFamily="34" charset="0"/>
              </a:rPr>
              <a:t>Arbitration award:  an employee can be placed back into their position with back pay. ($175,000 back plus got job back)</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4</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26030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Non-union roadmap</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dirty="0">
                <a:solidFill>
                  <a:srgbClr val="002060"/>
                </a:solidFill>
                <a:latin typeface="Aptos Display" panose="020B0004020202020204" pitchFamily="34" charset="0"/>
              </a:rPr>
              <a:t>State </a:t>
            </a:r>
            <a:r>
              <a:rPr lang="en-US" dirty="0">
                <a:solidFill>
                  <a:srgbClr val="002060"/>
                </a:solidFill>
                <a:latin typeface="Aptos Display" panose="020B0004020202020204" pitchFamily="34" charset="0"/>
                <a:hlinkClick r:id="rId2"/>
              </a:rPr>
              <a:t>Discipline Policy </a:t>
            </a:r>
            <a:r>
              <a:rPr lang="en-US" dirty="0">
                <a:solidFill>
                  <a:srgbClr val="002060"/>
                </a:solidFill>
                <a:latin typeface="Aptos Display" panose="020B0004020202020204" pitchFamily="34" charset="0"/>
              </a:rPr>
              <a:t>and </a:t>
            </a:r>
            <a:r>
              <a:rPr lang="en-US" dirty="0">
                <a:solidFill>
                  <a:srgbClr val="002060"/>
                </a:solidFill>
                <a:latin typeface="Aptos Display" panose="020B0004020202020204" pitchFamily="34" charset="0"/>
                <a:hlinkClick r:id="rId3"/>
              </a:rPr>
              <a:t>Grievance Policy </a:t>
            </a:r>
            <a:r>
              <a:rPr lang="en-US" dirty="0">
                <a:solidFill>
                  <a:srgbClr val="002060"/>
                </a:solidFill>
                <a:latin typeface="Aptos Display" panose="020B0004020202020204" pitchFamily="34" charset="0"/>
              </a:rPr>
              <a:t>will govern process.</a:t>
            </a:r>
          </a:p>
          <a:p>
            <a:pPr marL="0" indent="0">
              <a:buNone/>
            </a:pPr>
            <a:endParaRPr lang="en-US" dirty="0">
              <a:solidFill>
                <a:srgbClr val="002060"/>
              </a:solidFill>
              <a:latin typeface="Aptos Display" panose="020B0004020202020204" pitchFamily="34" charset="0"/>
            </a:endParaRPr>
          </a:p>
          <a:p>
            <a:r>
              <a:rPr lang="en-US" dirty="0">
                <a:solidFill>
                  <a:srgbClr val="002060"/>
                </a:solidFill>
                <a:latin typeface="Aptos Display" panose="020B0004020202020204" pitchFamily="34" charset="0"/>
              </a:rPr>
              <a:t>Most common claims we see from a discharged employee:</a:t>
            </a:r>
          </a:p>
          <a:p>
            <a:pPr lvl="1"/>
            <a:r>
              <a:rPr lang="en-US" dirty="0">
                <a:solidFill>
                  <a:srgbClr val="002060"/>
                </a:solidFill>
                <a:latin typeface="Aptos Display" panose="020B0004020202020204" pitchFamily="34" charset="0"/>
              </a:rPr>
              <a:t>Discrimination, retaliation, or protected class claim (HRB);</a:t>
            </a:r>
          </a:p>
          <a:p>
            <a:pPr lvl="1"/>
            <a:r>
              <a:rPr lang="en-US" dirty="0">
                <a:solidFill>
                  <a:srgbClr val="002060"/>
                </a:solidFill>
                <a:latin typeface="Aptos Display" panose="020B0004020202020204" pitchFamily="34" charset="0"/>
              </a:rPr>
              <a:t>Violation of the Wrongful Discharge Act (district court); and</a:t>
            </a:r>
          </a:p>
          <a:p>
            <a:pPr lvl="1"/>
            <a:r>
              <a:rPr lang="en-US" dirty="0">
                <a:solidFill>
                  <a:srgbClr val="002060"/>
                </a:solidFill>
                <a:latin typeface="Aptos Display" panose="020B0004020202020204" pitchFamily="34" charset="0"/>
              </a:rPr>
              <a:t>Infliction of emotional distress</a:t>
            </a:r>
          </a:p>
          <a:p>
            <a:pPr lvl="1"/>
            <a:r>
              <a:rPr lang="en-US" dirty="0">
                <a:solidFill>
                  <a:srgbClr val="002060"/>
                </a:solidFill>
                <a:latin typeface="Aptos Display" panose="020B0004020202020204" pitchFamily="34" charset="0"/>
              </a:rPr>
              <a:t>1983 claims (failure to follow due process requirements)</a:t>
            </a:r>
          </a:p>
          <a:p>
            <a:r>
              <a:rPr lang="en-US" dirty="0">
                <a:solidFill>
                  <a:srgbClr val="002060"/>
                </a:solidFill>
                <a:latin typeface="Aptos Display" panose="020B0004020202020204" pitchFamily="34" charset="0"/>
              </a:rPr>
              <a:t>These claims can be costly:</a:t>
            </a:r>
          </a:p>
          <a:p>
            <a:pPr lvl="1"/>
            <a:r>
              <a:rPr lang="en-US" i="1" dirty="0">
                <a:solidFill>
                  <a:srgbClr val="002060"/>
                </a:solidFill>
                <a:latin typeface="Aptos Display" panose="020B0004020202020204" pitchFamily="34" charset="0"/>
              </a:rPr>
              <a:t>Winsor v. State 2024 MT 43N</a:t>
            </a:r>
            <a:r>
              <a:rPr lang="en-US" dirty="0">
                <a:solidFill>
                  <a:srgbClr val="002060"/>
                </a:solidFill>
                <a:latin typeface="Aptos Display" panose="020B0004020202020204" pitchFamily="34" charset="0"/>
              </a:rPr>
              <a:t> (jury verdict on emotional distress was $232,000)</a:t>
            </a:r>
            <a:endParaRPr lang="en-US" i="1" dirty="0">
              <a:solidFill>
                <a:srgbClr val="002060"/>
              </a:solidFill>
              <a:latin typeface="Aptos Display" panose="020B0004020202020204" pitchFamily="34" charset="0"/>
            </a:endParaRPr>
          </a:p>
          <a:p>
            <a:endParaRPr lang="en-US" dirty="0">
              <a:solidFill>
                <a:srgbClr val="002060"/>
              </a:solidFill>
              <a:latin typeface="Aptos Display" panose="020B0004020202020204" pitchFamily="34" charset="0"/>
            </a:endParaRP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5</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103066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“Just Cause”</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dirty="0">
                <a:solidFill>
                  <a:srgbClr val="002060"/>
                </a:solidFill>
                <a:latin typeface="Aptos Display" panose="020B0004020202020204" pitchFamily="34" charset="0"/>
              </a:rPr>
              <a:t>State </a:t>
            </a:r>
            <a:r>
              <a:rPr lang="en-US" dirty="0">
                <a:solidFill>
                  <a:srgbClr val="002060"/>
                </a:solidFill>
                <a:latin typeface="Aptos Display" panose="020B0004020202020204" pitchFamily="34" charset="0"/>
                <a:hlinkClick r:id="rId2"/>
              </a:rPr>
              <a:t>Discipline Policy </a:t>
            </a:r>
            <a:r>
              <a:rPr lang="en-US" dirty="0">
                <a:solidFill>
                  <a:srgbClr val="002060"/>
                </a:solidFill>
                <a:latin typeface="Aptos Display" panose="020B0004020202020204" pitchFamily="34" charset="0"/>
              </a:rPr>
              <a:t>defines it:</a:t>
            </a:r>
          </a:p>
          <a:p>
            <a:r>
              <a:rPr lang="en-US" sz="1600" dirty="0">
                <a:solidFill>
                  <a:srgbClr val="002060"/>
                </a:solidFill>
                <a:latin typeface="Aptos Display" panose="020B0004020202020204" pitchFamily="34" charset="0"/>
              </a:rPr>
              <a:t>"Just cause" means reasonable, job-related grounds for taking a disciplinary action based on failure to satisfactorily perform job duties, or disruption of agency operations. Just cause may include, but is not limited to: an actual violation of an established agency standard, procedure, legitimate order, policy, or labor agreement; failure to meet applicable professional standards; criminal misconduct; wrongful discrimination; deliberate misconduct; negligence; deliberately providing false information on an employment application; willful damage to public or private property; workplace violence or intimidation; harassment; unprofessional or inappropriate behavior; or a series of lesser violations.</a:t>
            </a:r>
          </a:p>
          <a:p>
            <a:pPr marL="0" indent="0">
              <a:buNone/>
            </a:pPr>
            <a:endParaRPr lang="en-US" dirty="0">
              <a:solidFill>
                <a:srgbClr val="002060"/>
              </a:solidFill>
              <a:latin typeface="Aptos Display" panose="020B0004020202020204" pitchFamily="34" charset="0"/>
            </a:endParaRPr>
          </a:p>
          <a:p>
            <a:pPr marL="0" indent="0">
              <a:buNone/>
            </a:pPr>
            <a:r>
              <a:rPr lang="en-US" sz="2000" dirty="0">
                <a:solidFill>
                  <a:srgbClr val="002060"/>
                </a:solidFill>
                <a:latin typeface="Aptos Display" panose="020B0004020202020204" pitchFamily="34" charset="0"/>
              </a:rPr>
              <a:t>Labor arbitrators explain if an employer can meet “just cause” they will be able to prove in arbitration:</a:t>
            </a:r>
          </a:p>
          <a:p>
            <a:pPr marL="514350" indent="-514350">
              <a:buFont typeface="+mj-lt"/>
              <a:buAutoNum type="arabicPeriod"/>
            </a:pPr>
            <a:r>
              <a:rPr lang="en-US" sz="2000" dirty="0">
                <a:solidFill>
                  <a:srgbClr val="002060"/>
                </a:solidFill>
                <a:latin typeface="Aptos Display" panose="020B0004020202020204" pitchFamily="34" charset="0"/>
              </a:rPr>
              <a:t>The misconduct (or unacceptable performance) actually occurred; and</a:t>
            </a:r>
          </a:p>
          <a:p>
            <a:pPr marL="514350" indent="-514350">
              <a:buFont typeface="+mj-lt"/>
              <a:buAutoNum type="arabicPeriod"/>
            </a:pPr>
            <a:r>
              <a:rPr lang="en-US" sz="2000" dirty="0">
                <a:solidFill>
                  <a:srgbClr val="002060"/>
                </a:solidFill>
                <a:latin typeface="Aptos Display" panose="020B0004020202020204" pitchFamily="34" charset="0"/>
              </a:rPr>
              <a:t>The discipline imposed was “reasonable” under the circumstances</a:t>
            </a:r>
            <a:r>
              <a:rPr lang="en-US" dirty="0">
                <a:solidFill>
                  <a:srgbClr val="002060"/>
                </a:solidFill>
                <a:latin typeface="Aptos Display" panose="020B0004020202020204" pitchFamily="34" charset="0"/>
              </a:rPr>
              <a:t>. </a:t>
            </a: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6</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401549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How to evaluate “just cause”</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dirty="0">
                <a:solidFill>
                  <a:srgbClr val="002060"/>
                </a:solidFill>
                <a:latin typeface="Aptos Display" panose="020B0004020202020204" pitchFamily="34" charset="0"/>
              </a:rPr>
              <a:t>“seven tests” of just cause – can be a helpful guidelines but not strictly followed any longer in arbitration cases:</a:t>
            </a:r>
          </a:p>
          <a:p>
            <a:pPr marL="342900" marR="0" indent="-342900" algn="l">
              <a:buFont typeface="+mj-lt"/>
              <a:buAutoNum type="arabicPeriod"/>
            </a:pPr>
            <a:r>
              <a:rPr lang="en-US" sz="1800" b="0" i="0" u="none" strike="noStrike" baseline="0" dirty="0">
                <a:latin typeface="Aptos" panose="020B0004020202020204" pitchFamily="34" charset="0"/>
              </a:rPr>
              <a:t>Notice: Employer gave forewarning such that employee should have known of rule or policy</a:t>
            </a:r>
          </a:p>
          <a:p>
            <a:pPr marL="342900" marR="0" indent="-342900" algn="l">
              <a:buFont typeface="+mj-lt"/>
              <a:buAutoNum type="arabicPeriod"/>
            </a:pPr>
            <a:r>
              <a:rPr lang="en-US" sz="1800" b="0" i="0" u="none" strike="noStrike" baseline="0" dirty="0">
                <a:latin typeface="Aptos" panose="020B0004020202020204" pitchFamily="34" charset="0"/>
              </a:rPr>
              <a:t>Employer’s rule or policy was reasonable</a:t>
            </a:r>
          </a:p>
          <a:p>
            <a:pPr marL="342900" marR="0" indent="-342900" algn="l">
              <a:buFont typeface="+mj-lt"/>
              <a:buAutoNum type="arabicPeriod"/>
            </a:pPr>
            <a:r>
              <a:rPr lang="en-US" sz="1800" b="0" i="0" u="none" strike="noStrike" baseline="0" dirty="0">
                <a:latin typeface="Aptos" panose="020B0004020202020204" pitchFamily="34" charset="0"/>
              </a:rPr>
              <a:t>There was a sufficient investigation of the alleged violation</a:t>
            </a:r>
          </a:p>
          <a:p>
            <a:pPr marL="342900" marR="0" indent="-342900" algn="l">
              <a:buFont typeface="+mj-lt"/>
              <a:buAutoNum type="arabicPeriod"/>
            </a:pPr>
            <a:r>
              <a:rPr lang="en-US" sz="1800" b="0" i="0" u="none" strike="noStrike" baseline="0" dirty="0">
                <a:latin typeface="Aptos" panose="020B0004020202020204" pitchFamily="34" charset="0"/>
              </a:rPr>
              <a:t>Investigation was fair and objective</a:t>
            </a:r>
          </a:p>
          <a:p>
            <a:pPr marL="342900" marR="0" indent="-342900" algn="l">
              <a:buFont typeface="+mj-lt"/>
              <a:buAutoNum type="arabicPeriod"/>
            </a:pPr>
            <a:r>
              <a:rPr lang="en-US" sz="1800" b="0" i="0" u="none" strike="noStrike" baseline="0" dirty="0">
                <a:latin typeface="Aptos" panose="020B0004020202020204" pitchFamily="34" charset="0"/>
              </a:rPr>
              <a:t>Investigation led to substantial evidence of the violation</a:t>
            </a:r>
          </a:p>
          <a:p>
            <a:pPr marL="342900" marR="0" indent="-342900" algn="l">
              <a:buFont typeface="+mj-lt"/>
              <a:buAutoNum type="arabicPeriod"/>
            </a:pPr>
            <a:r>
              <a:rPr lang="en-US" sz="1800" b="0" i="0" u="none" strike="noStrike" baseline="0" dirty="0">
                <a:latin typeface="Aptos" panose="020B0004020202020204" pitchFamily="34" charset="0"/>
              </a:rPr>
              <a:t>Employer has applied rules and penalties fairly and consistently</a:t>
            </a:r>
          </a:p>
          <a:p>
            <a:pPr marL="342900" marR="0" indent="-342900" algn="l">
              <a:buFont typeface="+mj-lt"/>
              <a:buAutoNum type="arabicPeriod"/>
            </a:pPr>
            <a:r>
              <a:rPr lang="en-US" sz="1800" b="0" i="0" u="none" strike="noStrike" baseline="0" dirty="0">
                <a:latin typeface="Aptos" panose="020B0004020202020204" pitchFamily="34" charset="0"/>
              </a:rPr>
              <a:t>The discipline was reasonable and proportionate considering the seriousness of the violation and the employee’s past record </a:t>
            </a:r>
          </a:p>
          <a:p>
            <a:endParaRPr lang="en-US" dirty="0">
              <a:solidFill>
                <a:srgbClr val="002060"/>
              </a:solidFill>
              <a:latin typeface="Aptos Display" panose="020B0004020202020204" pitchFamily="34" charset="0"/>
            </a:endParaRPr>
          </a:p>
          <a:p>
            <a:endParaRPr lang="en-US" dirty="0">
              <a:solidFill>
                <a:srgbClr val="002060"/>
              </a:solidFill>
              <a:latin typeface="Aptos Display" panose="020B0004020202020204" pitchFamily="34" charset="0"/>
            </a:endParaRP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7</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2995065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“Just Cause” the NERD Test</a:t>
            </a:r>
            <a:endParaRPr lang="en-US" sz="4000" dirty="0">
              <a:solidFill>
                <a:schemeClr val="tx1"/>
              </a:solidFill>
              <a:latin typeface="HelveticaNeueLT Std" panose="020B0604020202020204" pitchFamily="34" charset="0"/>
            </a:endParaRP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p:txBody>
          <a:bodyPr/>
          <a:lstStyle/>
          <a:p>
            <a:r>
              <a:rPr lang="en-US" dirty="0">
                <a:solidFill>
                  <a:srgbClr val="002060"/>
                </a:solidFill>
                <a:latin typeface="Aptos Display" panose="020B0004020202020204" pitchFamily="34" charset="0"/>
              </a:rPr>
              <a:t>Arbitrator Arthur Pearlstein presented this test:</a:t>
            </a:r>
          </a:p>
          <a:p>
            <a:endParaRPr lang="en-US" dirty="0">
              <a:solidFill>
                <a:srgbClr val="002060"/>
              </a:solidFill>
              <a:latin typeface="Aptos Display" panose="020B0004020202020204" pitchFamily="34" charset="0"/>
            </a:endParaRPr>
          </a:p>
          <a:p>
            <a:pPr marR="0" algn="l"/>
            <a:r>
              <a:rPr lang="en-US" sz="2000" b="1" i="0" strike="noStrike" baseline="0" dirty="0">
                <a:solidFill>
                  <a:schemeClr val="tx2">
                    <a:lumMod val="90000"/>
                    <a:lumOff val="10000"/>
                  </a:schemeClr>
                </a:solidFill>
                <a:latin typeface="Aptos" panose="020B0004020202020204" pitchFamily="34" charset="0"/>
              </a:rPr>
              <a:t>N</a:t>
            </a:r>
            <a:r>
              <a:rPr lang="en-US" sz="2000" b="0" i="0" strike="noStrike" baseline="0" dirty="0">
                <a:solidFill>
                  <a:schemeClr val="tx2">
                    <a:lumMod val="90000"/>
                    <a:lumOff val="10000"/>
                  </a:schemeClr>
                </a:solidFill>
                <a:latin typeface="Aptos" panose="020B0004020202020204" pitchFamily="34" charset="0"/>
              </a:rPr>
              <a:t>otice: Was the employee properly on notice of a sensible, justifiable rule or policy?</a:t>
            </a:r>
          </a:p>
          <a:p>
            <a:pPr marR="0" algn="l"/>
            <a:r>
              <a:rPr lang="en-US" sz="2000" b="1" i="0" strike="noStrike" baseline="0" dirty="0">
                <a:solidFill>
                  <a:schemeClr val="tx2">
                    <a:lumMod val="90000"/>
                    <a:lumOff val="10000"/>
                  </a:schemeClr>
                </a:solidFill>
                <a:latin typeface="Aptos" panose="020B0004020202020204" pitchFamily="34" charset="0"/>
              </a:rPr>
              <a:t>E</a:t>
            </a:r>
            <a:r>
              <a:rPr lang="en-US" sz="2000" b="0" i="0" strike="noStrike" baseline="0" dirty="0">
                <a:solidFill>
                  <a:schemeClr val="tx2">
                    <a:lumMod val="90000"/>
                    <a:lumOff val="10000"/>
                  </a:schemeClr>
                </a:solidFill>
                <a:latin typeface="Aptos" panose="020B0004020202020204" pitchFamily="34" charset="0"/>
              </a:rPr>
              <a:t>vidence: Did the employer provide sufficient factual support for its allegation(s) in the form of witness accounts and documentary evidence based on a fair and objective inquiry and investigation that allowed the employee a meaningful opportunity to be heard?</a:t>
            </a:r>
          </a:p>
          <a:p>
            <a:pPr marR="0" algn="l"/>
            <a:r>
              <a:rPr lang="en-US" sz="2000" b="1" i="0" strike="noStrike" baseline="0" dirty="0">
                <a:solidFill>
                  <a:schemeClr val="tx2">
                    <a:lumMod val="90000"/>
                    <a:lumOff val="10000"/>
                  </a:schemeClr>
                </a:solidFill>
                <a:latin typeface="Aptos" panose="020B0004020202020204" pitchFamily="34" charset="0"/>
              </a:rPr>
              <a:t>R</a:t>
            </a:r>
            <a:r>
              <a:rPr lang="en-US" sz="2000" b="0" i="0" strike="noStrike" baseline="0" dirty="0">
                <a:solidFill>
                  <a:schemeClr val="tx2">
                    <a:lumMod val="90000"/>
                    <a:lumOff val="10000"/>
                  </a:schemeClr>
                </a:solidFill>
                <a:latin typeface="Aptos" panose="020B0004020202020204" pitchFamily="34" charset="0"/>
              </a:rPr>
              <a:t>easonable: Was the process and discipline administered by the employer fundamentally fair given the level of seriousness of the violation and consistent with previous penalties imposed in similar situations? [Did the punishment fit the crime?] </a:t>
            </a:r>
          </a:p>
          <a:p>
            <a:pPr marR="0" algn="l"/>
            <a:r>
              <a:rPr lang="en-US" sz="2000" b="1" i="0" strike="noStrike" baseline="0" dirty="0">
                <a:solidFill>
                  <a:schemeClr val="tx2">
                    <a:lumMod val="90000"/>
                    <a:lumOff val="10000"/>
                  </a:schemeClr>
                </a:solidFill>
                <a:latin typeface="Aptos" panose="020B0004020202020204" pitchFamily="34" charset="0"/>
              </a:rPr>
              <a:t>D</a:t>
            </a:r>
            <a:r>
              <a:rPr lang="en-US" sz="2000" b="0" i="0" strike="noStrike" baseline="0" dirty="0">
                <a:solidFill>
                  <a:schemeClr val="tx2">
                    <a:lumMod val="90000"/>
                    <a:lumOff val="10000"/>
                  </a:schemeClr>
                </a:solidFill>
                <a:latin typeface="Aptos" panose="020B0004020202020204" pitchFamily="34" charset="0"/>
              </a:rPr>
              <a:t>iscipline: Was the discipline appropriate considering factors such as the employee’s record, mitigating/aggravating circumstances, action or inaction by the employer, progressive discipline principles, and employee’s potential for rehabilitation? </a:t>
            </a:r>
          </a:p>
          <a:p>
            <a:endParaRPr lang="en-US" dirty="0">
              <a:solidFill>
                <a:srgbClr val="002060"/>
              </a:solidFill>
              <a:latin typeface="Aptos Display" panose="020B0004020202020204" pitchFamily="34" charset="0"/>
            </a:endParaRP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8</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80302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F42E1EFE-29C0-4E05-BC01-D51A018447F3}"/>
              </a:ext>
            </a:extLst>
          </p:cNvPr>
          <p:cNvSpPr>
            <a:spLocks noGrp="1"/>
          </p:cNvSpPr>
          <p:nvPr>
            <p:ph type="title"/>
          </p:nvPr>
        </p:nvSpPr>
        <p:spPr>
          <a:prstGeom prst="rect">
            <a:avLst/>
          </a:prstGeom>
        </p:spPr>
        <p:txBody>
          <a:bodyPr>
            <a:normAutofit/>
          </a:bodyPr>
          <a:lstStyle/>
          <a:p>
            <a:r>
              <a:rPr lang="en-US" dirty="0">
                <a:solidFill>
                  <a:schemeClr val="tx1"/>
                </a:solidFill>
                <a:latin typeface="HelveticaNeueLT Std" panose="020B0604020202020204" pitchFamily="34" charset="0"/>
              </a:rPr>
              <a:t>Step 2: </a:t>
            </a:r>
            <a:r>
              <a:rPr lang="en-US" sz="3400" dirty="0">
                <a:solidFill>
                  <a:schemeClr val="tx1"/>
                </a:solidFill>
                <a:latin typeface="HelveticaNeueLT Std" panose="020B0604020202020204" pitchFamily="34" charset="0"/>
              </a:rPr>
              <a:t>Risk Analysis Checklist using NERD(S)</a:t>
            </a:r>
          </a:p>
        </p:txBody>
      </p:sp>
      <p:sp>
        <p:nvSpPr>
          <p:cNvPr id="15" name="Content Placeholder 14">
            <a:extLst>
              <a:ext uri="{FF2B5EF4-FFF2-40B4-BE49-F238E27FC236}">
                <a16:creationId xmlns:a16="http://schemas.microsoft.com/office/drawing/2014/main" id="{2A07D632-9641-A923-134D-F253DFA53034}"/>
              </a:ext>
            </a:extLst>
          </p:cNvPr>
          <p:cNvSpPr>
            <a:spLocks noGrp="1"/>
          </p:cNvSpPr>
          <p:nvPr>
            <p:ph idx="1"/>
          </p:nvPr>
        </p:nvSpPr>
        <p:spPr>
          <a:xfrm>
            <a:off x="604342" y="1531089"/>
            <a:ext cx="10749458" cy="4645874"/>
          </a:xfrm>
        </p:spPr>
        <p:txBody>
          <a:bodyPr/>
          <a:lstStyle/>
          <a:p>
            <a:pPr marL="0" marR="0" lvl="0" indent="0" algn="l" defTabSz="914400" rtl="0" eaLnBrk="1" fontAlgn="auto" latinLnBrk="0" hangingPunct="1">
              <a:lnSpc>
                <a:spcPct val="90000"/>
              </a:lnSpc>
              <a:spcBef>
                <a:spcPts val="1000"/>
              </a:spcBef>
              <a:spcAft>
                <a:spcPts val="0"/>
              </a:spcAft>
              <a:buClrTx/>
              <a:buSzTx/>
              <a:buNone/>
              <a:tabLst/>
              <a:defRPr/>
            </a:pPr>
            <a:r>
              <a:rPr lang="en-US" sz="2000" b="1" dirty="0">
                <a:solidFill>
                  <a:srgbClr val="051C2C">
                    <a:lumMod val="90000"/>
                    <a:lumOff val="10000"/>
                  </a:srgbClr>
                </a:solidFill>
                <a:latin typeface="Aptos" panose="020B0004020202020204" pitchFamily="34" charset="0"/>
              </a:rPr>
              <a:t>Work through these factors to assess risks: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2000" b="1"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N</a:t>
            </a:r>
            <a:r>
              <a:rPr kumimoji="0" lang="en-US" sz="2000" b="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otice: can the agency show the </a:t>
            </a:r>
            <a:r>
              <a:rPr kumimoji="0" lang="en-US" sz="2000" b="0" i="0" u="none" strike="noStrike" kern="1200" cap="none" spc="0" normalizeH="0" baseline="0" noProof="0" dirty="0" err="1">
                <a:ln>
                  <a:noFill/>
                </a:ln>
                <a:solidFill>
                  <a:srgbClr val="051C2C">
                    <a:lumMod val="90000"/>
                    <a:lumOff val="10000"/>
                  </a:srgbClr>
                </a:solidFill>
                <a:effectLst/>
                <a:uLnTx/>
                <a:uFillTx/>
                <a:latin typeface="Aptos" panose="020B0004020202020204" pitchFamily="34" charset="0"/>
                <a:ea typeface="+mn-ea"/>
                <a:cs typeface="+mn-cs"/>
              </a:rPr>
              <a:t>ee</a:t>
            </a:r>
            <a:r>
              <a:rPr kumimoji="0" lang="en-US" sz="2000" b="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 had notice of the rule, policy or performance expectation?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E</a:t>
            </a:r>
            <a:r>
              <a:rPr kumimoji="0" lang="en-US" sz="2000" b="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vidence: can the agency show documentation as evidence (manager notes, follow-up emails), or if the discipline was result of an investigation (was it fair and objective) and </a:t>
            </a:r>
            <a:r>
              <a:rPr kumimoji="0" lang="en-US" sz="2000" b="0" i="0" u="none" strike="noStrike" kern="1200" cap="none" spc="0" normalizeH="0" baseline="0" noProof="0" dirty="0" err="1">
                <a:ln>
                  <a:noFill/>
                </a:ln>
                <a:solidFill>
                  <a:srgbClr val="051C2C">
                    <a:lumMod val="90000"/>
                    <a:lumOff val="10000"/>
                  </a:srgbClr>
                </a:solidFill>
                <a:effectLst/>
                <a:uLnTx/>
                <a:uFillTx/>
                <a:latin typeface="Aptos" panose="020B0004020202020204" pitchFamily="34" charset="0"/>
                <a:ea typeface="+mn-ea"/>
                <a:cs typeface="+mn-cs"/>
              </a:rPr>
              <a:t>ee</a:t>
            </a:r>
            <a:r>
              <a:rPr kumimoji="0" lang="en-US" sz="2000" b="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 had opportunity to rebut allegations.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R</a:t>
            </a:r>
            <a:r>
              <a:rPr kumimoji="0" lang="en-US" sz="2000" b="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easonable: can the agency show discipline was consistent with previous penalties, not excessive, [does the punishment fit the crime?]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D</a:t>
            </a:r>
            <a:r>
              <a:rPr kumimoji="0" lang="en-US" sz="2000" b="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iscipline: if the discipline imposed will be appropriate in evaluating </a:t>
            </a:r>
            <a:r>
              <a:rPr kumimoji="0" lang="en-US" sz="2000" b="0" i="0" u="none" strike="noStrike" kern="1200" cap="none" spc="0" normalizeH="0" baseline="0" noProof="0" dirty="0" err="1">
                <a:ln>
                  <a:noFill/>
                </a:ln>
                <a:solidFill>
                  <a:srgbClr val="051C2C">
                    <a:lumMod val="90000"/>
                    <a:lumOff val="10000"/>
                  </a:srgbClr>
                </a:solidFill>
                <a:effectLst/>
                <a:uLnTx/>
                <a:uFillTx/>
                <a:latin typeface="Aptos" panose="020B0004020202020204" pitchFamily="34" charset="0"/>
                <a:ea typeface="+mn-ea"/>
                <a:cs typeface="+mn-cs"/>
              </a:rPr>
              <a:t>ee’s</a:t>
            </a:r>
            <a:r>
              <a:rPr kumimoji="0" lang="en-US" sz="2000" b="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 record (performance history, years worked), progressive discipline steps.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S</a:t>
            </a:r>
            <a:r>
              <a:rPr kumimoji="0" lang="en-US" sz="2000"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rPr>
              <a:t>pecial Circumstances: recently engaged in protected activity, union concerted activity – anything that adds additional legal risk?</a:t>
            </a:r>
            <a:endParaRPr kumimoji="0" lang="en-US" sz="2000" b="1" i="0" u="none" strike="noStrike" kern="1200" cap="none" spc="0" normalizeH="0" baseline="0" noProof="0" dirty="0">
              <a:ln>
                <a:noFill/>
              </a:ln>
              <a:solidFill>
                <a:srgbClr val="051C2C">
                  <a:lumMod val="90000"/>
                  <a:lumOff val="10000"/>
                </a:srgbClr>
              </a:solidFill>
              <a:effectLst/>
              <a:uLnTx/>
              <a:uFillTx/>
              <a:latin typeface="Aptos" panose="020B0004020202020204" pitchFamily="34" charset="0"/>
              <a:ea typeface="+mn-ea"/>
              <a:cs typeface="+mn-cs"/>
            </a:endParaRPr>
          </a:p>
          <a:p>
            <a:endParaRPr lang="en-US" b="1" dirty="0">
              <a:solidFill>
                <a:srgbClr val="002060"/>
              </a:solidFill>
              <a:latin typeface="Aptos Display" panose="020B0004020202020204" pitchFamily="34" charset="0"/>
            </a:endParaRPr>
          </a:p>
        </p:txBody>
      </p:sp>
      <p:sp>
        <p:nvSpPr>
          <p:cNvPr id="4" name="Footer Placeholder 3">
            <a:extLst>
              <a:ext uri="{FF2B5EF4-FFF2-40B4-BE49-F238E27FC236}">
                <a16:creationId xmlns:a16="http://schemas.microsoft.com/office/drawing/2014/main" id="{8167B45E-59B3-42AB-87E0-4953BF543CFE}"/>
              </a:ext>
            </a:extLst>
          </p:cNvPr>
          <p:cNvSpPr>
            <a:spLocks noGrp="1"/>
          </p:cNvSpPr>
          <p:nvPr>
            <p:ph type="ftr" sz="quarter" idx="11"/>
          </p:nvPr>
        </p:nvSpPr>
        <p:spPr>
          <a:prstGeom prst="rect">
            <a:avLst/>
          </a:prstGeom>
        </p:spPr>
        <p:txBody>
          <a:bodyPr anchor="b"/>
          <a:lstStyle/>
          <a:p>
            <a:r>
              <a:rPr lang="en-US" sz="1050" cap="all" spc="100" dirty="0">
                <a:latin typeface="HelveticaNeueLT Std" panose="020B0604020202020204" pitchFamily="34" charset="0"/>
              </a:rPr>
              <a:t>Department of Administration   |   state human resources division</a:t>
            </a:r>
          </a:p>
        </p:txBody>
      </p:sp>
      <p:sp>
        <p:nvSpPr>
          <p:cNvPr id="5" name="Slide Number Placeholder 4">
            <a:extLst>
              <a:ext uri="{FF2B5EF4-FFF2-40B4-BE49-F238E27FC236}">
                <a16:creationId xmlns:a16="http://schemas.microsoft.com/office/drawing/2014/main" id="{E690759B-0E4B-4E12-ADC0-4AC3D571CD83}"/>
              </a:ext>
            </a:extLst>
          </p:cNvPr>
          <p:cNvSpPr>
            <a:spLocks noGrp="1"/>
          </p:cNvSpPr>
          <p:nvPr>
            <p:ph type="sldNum" sz="quarter" idx="12"/>
          </p:nvPr>
        </p:nvSpPr>
        <p:spPr>
          <a:prstGeom prst="rect">
            <a:avLst/>
          </a:prstGeom>
          <a:solidFill>
            <a:srgbClr val="002060"/>
          </a:solidFill>
        </p:spPr>
        <p:txBody>
          <a:bodyPr anchor="b"/>
          <a:lstStyle/>
          <a:p>
            <a:pPr algn="ctr"/>
            <a:fld id="{FE4E75A2-CA41-49D8-A529-D1D3823E4648}" type="slidenum">
              <a:rPr lang="en-US" sz="1050" cap="all" spc="100">
                <a:solidFill>
                  <a:schemeClr val="bg1"/>
                </a:solidFill>
                <a:latin typeface="HelveticaNeueLT Std" panose="020B0604020202020204" pitchFamily="34" charset="0"/>
              </a:rPr>
              <a:pPr algn="ctr"/>
              <a:t>9</a:t>
            </a:fld>
            <a:endParaRPr lang="en-US" sz="1050" cap="all" spc="100" dirty="0">
              <a:solidFill>
                <a:schemeClr val="bg1"/>
              </a:solidFill>
              <a:latin typeface="HelveticaNeueLT Std" panose="020B0604020202020204" pitchFamily="34" charset="0"/>
            </a:endParaRPr>
          </a:p>
        </p:txBody>
      </p:sp>
      <p:pic>
        <p:nvPicPr>
          <p:cNvPr id="7" name="Picture 6">
            <a:extLst>
              <a:ext uri="{FF2B5EF4-FFF2-40B4-BE49-F238E27FC236}">
                <a16:creationId xmlns:a16="http://schemas.microsoft.com/office/drawing/2014/main" id="{BDEF9126-F96D-4549-9741-85DC0C52B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11" y="6267141"/>
            <a:ext cx="441683" cy="447191"/>
          </a:xfrm>
          <a:prstGeom prst="rect">
            <a:avLst/>
          </a:prstGeom>
        </p:spPr>
      </p:pic>
      <p:cxnSp>
        <p:nvCxnSpPr>
          <p:cNvPr id="14" name="Straight Connector 13">
            <a:extLst>
              <a:ext uri="{FF2B5EF4-FFF2-40B4-BE49-F238E27FC236}">
                <a16:creationId xmlns:a16="http://schemas.microsoft.com/office/drawing/2014/main" id="{EDD587CD-BDA3-4A06-8E79-319438F31FD3}"/>
              </a:ext>
            </a:extLst>
          </p:cNvPr>
          <p:cNvCxnSpPr>
            <a:cxnSpLocks/>
          </p:cNvCxnSpPr>
          <p:nvPr/>
        </p:nvCxnSpPr>
        <p:spPr>
          <a:xfrm>
            <a:off x="604342" y="1378227"/>
            <a:ext cx="10983316" cy="0"/>
          </a:xfrm>
          <a:prstGeom prst="line">
            <a:avLst/>
          </a:prstGeom>
          <a:ln w="57150">
            <a:solidFill>
              <a:schemeClr val="tx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9" name="Rectangle: Diagonal Corners Snipped 8">
            <a:extLst>
              <a:ext uri="{FF2B5EF4-FFF2-40B4-BE49-F238E27FC236}">
                <a16:creationId xmlns:a16="http://schemas.microsoft.com/office/drawing/2014/main" id="{24246C60-38D6-41BB-88D1-F3D86C52E3E6}"/>
              </a:ext>
            </a:extLst>
          </p:cNvPr>
          <p:cNvSpPr/>
          <p:nvPr/>
        </p:nvSpPr>
        <p:spPr>
          <a:xfrm>
            <a:off x="13263155" y="2241213"/>
            <a:ext cx="8362472" cy="4374676"/>
          </a:xfrm>
          <a:custGeom>
            <a:avLst/>
            <a:gdLst>
              <a:gd name="connsiteX0" fmla="*/ 0 w 5799221"/>
              <a:gd name="connsiteY0" fmla="*/ 0 h 3737004"/>
              <a:gd name="connsiteX1" fmla="*/ 5176375 w 5799221"/>
              <a:gd name="connsiteY1" fmla="*/ 0 h 3737004"/>
              <a:gd name="connsiteX2" fmla="*/ 5799221 w 5799221"/>
              <a:gd name="connsiteY2" fmla="*/ 622846 h 3737004"/>
              <a:gd name="connsiteX3" fmla="*/ 5799221 w 5799221"/>
              <a:gd name="connsiteY3" fmla="*/ 3737004 h 3737004"/>
              <a:gd name="connsiteX4" fmla="*/ 5799221 w 5799221"/>
              <a:gd name="connsiteY4" fmla="*/ 3737004 h 3737004"/>
              <a:gd name="connsiteX5" fmla="*/ 622846 w 5799221"/>
              <a:gd name="connsiteY5" fmla="*/ 3737004 h 3737004"/>
              <a:gd name="connsiteX6" fmla="*/ 0 w 5799221"/>
              <a:gd name="connsiteY6" fmla="*/ 3114158 h 3737004"/>
              <a:gd name="connsiteX7" fmla="*/ 0 w 5799221"/>
              <a:gd name="connsiteY7" fmla="*/ 0 h 3737004"/>
              <a:gd name="connsiteX0" fmla="*/ 24063 w 5823284"/>
              <a:gd name="connsiteY0" fmla="*/ 0 h 3737004"/>
              <a:gd name="connsiteX1" fmla="*/ 5200438 w 5823284"/>
              <a:gd name="connsiteY1" fmla="*/ 0 h 3737004"/>
              <a:gd name="connsiteX2" fmla="*/ 5823284 w 5823284"/>
              <a:gd name="connsiteY2" fmla="*/ 622846 h 3737004"/>
              <a:gd name="connsiteX3" fmla="*/ 5823284 w 5823284"/>
              <a:gd name="connsiteY3" fmla="*/ 3737004 h 3737004"/>
              <a:gd name="connsiteX4" fmla="*/ 5823284 w 5823284"/>
              <a:gd name="connsiteY4" fmla="*/ 3737004 h 3737004"/>
              <a:gd name="connsiteX5" fmla="*/ 646909 w 5823284"/>
              <a:gd name="connsiteY5" fmla="*/ 3737004 h 3737004"/>
              <a:gd name="connsiteX6" fmla="*/ 0 w 5823284"/>
              <a:gd name="connsiteY6" fmla="*/ 1538021 h 3737004"/>
              <a:gd name="connsiteX7" fmla="*/ 24063 w 5823284"/>
              <a:gd name="connsiteY7" fmla="*/ 0 h 3737004"/>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0 w 5823284"/>
              <a:gd name="connsiteY6" fmla="*/ 1538021 h 3749035"/>
              <a:gd name="connsiteX7" fmla="*/ 24063 w 5823284"/>
              <a:gd name="connsiteY7"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0 w 5823284"/>
              <a:gd name="connsiteY7" fmla="*/ 1538021 h 3749035"/>
              <a:gd name="connsiteX8" fmla="*/ 24063 w 5823284"/>
              <a:gd name="connsiteY8"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664369 w 5823284"/>
              <a:gd name="connsiteY7" fmla="*/ 2384160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3 w 5823284"/>
              <a:gd name="connsiteY0" fmla="*/ 0 h 3749035"/>
              <a:gd name="connsiteX1" fmla="*/ 5200438 w 5823284"/>
              <a:gd name="connsiteY1" fmla="*/ 0 h 3749035"/>
              <a:gd name="connsiteX2" fmla="*/ 5823284 w 5823284"/>
              <a:gd name="connsiteY2" fmla="*/ 622846 h 3749035"/>
              <a:gd name="connsiteX3" fmla="*/ 5823284 w 5823284"/>
              <a:gd name="connsiteY3" fmla="*/ 3737004 h 3749035"/>
              <a:gd name="connsiteX4" fmla="*/ 5823284 w 5823284"/>
              <a:gd name="connsiteY4" fmla="*/ 3737004 h 3749035"/>
              <a:gd name="connsiteX5" fmla="*/ 2596025 w 5823284"/>
              <a:gd name="connsiteY5" fmla="*/ 3749035 h 3749035"/>
              <a:gd name="connsiteX6" fmla="*/ 2506579 w 5823284"/>
              <a:gd name="connsiteY6" fmla="*/ 2805266 h 3749035"/>
              <a:gd name="connsiteX7" fmla="*/ 1447801 w 5823284"/>
              <a:gd name="connsiteY7" fmla="*/ 2636824 h 3749035"/>
              <a:gd name="connsiteX8" fmla="*/ 0 w 5823284"/>
              <a:gd name="connsiteY8" fmla="*/ 1538021 h 3749035"/>
              <a:gd name="connsiteX9" fmla="*/ 24063 w 5823284"/>
              <a:gd name="connsiteY9" fmla="*/ 0 h 3749035"/>
              <a:gd name="connsiteX0" fmla="*/ 24068 w 5823289"/>
              <a:gd name="connsiteY0" fmla="*/ 0 h 3749035"/>
              <a:gd name="connsiteX1" fmla="*/ 5200443 w 5823289"/>
              <a:gd name="connsiteY1" fmla="*/ 0 h 3749035"/>
              <a:gd name="connsiteX2" fmla="*/ 5823289 w 5823289"/>
              <a:gd name="connsiteY2" fmla="*/ 622846 h 3749035"/>
              <a:gd name="connsiteX3" fmla="*/ 5823289 w 5823289"/>
              <a:gd name="connsiteY3" fmla="*/ 3737004 h 3749035"/>
              <a:gd name="connsiteX4" fmla="*/ 5823289 w 5823289"/>
              <a:gd name="connsiteY4" fmla="*/ 3737004 h 3749035"/>
              <a:gd name="connsiteX5" fmla="*/ 2596030 w 5823289"/>
              <a:gd name="connsiteY5" fmla="*/ 3749035 h 3749035"/>
              <a:gd name="connsiteX6" fmla="*/ 2506584 w 5823289"/>
              <a:gd name="connsiteY6" fmla="*/ 2805266 h 3749035"/>
              <a:gd name="connsiteX7" fmla="*/ 1447806 w 5823289"/>
              <a:gd name="connsiteY7" fmla="*/ 2636824 h 3749035"/>
              <a:gd name="connsiteX8" fmla="*/ 5 w 5823289"/>
              <a:gd name="connsiteY8" fmla="*/ 1538021 h 3749035"/>
              <a:gd name="connsiteX9" fmla="*/ 24068 w 5823289"/>
              <a:gd name="connsiteY9" fmla="*/ 0 h 3749035"/>
              <a:gd name="connsiteX0" fmla="*/ 24587 w 5823808"/>
              <a:gd name="connsiteY0" fmla="*/ 0 h 3749035"/>
              <a:gd name="connsiteX1" fmla="*/ 5200962 w 5823808"/>
              <a:gd name="connsiteY1" fmla="*/ 0 h 3749035"/>
              <a:gd name="connsiteX2" fmla="*/ 5823808 w 5823808"/>
              <a:gd name="connsiteY2" fmla="*/ 622846 h 3749035"/>
              <a:gd name="connsiteX3" fmla="*/ 5823808 w 5823808"/>
              <a:gd name="connsiteY3" fmla="*/ 3737004 h 3749035"/>
              <a:gd name="connsiteX4" fmla="*/ 5823808 w 5823808"/>
              <a:gd name="connsiteY4" fmla="*/ 3737004 h 3749035"/>
              <a:gd name="connsiteX5" fmla="*/ 2596549 w 5823808"/>
              <a:gd name="connsiteY5" fmla="*/ 3749035 h 3749035"/>
              <a:gd name="connsiteX6" fmla="*/ 2507103 w 5823808"/>
              <a:gd name="connsiteY6" fmla="*/ 2805266 h 3749035"/>
              <a:gd name="connsiteX7" fmla="*/ 1448325 w 5823808"/>
              <a:gd name="connsiteY7" fmla="*/ 2636824 h 3749035"/>
              <a:gd name="connsiteX8" fmla="*/ 524 w 5823808"/>
              <a:gd name="connsiteY8" fmla="*/ 1538021 h 3749035"/>
              <a:gd name="connsiteX9" fmla="*/ 24587 w 5823808"/>
              <a:gd name="connsiteY9" fmla="*/ 0 h 3749035"/>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634877 h 3761066"/>
              <a:gd name="connsiteX3" fmla="*/ 5823808 w 5826604"/>
              <a:gd name="connsiteY3" fmla="*/ 3749035 h 3761066"/>
              <a:gd name="connsiteX4" fmla="*/ 5823808 w 5826604"/>
              <a:gd name="connsiteY4" fmla="*/ 3749035 h 3761066"/>
              <a:gd name="connsiteX5" fmla="*/ 2596549 w 5826604"/>
              <a:gd name="connsiteY5" fmla="*/ 3761066 h 3761066"/>
              <a:gd name="connsiteX6" fmla="*/ 2507103 w 5826604"/>
              <a:gd name="connsiteY6" fmla="*/ 2817297 h 3761066"/>
              <a:gd name="connsiteX7" fmla="*/ 1448325 w 5826604"/>
              <a:gd name="connsiteY7" fmla="*/ 2648855 h 3761066"/>
              <a:gd name="connsiteX8" fmla="*/ 524 w 5826604"/>
              <a:gd name="connsiteY8" fmla="*/ 1550052 h 3761066"/>
              <a:gd name="connsiteX9" fmla="*/ 24587 w 5826604"/>
              <a:gd name="connsiteY9" fmla="*/ 12031 h 3761066"/>
              <a:gd name="connsiteX0" fmla="*/ 24587 w 5826604"/>
              <a:gd name="connsiteY0" fmla="*/ 12031 h 3761066"/>
              <a:gd name="connsiteX1" fmla="*/ 5826604 w 5826604"/>
              <a:gd name="connsiteY1" fmla="*/ 0 h 3761066"/>
              <a:gd name="connsiteX2" fmla="*/ 5823808 w 5826604"/>
              <a:gd name="connsiteY2" fmla="*/ 3749035 h 3761066"/>
              <a:gd name="connsiteX3" fmla="*/ 5823808 w 5826604"/>
              <a:gd name="connsiteY3" fmla="*/ 3749035 h 3761066"/>
              <a:gd name="connsiteX4" fmla="*/ 2596549 w 5826604"/>
              <a:gd name="connsiteY4" fmla="*/ 3761066 h 3761066"/>
              <a:gd name="connsiteX5" fmla="*/ 2507103 w 5826604"/>
              <a:gd name="connsiteY5" fmla="*/ 2817297 h 3761066"/>
              <a:gd name="connsiteX6" fmla="*/ 1448325 w 5826604"/>
              <a:gd name="connsiteY6" fmla="*/ 2648855 h 3761066"/>
              <a:gd name="connsiteX7" fmla="*/ 524 w 5826604"/>
              <a:gd name="connsiteY7" fmla="*/ 1550052 h 3761066"/>
              <a:gd name="connsiteX8" fmla="*/ 24587 w 5826604"/>
              <a:gd name="connsiteY8" fmla="*/ 12031 h 3761066"/>
              <a:gd name="connsiteX0" fmla="*/ 24587 w 7005699"/>
              <a:gd name="connsiteY0" fmla="*/ 36094 h 3785129"/>
              <a:gd name="connsiteX1" fmla="*/ 7005699 w 7005699"/>
              <a:gd name="connsiteY1" fmla="*/ 0 h 3785129"/>
              <a:gd name="connsiteX2" fmla="*/ 5823808 w 7005699"/>
              <a:gd name="connsiteY2" fmla="*/ 3773098 h 3785129"/>
              <a:gd name="connsiteX3" fmla="*/ 5823808 w 7005699"/>
              <a:gd name="connsiteY3" fmla="*/ 3773098 h 3785129"/>
              <a:gd name="connsiteX4" fmla="*/ 2596549 w 7005699"/>
              <a:gd name="connsiteY4" fmla="*/ 3785129 h 3785129"/>
              <a:gd name="connsiteX5" fmla="*/ 2507103 w 7005699"/>
              <a:gd name="connsiteY5" fmla="*/ 2841360 h 3785129"/>
              <a:gd name="connsiteX6" fmla="*/ 1448325 w 7005699"/>
              <a:gd name="connsiteY6" fmla="*/ 2672918 h 3785129"/>
              <a:gd name="connsiteX7" fmla="*/ 524 w 7005699"/>
              <a:gd name="connsiteY7" fmla="*/ 1574115 h 3785129"/>
              <a:gd name="connsiteX8" fmla="*/ 24587 w 7005699"/>
              <a:gd name="connsiteY8" fmla="*/ 36094 h 3785129"/>
              <a:gd name="connsiteX0" fmla="*/ 24587 w 7005699"/>
              <a:gd name="connsiteY0" fmla="*/ 36094 h 4398740"/>
              <a:gd name="connsiteX1" fmla="*/ 7005699 w 7005699"/>
              <a:gd name="connsiteY1" fmla="*/ 0 h 4398740"/>
              <a:gd name="connsiteX2" fmla="*/ 5823808 w 7005699"/>
              <a:gd name="connsiteY2" fmla="*/ 3773098 h 4398740"/>
              <a:gd name="connsiteX3" fmla="*/ 5823808 w 7005699"/>
              <a:gd name="connsiteY3" fmla="*/ 3773098 h 4398740"/>
              <a:gd name="connsiteX4" fmla="*/ 2572486 w 7005699"/>
              <a:gd name="connsiteY4" fmla="*/ 4398740 h 4398740"/>
              <a:gd name="connsiteX5" fmla="*/ 2507103 w 7005699"/>
              <a:gd name="connsiteY5" fmla="*/ 2841360 h 4398740"/>
              <a:gd name="connsiteX6" fmla="*/ 1448325 w 7005699"/>
              <a:gd name="connsiteY6" fmla="*/ 2672918 h 4398740"/>
              <a:gd name="connsiteX7" fmla="*/ 524 w 7005699"/>
              <a:gd name="connsiteY7" fmla="*/ 1574115 h 4398740"/>
              <a:gd name="connsiteX8" fmla="*/ 24587 w 7005699"/>
              <a:gd name="connsiteY8" fmla="*/ 36094 h 4398740"/>
              <a:gd name="connsiteX0" fmla="*/ 24587 w 8615135"/>
              <a:gd name="connsiteY0" fmla="*/ 36094 h 4422803"/>
              <a:gd name="connsiteX1" fmla="*/ 7005699 w 8615135"/>
              <a:gd name="connsiteY1" fmla="*/ 0 h 4422803"/>
              <a:gd name="connsiteX2" fmla="*/ 5823808 w 8615135"/>
              <a:gd name="connsiteY2" fmla="*/ 3773098 h 4422803"/>
              <a:gd name="connsiteX3" fmla="*/ 8615135 w 8615135"/>
              <a:gd name="connsiteY3" fmla="*/ 4422803 h 4422803"/>
              <a:gd name="connsiteX4" fmla="*/ 2572486 w 8615135"/>
              <a:gd name="connsiteY4" fmla="*/ 4398740 h 4422803"/>
              <a:gd name="connsiteX5" fmla="*/ 2507103 w 8615135"/>
              <a:gd name="connsiteY5" fmla="*/ 2841360 h 4422803"/>
              <a:gd name="connsiteX6" fmla="*/ 1448325 w 8615135"/>
              <a:gd name="connsiteY6" fmla="*/ 2672918 h 4422803"/>
              <a:gd name="connsiteX7" fmla="*/ 524 w 8615135"/>
              <a:gd name="connsiteY7" fmla="*/ 1574115 h 4422803"/>
              <a:gd name="connsiteX8" fmla="*/ 24587 w 8615135"/>
              <a:gd name="connsiteY8" fmla="*/ 36094 h 4422803"/>
              <a:gd name="connsiteX0" fmla="*/ 24587 w 8615135"/>
              <a:gd name="connsiteY0" fmla="*/ 36094 h 4422803"/>
              <a:gd name="connsiteX1" fmla="*/ 7005699 w 8615135"/>
              <a:gd name="connsiteY1" fmla="*/ 0 h 4422803"/>
              <a:gd name="connsiteX2" fmla="*/ 8615135 w 8615135"/>
              <a:gd name="connsiteY2" fmla="*/ 4422803 h 4422803"/>
              <a:gd name="connsiteX3" fmla="*/ 2572486 w 8615135"/>
              <a:gd name="connsiteY3" fmla="*/ 4398740 h 4422803"/>
              <a:gd name="connsiteX4" fmla="*/ 2507103 w 8615135"/>
              <a:gd name="connsiteY4" fmla="*/ 2841360 h 4422803"/>
              <a:gd name="connsiteX5" fmla="*/ 1448325 w 8615135"/>
              <a:gd name="connsiteY5" fmla="*/ 2672918 h 4422803"/>
              <a:gd name="connsiteX6" fmla="*/ 524 w 8615135"/>
              <a:gd name="connsiteY6" fmla="*/ 1574115 h 4422803"/>
              <a:gd name="connsiteX7" fmla="*/ 24587 w 8615135"/>
              <a:gd name="connsiteY7" fmla="*/ 36094 h 4422803"/>
              <a:gd name="connsiteX0" fmla="*/ 24587 w 8615135"/>
              <a:gd name="connsiteY0" fmla="*/ 12030 h 4398739"/>
              <a:gd name="connsiteX1" fmla="*/ 8353236 w 8615135"/>
              <a:gd name="connsiteY1" fmla="*/ 0 h 4398739"/>
              <a:gd name="connsiteX2" fmla="*/ 8615135 w 8615135"/>
              <a:gd name="connsiteY2" fmla="*/ 4398739 h 4398739"/>
              <a:gd name="connsiteX3" fmla="*/ 2572486 w 8615135"/>
              <a:gd name="connsiteY3" fmla="*/ 4374676 h 4398739"/>
              <a:gd name="connsiteX4" fmla="*/ 2507103 w 8615135"/>
              <a:gd name="connsiteY4" fmla="*/ 2817296 h 4398739"/>
              <a:gd name="connsiteX5" fmla="*/ 1448325 w 8615135"/>
              <a:gd name="connsiteY5" fmla="*/ 2648854 h 4398739"/>
              <a:gd name="connsiteX6" fmla="*/ 524 w 8615135"/>
              <a:gd name="connsiteY6" fmla="*/ 1550051 h 4398739"/>
              <a:gd name="connsiteX7" fmla="*/ 24587 w 8615135"/>
              <a:gd name="connsiteY7" fmla="*/ 12030 h 4398739"/>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07103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 name="connsiteX0" fmla="*/ 24587 w 8362472"/>
              <a:gd name="connsiteY0" fmla="*/ 12030 h 4374676"/>
              <a:gd name="connsiteX1" fmla="*/ 8353236 w 8362472"/>
              <a:gd name="connsiteY1" fmla="*/ 0 h 4374676"/>
              <a:gd name="connsiteX2" fmla="*/ 8362472 w 8362472"/>
              <a:gd name="connsiteY2" fmla="*/ 4374676 h 4374676"/>
              <a:gd name="connsiteX3" fmla="*/ 2572486 w 8362472"/>
              <a:gd name="connsiteY3" fmla="*/ 4374676 h 4374676"/>
              <a:gd name="connsiteX4" fmla="*/ 2585481 w 8362472"/>
              <a:gd name="connsiteY4" fmla="*/ 2817296 h 4374676"/>
              <a:gd name="connsiteX5" fmla="*/ 1448325 w 8362472"/>
              <a:gd name="connsiteY5" fmla="*/ 2648854 h 4374676"/>
              <a:gd name="connsiteX6" fmla="*/ 524 w 8362472"/>
              <a:gd name="connsiteY6" fmla="*/ 1550051 h 4374676"/>
              <a:gd name="connsiteX7" fmla="*/ 24587 w 8362472"/>
              <a:gd name="connsiteY7" fmla="*/ 12030 h 437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2472" h="4374676">
                <a:moveTo>
                  <a:pt x="24587" y="12030"/>
                </a:moveTo>
                <a:lnTo>
                  <a:pt x="8353236" y="0"/>
                </a:lnTo>
                <a:cubicBezTo>
                  <a:pt x="8356315" y="1458225"/>
                  <a:pt x="8359393" y="2916451"/>
                  <a:pt x="8362472" y="4374676"/>
                </a:cubicBezTo>
                <a:lnTo>
                  <a:pt x="2572486" y="4374676"/>
                </a:lnTo>
                <a:cubicBezTo>
                  <a:pt x="2602829" y="4372907"/>
                  <a:pt x="2585848" y="2822387"/>
                  <a:pt x="2585481" y="2817296"/>
                </a:cubicBezTo>
                <a:cubicBezTo>
                  <a:pt x="2610678" y="2842480"/>
                  <a:pt x="1469046" y="2631461"/>
                  <a:pt x="1448325" y="2648854"/>
                </a:cubicBezTo>
                <a:cubicBezTo>
                  <a:pt x="1487762" y="2630152"/>
                  <a:pt x="-2818" y="1562400"/>
                  <a:pt x="524" y="1550051"/>
                </a:cubicBezTo>
                <a:cubicBezTo>
                  <a:pt x="-3487" y="1578798"/>
                  <a:pt x="16566" y="524704"/>
                  <a:pt x="24587" y="12030"/>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endParaRPr lang="en-US" dirty="0">
              <a:solidFill>
                <a:schemeClr val="tx1"/>
              </a:solidFill>
            </a:endParaRPr>
          </a:p>
        </p:txBody>
      </p:sp>
    </p:spTree>
    <p:extLst>
      <p:ext uri="{BB962C8B-B14F-4D97-AF65-F5344CB8AC3E}">
        <p14:creationId xmlns:p14="http://schemas.microsoft.com/office/powerpoint/2010/main" val="2441809142"/>
      </p:ext>
    </p:extLst>
  </p:cSld>
  <p:clrMapOvr>
    <a:masterClrMapping/>
  </p:clrMapOvr>
</p:sld>
</file>

<file path=ppt/theme/theme1.xml><?xml version="1.0" encoding="utf-8"?>
<a:theme xmlns:a="http://schemas.openxmlformats.org/drawingml/2006/main" name="Office Theme">
  <a:themeElements>
    <a:clrScheme name="Dept of Admin">
      <a:dk1>
        <a:srgbClr val="051C2C"/>
      </a:dk1>
      <a:lt1>
        <a:sysClr val="window" lastClr="FFFFFF"/>
      </a:lt1>
      <a:dk2>
        <a:srgbClr val="051C2C"/>
      </a:dk2>
      <a:lt2>
        <a:srgbClr val="9EADC1"/>
      </a:lt2>
      <a:accent1>
        <a:srgbClr val="DAE0EF"/>
      </a:accent1>
      <a:accent2>
        <a:srgbClr val="9EADC1"/>
      </a:accent2>
      <a:accent3>
        <a:srgbClr val="6F87A3"/>
      </a:accent3>
      <a:accent4>
        <a:srgbClr val="E7503D"/>
      </a:accent4>
      <a:accent5>
        <a:srgbClr val="EEEFF8"/>
      </a:accent5>
      <a:accent6>
        <a:srgbClr val="FFFFFF"/>
      </a:accent6>
      <a:hlink>
        <a:srgbClr val="105D93"/>
      </a:hlink>
      <a:folHlink>
        <a:srgbClr val="7030A0"/>
      </a:folHlink>
    </a:clrScheme>
    <a:fontScheme name="Dept. Of Admin">
      <a:majorFont>
        <a:latin typeface="HelveticaNeueLT Std Med"/>
        <a:ea typeface=""/>
        <a:cs typeface=""/>
      </a:majorFont>
      <a:minorFont>
        <a:latin typeface="HelveticaNeueLT Std L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OA_Template" id="{99A91713-005C-46DB-8AA3-982F18DFD93F}" vid="{580BB25A-0D69-4FEE-88E0-12298105A3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mage xmlns="33b2555b-0414-4df6-9282-9f3931c6f068" xsi:nil="true"/>
    <TaxCatchAll xmlns="6b1447b4-daab-4765-8108-a4fffc6b5f6e" xsi:nil="true"/>
    <lcf76f155ced4ddcb4097134ff3c332f xmlns="33b2555b-0414-4df6-9282-9f3931c6f068">
      <Terms xmlns="http://schemas.microsoft.com/office/infopath/2007/PartnerControls"/>
    </lcf76f155ced4ddcb4097134ff3c332f>
    <SharedWithUsers xmlns="6b1447b4-daab-4765-8108-a4fffc6b5f6e">
      <UserInfo>
        <DisplayName>Skeel, Shanelle</DisplayName>
        <AccountId>234</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FE2B808F3FA0947A074A5CC628C3D87" ma:contentTypeVersion="15" ma:contentTypeDescription="Create a new document." ma:contentTypeScope="" ma:versionID="1bf25c3f5e9c7521e740e5c5c1d95622">
  <xsd:schema xmlns:xsd="http://www.w3.org/2001/XMLSchema" xmlns:xs="http://www.w3.org/2001/XMLSchema" xmlns:p="http://schemas.microsoft.com/office/2006/metadata/properties" xmlns:ns2="6b1447b4-daab-4765-8108-a4fffc6b5f6e" xmlns:ns3="33b2555b-0414-4df6-9282-9f3931c6f068" targetNamespace="http://schemas.microsoft.com/office/2006/metadata/properties" ma:root="true" ma:fieldsID="236b79a65ba8f467c77c499560311b25" ns2:_="" ns3:_="">
    <xsd:import namespace="6b1447b4-daab-4765-8108-a4fffc6b5f6e"/>
    <xsd:import namespace="33b2555b-0414-4df6-9282-9f3931c6f06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Image"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1447b4-daab-4765-8108-a4fffc6b5f6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0de26bd-fca8-4f96-b18c-12d7de97f35e}" ma:internalName="TaxCatchAll" ma:showField="CatchAllData" ma:web="6b1447b4-daab-4765-8108-a4fffc6b5f6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3b2555b-0414-4df6-9282-9f3931c6f06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Image" ma:index="18" nillable="true" ma:displayName="Image" ma:format="Thumbnail" ma:internalName="Imag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5ed7e3c-a509-4d5c-98b3-887d36f9efb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D6995C-B9F5-451C-B2BB-FF22FA378F1D}">
  <ds:schemaRefs>
    <ds:schemaRef ds:uri="http://purl.org/dc/terms/"/>
    <ds:schemaRef ds:uri="http://www.w3.org/XML/1998/namespace"/>
    <ds:schemaRef ds:uri="http://purl.org/dc/dcmitype/"/>
    <ds:schemaRef ds:uri="http://purl.org/dc/elements/1.1/"/>
    <ds:schemaRef ds:uri="http://schemas.microsoft.com/office/infopath/2007/PartnerControls"/>
    <ds:schemaRef ds:uri="http://schemas.microsoft.com/office/2006/documentManagement/types"/>
    <ds:schemaRef ds:uri="6b1447b4-daab-4765-8108-a4fffc6b5f6e"/>
    <ds:schemaRef ds:uri="http://schemas.openxmlformats.org/package/2006/metadata/core-properties"/>
    <ds:schemaRef ds:uri="33b2555b-0414-4df6-9282-9f3931c6f068"/>
    <ds:schemaRef ds:uri="http://schemas.microsoft.com/office/2006/metadata/properties"/>
  </ds:schemaRefs>
</ds:datastoreItem>
</file>

<file path=customXml/itemProps2.xml><?xml version="1.0" encoding="utf-8"?>
<ds:datastoreItem xmlns:ds="http://schemas.openxmlformats.org/officeDocument/2006/customXml" ds:itemID="{23BC5817-D32D-4F9F-A61E-2F5F30155C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1447b4-daab-4765-8108-a4fffc6b5f6e"/>
    <ds:schemaRef ds:uri="33b2555b-0414-4df6-9282-9f3931c6f0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06B534-54A2-4E4E-B88F-0E3EA310FFC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DOA_Template</Template>
  <TotalTime>1952</TotalTime>
  <Words>1804</Words>
  <Application>Microsoft Office PowerPoint</Application>
  <PresentationFormat>Widescreen</PresentationFormat>
  <Paragraphs>154</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Calibri</vt:lpstr>
      <vt:lpstr>HelveticaNeueLT Std</vt:lpstr>
      <vt:lpstr>Verdana</vt:lpstr>
      <vt:lpstr>Office Theme</vt:lpstr>
      <vt:lpstr>    </vt:lpstr>
      <vt:lpstr>HR and Legal Counsel Goals </vt:lpstr>
      <vt:lpstr>STEP 1:  Find your roadmap </vt:lpstr>
      <vt:lpstr>Union roadmap (unique characteristics)</vt:lpstr>
      <vt:lpstr>Non-union roadmap</vt:lpstr>
      <vt:lpstr>“Just Cause”</vt:lpstr>
      <vt:lpstr>How to evaluate “just cause”</vt:lpstr>
      <vt:lpstr>“Just Cause” the NERD Test</vt:lpstr>
      <vt:lpstr>Step 2: Risk Analysis Checklist using NERD(S)</vt:lpstr>
      <vt:lpstr>Step 3: Present options/collaborate with manager</vt:lpstr>
      <vt:lpstr>My Red Flags</vt:lpstr>
      <vt:lpstr>Step 4: Due Process</vt:lpstr>
      <vt:lpstr>Due Process Letter</vt:lpstr>
      <vt:lpstr>Due Process Meeting</vt:lpstr>
      <vt:lpstr>Final Discipline Letter</vt:lpstr>
      <vt:lpstr>How can State HR help? </vt:lpstr>
    </vt:vector>
  </TitlesOfParts>
  <Company>State of Montana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Sparks, Lloyd</dc:creator>
  <cp:lastModifiedBy>Mitchell, Matt</cp:lastModifiedBy>
  <cp:revision>4</cp:revision>
  <cp:lastPrinted>2024-11-21T01:17:50Z</cp:lastPrinted>
  <dcterms:created xsi:type="dcterms:W3CDTF">2024-08-29T21:29:18Z</dcterms:created>
  <dcterms:modified xsi:type="dcterms:W3CDTF">2024-11-21T01:18:40Z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0x0101001FE2B808F3FA0947A074A5CC628C3D87</vt:lpwstr>
  </property>
  <property fmtid="{D5CDD505-2E9C-101B-9397-08002B2CF9AE}" pid="3" name="MediaServiceImageTags">
    <vt:lpwstr/>
  </property>
</Properties>
</file>