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21"/>
  </p:notesMasterIdLst>
  <p:sldIdLst>
    <p:sldId id="257" r:id="rId6"/>
    <p:sldId id="2147309352" r:id="rId7"/>
    <p:sldId id="2147309501" r:id="rId8"/>
    <p:sldId id="2147309527" r:id="rId9"/>
    <p:sldId id="2147309495" r:id="rId10"/>
    <p:sldId id="2147309510" r:id="rId11"/>
    <p:sldId id="2147309511" r:id="rId12"/>
    <p:sldId id="2147309512" r:id="rId13"/>
    <p:sldId id="2147309517" r:id="rId14"/>
    <p:sldId id="2147309513" r:id="rId15"/>
    <p:sldId id="283" r:id="rId16"/>
    <p:sldId id="2147309518" r:id="rId17"/>
    <p:sldId id="2147309514" r:id="rId18"/>
    <p:sldId id="2147309515" r:id="rId19"/>
    <p:sldId id="21473095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rtual Etiquette, Tech, &amp; Equipment" id="{3EBC4D4E-6A7B-4357-833A-DDE8A22D3A73}">
          <p14:sldIdLst>
            <p14:sldId id="257"/>
            <p14:sldId id="2147309352"/>
            <p14:sldId id="2147309501"/>
            <p14:sldId id="2147309527"/>
          </p14:sldIdLst>
        </p14:section>
        <p14:section name="Working Together Virtually" id="{A775D225-E7B8-4CB0-AFA3-FACCF9399BA1}">
          <p14:sldIdLst>
            <p14:sldId id="2147309495"/>
            <p14:sldId id="2147309510"/>
            <p14:sldId id="2147309511"/>
            <p14:sldId id="2147309512"/>
          </p14:sldIdLst>
        </p14:section>
        <p14:section name="Set Up for Success: Equipment" id="{2EAAACAD-0157-46E2-A261-47B354D472A7}">
          <p14:sldIdLst>
            <p14:sldId id="2147309517"/>
            <p14:sldId id="2147309513"/>
            <p14:sldId id="283"/>
          </p14:sldIdLst>
        </p14:section>
        <p14:section name="Set Up for Success: Technology" id="{1C4002BA-0F49-4ECC-BBDE-51F0E3C0F25B}">
          <p14:sldIdLst>
            <p14:sldId id="2147309518"/>
            <p14:sldId id="2147309514"/>
            <p14:sldId id="2147309515"/>
          </p14:sldIdLst>
        </p14:section>
        <p14:section name="Additional Resources" id="{567CABEB-FEBE-4F32-9BEF-D39E4C749001}">
          <p14:sldIdLst>
            <p14:sldId id="2147309526"/>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if, Farah" initials="AF" lastIdx="7" clrIdx="6">
    <p:extLst>
      <p:ext uri="{19B8F6BF-5375-455C-9EA6-DF929625EA0E}">
        <p15:presenceInfo xmlns:p15="http://schemas.microsoft.com/office/powerpoint/2012/main" userId="S::faarif@deloitte.com::0826b349-e90c-42c9-b4a1-930b53c25c9e" providerId="AD"/>
      </p:ext>
    </p:extLst>
  </p:cmAuthor>
  <p:cmAuthor id="1" name="Chamberlain, Amanda" initials="CA" lastIdx="29" clrIdx="0">
    <p:extLst>
      <p:ext uri="{19B8F6BF-5375-455C-9EA6-DF929625EA0E}">
        <p15:presenceInfo xmlns:p15="http://schemas.microsoft.com/office/powerpoint/2012/main" userId="S::achamberlain@deloitte.com::824acda1-7e4f-43cd-8a93-8988e765dce8" providerId="AD"/>
      </p:ext>
    </p:extLst>
  </p:cmAuthor>
  <p:cmAuthor id="2" name="Renaut, Sam" initials="RS" lastIdx="28" clrIdx="1">
    <p:extLst>
      <p:ext uri="{19B8F6BF-5375-455C-9EA6-DF929625EA0E}">
        <p15:presenceInfo xmlns:p15="http://schemas.microsoft.com/office/powerpoint/2012/main" userId="S::srenaut@deloitte.com::11dcc71d-b08f-4d63-92a8-0118e18939e0" providerId="AD"/>
      </p:ext>
    </p:extLst>
  </p:cmAuthor>
  <p:cmAuthor id="3" name="Scales, Kimberly" initials="SK" lastIdx="11" clrIdx="2">
    <p:extLst>
      <p:ext uri="{19B8F6BF-5375-455C-9EA6-DF929625EA0E}">
        <p15:presenceInfo xmlns:p15="http://schemas.microsoft.com/office/powerpoint/2012/main" userId="S::kiscales@deloitte.com::852d28ce-a479-4939-9959-0559c0ea45cc" providerId="AD"/>
      </p:ext>
    </p:extLst>
  </p:cmAuthor>
  <p:cmAuthor id="4" name="Bowen, Liz" initials="BL" lastIdx="20" clrIdx="3">
    <p:extLst>
      <p:ext uri="{19B8F6BF-5375-455C-9EA6-DF929625EA0E}">
        <p15:presenceInfo xmlns:p15="http://schemas.microsoft.com/office/powerpoint/2012/main" userId="S::libowen@deloitte.com::2928ce7f-95f9-4202-ad24-8d7aca84c1a2" providerId="AD"/>
      </p:ext>
    </p:extLst>
  </p:cmAuthor>
  <p:cmAuthor id="5" name="Matsumoto, Joan M. (A&amp;F)" initials="M(" lastIdx="1" clrIdx="4">
    <p:extLst>
      <p:ext uri="{19B8F6BF-5375-455C-9EA6-DF929625EA0E}">
        <p15:presenceInfo xmlns:p15="http://schemas.microsoft.com/office/powerpoint/2012/main" userId="S::joan.m.matsumoto@mass.gov::7af8a7f3-1b58-4ba9-8319-79687d452c20" providerId="AD"/>
      </p:ext>
    </p:extLst>
  </p:cmAuthor>
  <p:cmAuthor id="6" name="Mirabile, Bri" initials="MB" lastIdx="1" clrIdx="5">
    <p:extLst>
      <p:ext uri="{19B8F6BF-5375-455C-9EA6-DF929625EA0E}">
        <p15:presenceInfo xmlns:p15="http://schemas.microsoft.com/office/powerpoint/2012/main" userId="S::bmirabile@deloitte.com::1edbae6f-b42c-4e8d-9be8-0cba917a1b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5D3"/>
    <a:srgbClr val="23408E"/>
    <a:srgbClr val="1B5D13"/>
    <a:srgbClr val="FABB01"/>
    <a:srgbClr val="9AA094"/>
    <a:srgbClr val="FFC000"/>
    <a:srgbClr val="E6E6E6"/>
    <a:srgbClr val="BE9042"/>
    <a:srgbClr val="4961A2"/>
    <a:srgbClr val="0B16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964" y="5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08216-E9C9-4B91-8BDE-2DBCA1860BF2}"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3441F-05DF-4673-93B8-D7CC4590D32C}" type="slidenum">
              <a:rPr lang="en-US" smtClean="0"/>
              <a:t>‹#›</a:t>
            </a:fld>
            <a:endParaRPr lang="en-US"/>
          </a:p>
        </p:txBody>
      </p:sp>
    </p:spTree>
    <p:extLst>
      <p:ext uri="{BB962C8B-B14F-4D97-AF65-F5344CB8AC3E}">
        <p14:creationId xmlns:p14="http://schemas.microsoft.com/office/powerpoint/2010/main" val="150600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97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28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13</a:t>
            </a:fld>
            <a:endParaRPr lang="en-US"/>
          </a:p>
        </p:txBody>
      </p:sp>
    </p:spTree>
    <p:extLst>
      <p:ext uri="{BB962C8B-B14F-4D97-AF65-F5344CB8AC3E}">
        <p14:creationId xmlns:p14="http://schemas.microsoft.com/office/powerpoint/2010/main" val="363680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14</a:t>
            </a:fld>
            <a:endParaRPr lang="en-US"/>
          </a:p>
        </p:txBody>
      </p:sp>
    </p:spTree>
    <p:extLst>
      <p:ext uri="{BB962C8B-B14F-4D97-AF65-F5344CB8AC3E}">
        <p14:creationId xmlns:p14="http://schemas.microsoft.com/office/powerpoint/2010/main" val="156279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77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5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92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6</a:t>
            </a:fld>
            <a:endParaRPr lang="en-US"/>
          </a:p>
        </p:txBody>
      </p:sp>
    </p:spTree>
    <p:extLst>
      <p:ext uri="{BB962C8B-B14F-4D97-AF65-F5344CB8AC3E}">
        <p14:creationId xmlns:p14="http://schemas.microsoft.com/office/powerpoint/2010/main" val="410901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7</a:t>
            </a:fld>
            <a:endParaRPr lang="en-US"/>
          </a:p>
        </p:txBody>
      </p:sp>
    </p:spTree>
    <p:extLst>
      <p:ext uri="{BB962C8B-B14F-4D97-AF65-F5344CB8AC3E}">
        <p14:creationId xmlns:p14="http://schemas.microsoft.com/office/powerpoint/2010/main" val="410901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8</a:t>
            </a:fld>
            <a:endParaRPr lang="en-US"/>
          </a:p>
        </p:txBody>
      </p:sp>
    </p:spTree>
    <p:extLst>
      <p:ext uri="{BB962C8B-B14F-4D97-AF65-F5344CB8AC3E}">
        <p14:creationId xmlns:p14="http://schemas.microsoft.com/office/powerpoint/2010/main" val="2877302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05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C23C6-A9E7-439A-BD2C-491F65A11EF1}" type="slidenum">
              <a:rPr lang="en-US" smtClean="0"/>
              <a:t>10</a:t>
            </a:fld>
            <a:endParaRPr lang="en-US"/>
          </a:p>
        </p:txBody>
      </p:sp>
    </p:spTree>
    <p:extLst>
      <p:ext uri="{BB962C8B-B14F-4D97-AF65-F5344CB8AC3E}">
        <p14:creationId xmlns:p14="http://schemas.microsoft.com/office/powerpoint/2010/main" val="410901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61CF-55FE-471C-8D2C-4BEA15DE4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EA3474-D854-49C8-9DC4-B9AB0B447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05793-DD07-486C-B062-C455C0DE7B9D}"/>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E78C9B79-FF1D-44FD-AC06-BA523C5BE2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A4944A-8863-4C30-B321-343FE23855B6}"/>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348747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9AFE-E3B4-41D2-AD8D-6BEF051FEC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F18722-DA22-4565-BB9F-D4B2FD2F36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6AABA-786B-46C9-A248-04D7D6B87D58}"/>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B83B2614-D020-446A-92EF-3065224B3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BAF692-B674-4ACE-B6F6-435C50506385}"/>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365320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DB39F-F4E2-4464-8573-319175970C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4A60E1-D8BC-473E-89B7-7E637AC517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75969-D142-4F83-BADD-F6310811FC0A}"/>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F2ED8B94-5ECD-43E9-BC0A-5EDD6B0BDE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CA07103-6762-447D-A393-C4DEF7CDAC2D}"/>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67024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9D53F8-FDD8-4395-872B-3E977B8D07D4}"/>
              </a:ext>
            </a:extLst>
          </p:cNvPr>
          <p:cNvSpPr>
            <a:spLocks noGrp="1"/>
          </p:cNvSpPr>
          <p:nvPr>
            <p:ph type="sldNum" sz="quarter" idx="12"/>
          </p:nvPr>
        </p:nvSpPr>
        <p:spPr/>
        <p:txBody>
          <a:bodyPr/>
          <a:lstStyle/>
          <a:p>
            <a:fld id="{5F086A04-199F-4E38-9DD7-59930BFA86D2}" type="slidenum">
              <a:rPr lang="en-US" smtClean="0"/>
              <a:t>‹#›</a:t>
            </a:fld>
            <a:endParaRPr lang="en-US"/>
          </a:p>
        </p:txBody>
      </p:sp>
      <p:pic>
        <p:nvPicPr>
          <p:cNvPr id="7" name="image1.png">
            <a:extLst>
              <a:ext uri="{FF2B5EF4-FFF2-40B4-BE49-F238E27FC236}">
                <a16:creationId xmlns:a16="http://schemas.microsoft.com/office/drawing/2014/main" id="{56534D42-BFE0-4DAD-90DE-5BA70A1547C2}"/>
              </a:ext>
            </a:extLst>
          </p:cNvPr>
          <p:cNvPicPr/>
          <p:nvPr userDrawn="1"/>
        </p:nvPicPr>
        <p:blipFill>
          <a:blip r:embed="rId2" cstate="print"/>
          <a:stretch>
            <a:fillRect/>
          </a:stretch>
        </p:blipFill>
        <p:spPr>
          <a:xfrm>
            <a:off x="261539" y="3245951"/>
            <a:ext cx="1828165" cy="366098"/>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1EAF613B-6765-4F61-B5D9-6AD1AEA3FDF8}"/>
              </a:ext>
            </a:extLst>
          </p:cNvPr>
          <p:cNvPicPr/>
          <p:nvPr userDrawn="1"/>
        </p:nvPicPr>
        <p:blipFill rotWithShape="1">
          <a:blip r:embed="rId3">
            <a:extLst>
              <a:ext uri="{28A0092B-C50C-407E-A947-70E740481C1C}">
                <a14:useLocalDpi xmlns:a14="http://schemas.microsoft.com/office/drawing/2010/main" val="0"/>
              </a:ext>
            </a:extLst>
          </a:blip>
          <a:srcRect t="-4428"/>
          <a:stretch/>
        </p:blipFill>
        <p:spPr bwMode="auto">
          <a:xfrm>
            <a:off x="261539" y="840643"/>
            <a:ext cx="1701800" cy="930275"/>
          </a:xfrm>
          <a:prstGeom prst="rect">
            <a:avLst/>
          </a:prstGeom>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2C28E737-887F-4C6C-A3E1-DC5A39385DCE}"/>
              </a:ext>
            </a:extLst>
          </p:cNvPr>
          <p:cNvGrpSpPr/>
          <p:nvPr userDrawn="1"/>
        </p:nvGrpSpPr>
        <p:grpSpPr>
          <a:xfrm>
            <a:off x="2017939" y="-1"/>
            <a:ext cx="10174061" cy="6858001"/>
            <a:chOff x="581025" y="0"/>
            <a:chExt cx="10174061" cy="6858001"/>
          </a:xfrm>
        </p:grpSpPr>
        <p:sp>
          <p:nvSpPr>
            <p:cNvPr id="10" name="Rectangle 9">
              <a:extLst>
                <a:ext uri="{FF2B5EF4-FFF2-40B4-BE49-F238E27FC236}">
                  <a16:creationId xmlns:a16="http://schemas.microsoft.com/office/drawing/2014/main" id="{9F3E9930-4AB5-43C0-BFA5-D6001AD14DEF}"/>
                </a:ext>
              </a:extLst>
            </p:cNvPr>
            <p:cNvSpPr/>
            <p:nvPr/>
          </p:nvSpPr>
          <p:spPr>
            <a:xfrm>
              <a:off x="581025" y="6419850"/>
              <a:ext cx="1854946" cy="18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a:extLst>
                <a:ext uri="{FF2B5EF4-FFF2-40B4-BE49-F238E27FC236}">
                  <a16:creationId xmlns:a16="http://schemas.microsoft.com/office/drawing/2014/main" id="{EF05997C-B81F-4240-A544-EA013E1410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88" r="15861"/>
            <a:stretch/>
          </p:blipFill>
          <p:spPr bwMode="auto">
            <a:xfrm>
              <a:off x="999056" y="0"/>
              <a:ext cx="9756030" cy="685800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See the source image">
            <a:extLst>
              <a:ext uri="{FF2B5EF4-FFF2-40B4-BE49-F238E27FC236}">
                <a16:creationId xmlns:a16="http://schemas.microsoft.com/office/drawing/2014/main" id="{99FB8759-EE71-4071-8066-A54A61FF761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0977" y="4570535"/>
            <a:ext cx="2169290" cy="2169290"/>
          </a:xfrm>
          <a:prstGeom prst="rect">
            <a:avLst/>
          </a:prstGeom>
          <a:solidFill>
            <a:srgbClr val="9AA094"/>
          </a:solidFill>
        </p:spPr>
      </p:pic>
      <p:cxnSp>
        <p:nvCxnSpPr>
          <p:cNvPr id="13" name="Straight Connector 12">
            <a:extLst>
              <a:ext uri="{FF2B5EF4-FFF2-40B4-BE49-F238E27FC236}">
                <a16:creationId xmlns:a16="http://schemas.microsoft.com/office/drawing/2014/main" id="{411F6E9D-3256-414C-ADB7-E3AF4421AE5D}"/>
              </a:ext>
            </a:extLst>
          </p:cNvPr>
          <p:cNvCxnSpPr>
            <a:cxnSpLocks/>
          </p:cNvCxnSpPr>
          <p:nvPr userDrawn="1"/>
        </p:nvCxnSpPr>
        <p:spPr>
          <a:xfrm>
            <a:off x="2435970" y="0"/>
            <a:ext cx="1"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F5948B-A14C-4B10-84F3-788A0C7B2132}"/>
              </a:ext>
            </a:extLst>
          </p:cNvPr>
          <p:cNvSpPr txBox="1"/>
          <p:nvPr userDrawn="1"/>
        </p:nvSpPr>
        <p:spPr>
          <a:xfrm>
            <a:off x="5266792" y="4962029"/>
            <a:ext cx="6945086" cy="914400"/>
          </a:xfrm>
          <a:prstGeom prst="rect">
            <a:avLst/>
          </a:prstGeom>
          <a:solidFill>
            <a:schemeClr val="bg1"/>
          </a:solidFill>
          <a:effectLst>
            <a:outerShdw blurRad="50800" dist="38100" dir="5400000" algn="t" rotWithShape="0">
              <a:prstClr val="black">
                <a:alpha val="40000"/>
              </a:prstClr>
            </a:outerShdw>
          </a:effectLst>
        </p:spPr>
        <p:txBody>
          <a:bodyPr wrap="square" anchor="b">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Open Sans" panose="020B0606030504020204" pitchFamily="34" charset="0"/>
                <a:ea typeface="Open Sans Light" panose="020B0306030504020204" pitchFamily="34" charset="0"/>
                <a:cs typeface="Open Sans" panose="020B0606030504020204" pitchFamily="34" charset="0"/>
              </a:rPr>
              <a:t>REMOTE &amp; OFFICE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Open Sans" panose="020B0606030504020204" pitchFamily="34" charset="0"/>
                <a:ea typeface="Open Sans Light" panose="020B0306030504020204" pitchFamily="34" charset="0"/>
                <a:cs typeface="Open Sans" panose="020B0606030504020204" pitchFamily="34" charset="0"/>
              </a:rPr>
              <a:t>WORKSPACE STUDY (ROWS)</a:t>
            </a:r>
            <a:endParaRPr kumimoji="0" lang="en-US" alt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0E01FE42-4561-4FFB-9651-179CC6216F22}"/>
              </a:ext>
            </a:extLst>
          </p:cNvPr>
          <p:cNvCxnSpPr>
            <a:cxnSpLocks/>
          </p:cNvCxnSpPr>
          <p:nvPr userDrawn="1"/>
        </p:nvCxnSpPr>
        <p:spPr>
          <a:xfrm>
            <a:off x="5266792" y="4974555"/>
            <a:ext cx="6945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948769E2-866E-4195-940F-E533EDE355DD}"/>
              </a:ext>
            </a:extLst>
          </p:cNvPr>
          <p:cNvSpPr>
            <a:spLocks noGrp="1"/>
          </p:cNvSpPr>
          <p:nvPr>
            <p:ph type="body" sz="quarter" idx="13" hasCustomPrompt="1"/>
          </p:nvPr>
        </p:nvSpPr>
        <p:spPr>
          <a:xfrm>
            <a:off x="5491922" y="758117"/>
            <a:ext cx="6680200" cy="1919769"/>
          </a:xfrm>
          <a:solidFill>
            <a:schemeClr val="bg1"/>
          </a:solidFill>
        </p:spPr>
        <p:txBody>
          <a:bodyPr>
            <a:normAutofit/>
          </a:bodyPr>
          <a:lstStyle>
            <a:lvl1pPr marL="0" indent="0" algn="r">
              <a:buNone/>
              <a:defRPr sz="2400" b="1">
                <a:latin typeface="+mj-lt"/>
              </a:defRPr>
            </a:lvl1pPr>
          </a:lstStyle>
          <a:p>
            <a:pPr lvl="0"/>
            <a:r>
              <a:rPr lang="en-US"/>
              <a:t>Telework Agreements:</a:t>
            </a:r>
          </a:p>
          <a:p>
            <a:pPr lvl="0"/>
            <a:r>
              <a:rPr lang="en-US"/>
              <a:t>Sub-title</a:t>
            </a:r>
          </a:p>
          <a:p>
            <a:pPr lvl="0"/>
            <a:endParaRPr lang="en-US"/>
          </a:p>
          <a:p>
            <a:pPr lvl="0"/>
            <a:r>
              <a:rPr lang="en-US"/>
              <a:t>Date</a:t>
            </a:r>
          </a:p>
        </p:txBody>
      </p:sp>
    </p:spTree>
    <p:extLst>
      <p:ext uri="{BB962C8B-B14F-4D97-AF65-F5344CB8AC3E}">
        <p14:creationId xmlns:p14="http://schemas.microsoft.com/office/powerpoint/2010/main" val="1513845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GB"/>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4772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58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871870"/>
            <a:ext cx="11188700" cy="536985"/>
          </a:xfrm>
          <a:prstGeom prst="rect">
            <a:avLst/>
          </a:prstGeom>
        </p:spPr>
        <p:txBody>
          <a:bodyPr lIns="0" tIns="0" rIns="0" bIns="0">
            <a:noAutofit/>
          </a:bodyPr>
          <a:lstStyle>
            <a:lvl1pPr marL="0" indent="0">
              <a:buNone/>
              <a:defRPr sz="1800" b="0">
                <a:solidFill>
                  <a:srgbClr val="575757"/>
                </a:solidFill>
                <a:latin typeface="+mn-lt"/>
              </a:defRPr>
            </a:lvl1pPr>
          </a:lstStyle>
          <a:p>
            <a:pPr lvl="0"/>
            <a:r>
              <a:rPr lang="en-US"/>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lvl1pPr>
              <a:defRPr>
                <a:latin typeface="+mn-lt"/>
              </a:defRPr>
            </a:lvl1pPr>
          </a:lstStyle>
          <a:p>
            <a:r>
              <a:rPr lang="en-US"/>
              <a:t>Click icon to add chart</a:t>
            </a:r>
            <a:endParaRPr lang="en-GB"/>
          </a:p>
        </p:txBody>
      </p:sp>
      <p:sp>
        <p:nvSpPr>
          <p:cNvPr id="18" name="Text Placeholder 8"/>
          <p:cNvSpPr>
            <a:spLocks noGrp="1"/>
          </p:cNvSpPr>
          <p:nvPr>
            <p:ph type="body" sz="quarter" idx="18"/>
          </p:nvPr>
        </p:nvSpPr>
        <p:spPr>
          <a:xfrm>
            <a:off x="501652" y="1674087"/>
            <a:ext cx="11188699" cy="357187"/>
          </a:xfrm>
        </p:spPr>
        <p:txBody>
          <a:bodyPr>
            <a:noAutofit/>
          </a:bodyPr>
          <a:lstStyle>
            <a:lvl1pPr>
              <a:defRPr>
                <a:latin typeface="+mn-lt"/>
              </a:defRPr>
            </a:lvl1p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atin typeface="+mn-lt"/>
              </a:defRPr>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533644"/>
          </a:xfrm>
          <a:prstGeom prst="rect">
            <a:avLst/>
          </a:prstGeom>
        </p:spPr>
        <p:txBody>
          <a:bodyPr vert="horz" lIns="0" tIns="0" rIns="0" bIns="0" rtlCol="0" anchor="t" anchorCtr="0">
            <a:noAutofit/>
          </a:bodyPr>
          <a:lstStyle>
            <a:lvl1pPr>
              <a:defRPr>
                <a:latin typeface="+mn-lt"/>
              </a:defRPr>
            </a:lvl1pPr>
          </a:lstStyle>
          <a:p>
            <a:r>
              <a:rPr lang="en-US"/>
              <a:t>Click to add title</a:t>
            </a:r>
          </a:p>
        </p:txBody>
      </p:sp>
    </p:spTree>
    <p:extLst>
      <p:ext uri="{BB962C8B-B14F-4D97-AF65-F5344CB8AC3E}">
        <p14:creationId xmlns:p14="http://schemas.microsoft.com/office/powerpoint/2010/main" val="373577601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0"/>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23625542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67D0-C592-404C-8667-7AC4E4599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CCA49A-425A-44B0-BEA2-8CFC87E4C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F1E1F8-8DAD-42A5-9EBB-624E3E6F22DF}"/>
              </a:ext>
            </a:extLst>
          </p:cNvPr>
          <p:cNvSpPr>
            <a:spLocks noGrp="1"/>
          </p:cNvSpPr>
          <p:nvPr>
            <p:ph type="dt" sz="half" idx="10"/>
          </p:nvPr>
        </p:nvSpPr>
        <p:spPr/>
        <p:txBody>
          <a:bodyPr/>
          <a:lstStyle/>
          <a:p>
            <a:fld id="{F187E220-0E1A-4A19-96AA-5D971D76B0E3}" type="datetimeFigureOut">
              <a:rPr lang="en-US" smtClean="0"/>
              <a:t>7/8/2022</a:t>
            </a:fld>
            <a:endParaRPr lang="en-US"/>
          </a:p>
        </p:txBody>
      </p:sp>
      <p:sp>
        <p:nvSpPr>
          <p:cNvPr id="5" name="Footer Placeholder 4">
            <a:extLst>
              <a:ext uri="{FF2B5EF4-FFF2-40B4-BE49-F238E27FC236}">
                <a16:creationId xmlns:a16="http://schemas.microsoft.com/office/drawing/2014/main" id="{F3397E9D-5775-4B97-9023-12739F20D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B622D-7214-4716-AC8B-B6F42612F82B}"/>
              </a:ext>
            </a:extLst>
          </p:cNvPr>
          <p:cNvSpPr>
            <a:spLocks noGrp="1"/>
          </p:cNvSpPr>
          <p:nvPr>
            <p:ph type="sldNum" sz="quarter" idx="12"/>
          </p:nvPr>
        </p:nvSpPr>
        <p:spPr/>
        <p:txBody>
          <a:bodyPr/>
          <a:lstStyle/>
          <a:p>
            <a:fld id="{7624F002-D23F-450E-8175-ABEA47738D27}" type="slidenum">
              <a:rPr lang="en-US" smtClean="0"/>
              <a:t>‹#›</a:t>
            </a:fld>
            <a:endParaRPr lang="en-US"/>
          </a:p>
        </p:txBody>
      </p:sp>
    </p:spTree>
    <p:extLst>
      <p:ext uri="{BB962C8B-B14F-4D97-AF65-F5344CB8AC3E}">
        <p14:creationId xmlns:p14="http://schemas.microsoft.com/office/powerpoint/2010/main" val="1137461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GB"/>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498734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31265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CE82-46D9-47D2-9AA6-E211ED231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E8063-A5E7-4F93-9730-E2F27BFB7C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4CE6F-DD26-4044-8D50-50954C0FD2CC}"/>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9B8C8C94-4FFB-4904-8B4F-7834BB4E52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A8900B-C75F-4B5D-A8F3-6BB34BAE8E5A}"/>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137877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393964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3536-14C6-4D73-9E07-6C4971F64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DCFB23-28B1-4423-99C8-855F67C6C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AE947-D862-48A9-82E2-3046679383C2}"/>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B8418878-0EC8-4737-B6D2-8B2048DF30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C7E3B5-25A5-4D8C-8F47-1BC7C1D22F54}"/>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32426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2FE4-E57D-4122-A974-CC809CCE7A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8CB81-6803-4FCA-AE3D-C57F416E58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DC3A3-3702-473F-9CB4-681AFAC43C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2CC0F7-377B-4406-8392-620FD7F9A576}"/>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6" name="Footer Placeholder 5">
            <a:extLst>
              <a:ext uri="{FF2B5EF4-FFF2-40B4-BE49-F238E27FC236}">
                <a16:creationId xmlns:a16="http://schemas.microsoft.com/office/drawing/2014/main" id="{25F0E921-CF57-4772-A519-BD20207000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B8C143-E012-4B5E-AE36-8A5F5BC59A18}"/>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32046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3599-222A-4A77-BBC0-03C241AC6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8042B-97A2-44C9-BED4-7D77AA084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045D27-9203-463A-A392-F9D293A4B4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112F78-C76B-4DDF-9D08-85958D75D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60A645-673C-4139-BEDB-0BBFE599EC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F3079F-F45C-468E-A12F-FD073C2949B9}"/>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8" name="Footer Placeholder 7">
            <a:extLst>
              <a:ext uri="{FF2B5EF4-FFF2-40B4-BE49-F238E27FC236}">
                <a16:creationId xmlns:a16="http://schemas.microsoft.com/office/drawing/2014/main" id="{B6212FDE-E319-4B9A-ADC9-CBB549695B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5BFEFE6-F3BE-4951-B8DD-FA1BA888549B}"/>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72847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7D7-48FA-44FF-9045-CDD135AEE1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0FC17B-9894-4860-AB07-56BE5F0246D4}"/>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4" name="Footer Placeholder 3">
            <a:extLst>
              <a:ext uri="{FF2B5EF4-FFF2-40B4-BE49-F238E27FC236}">
                <a16:creationId xmlns:a16="http://schemas.microsoft.com/office/drawing/2014/main" id="{A36A253C-AB95-40B6-A16E-1FB6FCEA76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C84D2D-018C-4113-AAD5-C9DD06BDD7C9}"/>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07487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7F9D7F-4BF3-48AD-B427-51125155057B}"/>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3" name="Footer Placeholder 2">
            <a:extLst>
              <a:ext uri="{FF2B5EF4-FFF2-40B4-BE49-F238E27FC236}">
                <a16:creationId xmlns:a16="http://schemas.microsoft.com/office/drawing/2014/main" id="{B7F3222E-E46E-480B-8383-07F91B31ED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D677FD-DBAF-40EC-B6C3-BB21CB5C6F79}"/>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254293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D739-A85E-40CF-8643-037ED4F8A4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9995B8-845B-4752-94B2-DA9E35461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7C78E3-A768-447B-9A31-63054C282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48255-351D-4697-9A23-33961CA23189}"/>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6" name="Footer Placeholder 5">
            <a:extLst>
              <a:ext uri="{FF2B5EF4-FFF2-40B4-BE49-F238E27FC236}">
                <a16:creationId xmlns:a16="http://schemas.microsoft.com/office/drawing/2014/main" id="{997EE1B4-0E6E-4DAD-892F-6CE8D0194C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ECAF47-655F-452B-B48B-39BAC1874725}"/>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99131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F2A5-97A0-49CE-89D3-BE02DE46E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8D834B-8C52-4B95-9E5F-CBDA4E299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293553-B069-4C97-A6B5-64ED12C36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9978A-F01D-4854-BEB8-23DDD74E2B1D}"/>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6" name="Footer Placeholder 5">
            <a:extLst>
              <a:ext uri="{FF2B5EF4-FFF2-40B4-BE49-F238E27FC236}">
                <a16:creationId xmlns:a16="http://schemas.microsoft.com/office/drawing/2014/main" id="{471665F1-4241-45A9-8B02-22A4EE0662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658276-5A18-4DA2-A382-E5AC6DC6FEA9}"/>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76307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EAB89-7A7B-4A12-B98A-1A40C8B7F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22A6B-F2FA-48AE-9FB9-861094EBE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See the source image">
            <a:extLst>
              <a:ext uri="{FF2B5EF4-FFF2-40B4-BE49-F238E27FC236}">
                <a16:creationId xmlns:a16="http://schemas.microsoft.com/office/drawing/2014/main" id="{AFF88990-DD7C-4C64-9204-44644C6A265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217959" y="75535"/>
            <a:ext cx="653977" cy="6539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463D6908-A734-44E5-A62A-456EDBEEACC6}"/>
              </a:ext>
            </a:extLst>
          </p:cNvPr>
          <p:cNvSpPr>
            <a:spLocks/>
          </p:cNvSpPr>
          <p:nvPr userDrawn="1"/>
        </p:nvSpPr>
        <p:spPr bwMode="auto">
          <a:xfrm>
            <a:off x="638271" y="6444147"/>
            <a:ext cx="318837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a:solidFill>
                  <a:srgbClr val="787878">
                    <a:lumMod val="60000"/>
                    <a:lumOff val="40000"/>
                  </a:srgbClr>
                </a:solidFill>
                <a:latin typeface="Open Sans" charset="0"/>
                <a:ea typeface="Open Sans" charset="0"/>
                <a:cs typeface="Open Sans" charset="0"/>
                <a:sym typeface="Frutiger Next Pro Light" charset="0"/>
              </a:rPr>
              <a:pPr/>
              <a:t>‹#›</a:t>
            </a:fld>
            <a:r>
              <a:rPr lang="en-US" sz="800">
                <a:solidFill>
                  <a:srgbClr val="787878">
                    <a:lumMod val="60000"/>
                    <a:lumOff val="40000"/>
                  </a:srgbClr>
                </a:solidFill>
                <a:latin typeface="Open Sans" charset="0"/>
                <a:ea typeface="Open Sans" charset="0"/>
                <a:cs typeface="Open Sans" charset="0"/>
                <a:sym typeface="Frutiger Next Pro Light" charset="0"/>
              </a:rPr>
              <a:t>  |  Copyright © 2022 Deloitte Consulting LLC. All rights reserved.</a:t>
            </a:r>
          </a:p>
        </p:txBody>
      </p:sp>
    </p:spTree>
    <p:extLst>
      <p:ext uri="{BB962C8B-B14F-4D97-AF65-F5344CB8AC3E}">
        <p14:creationId xmlns:p14="http://schemas.microsoft.com/office/powerpoint/2010/main" val="242437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1717" y="1828800"/>
            <a:ext cx="10872077" cy="434627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21717" y="718263"/>
            <a:ext cx="10872077" cy="879756"/>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38271" y="6444147"/>
            <a:ext cx="318837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pPr/>
              <a:t>‹#›</a:t>
            </a:fld>
            <a:r>
              <a:rPr lang="en-US" sz="800">
                <a:solidFill>
                  <a:schemeClr val="accent5">
                    <a:lumMod val="60000"/>
                    <a:lumOff val="40000"/>
                  </a:schemeClr>
                </a:solidFill>
                <a:latin typeface="Open Sans" charset="0"/>
                <a:ea typeface="Open Sans" charset="0"/>
                <a:cs typeface="Open Sans" charset="0"/>
                <a:sym typeface="Frutiger Next Pro Light" charset="0"/>
              </a:rPr>
              <a:t>  |  Copyright © 2022 Deloitte Consulting LLC. All rights reserved.</a:t>
            </a:r>
          </a:p>
        </p:txBody>
      </p:sp>
      <p:pic>
        <p:nvPicPr>
          <p:cNvPr id="12" name="Picture 2" descr="See the source image">
            <a:extLst>
              <a:ext uri="{FF2B5EF4-FFF2-40B4-BE49-F238E27FC236}">
                <a16:creationId xmlns:a16="http://schemas.microsoft.com/office/drawing/2014/main" id="{9CE68166-1E83-48DB-9E31-26E1A520D0CF}"/>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217959" y="75535"/>
            <a:ext cx="653977" cy="65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01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jp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jpg"/><Relationship Id="rId4" Type="http://schemas.openxmlformats.org/officeDocument/2006/relationships/hyperlink" Target="https://www.speedtest.net/" TargetMode="External"/><Relationship Id="rId9" Type="http://schemas.openxmlformats.org/officeDocument/2006/relationships/image" Target="../media/image34.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4.png"/><Relationship Id="rId12"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46.png"/><Relationship Id="rId5" Type="http://schemas.openxmlformats.org/officeDocument/2006/relationships/image" Target="../media/image4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jpg"/><Relationship Id="rId7" Type="http://schemas.microsoft.com/office/2007/relationships/hdphoto" Target="../media/hdphoto6.wdp"/><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1.png"/><Relationship Id="rId11" Type="http://schemas.microsoft.com/office/2007/relationships/hdphoto" Target="../media/hdphoto8.wdp"/><Relationship Id="rId5" Type="http://schemas.openxmlformats.org/officeDocument/2006/relationships/image" Target="../media/image50.png"/><Relationship Id="rId10" Type="http://schemas.openxmlformats.org/officeDocument/2006/relationships/image" Target="../media/image53.png"/><Relationship Id="rId4" Type="http://schemas.openxmlformats.org/officeDocument/2006/relationships/image" Target="../media/image49.png"/><Relationship Id="rId9" Type="http://schemas.microsoft.com/office/2007/relationships/hdphoto" Target="../media/hdphoto7.wdp"/></Relationships>
</file>

<file path=ppt/slides/_rels/slide15.xml.rels><?xml version="1.0" encoding="UTF-8" standalone="yes"?>
<Relationships xmlns="http://schemas.openxmlformats.org/package/2006/relationships"><Relationship Id="rId8" Type="http://schemas.openxmlformats.org/officeDocument/2006/relationships/hyperlink" Target="https://support.zoom.us/hc/en-us/articles/115004794983-Using-audio-transcription-for-cloud-recordings-" TargetMode="External"/><Relationship Id="rId3" Type="http://schemas.openxmlformats.org/officeDocument/2006/relationships/image" Target="../media/image55.png"/><Relationship Id="rId7" Type="http://schemas.openxmlformats.org/officeDocument/2006/relationships/image" Target="../media/image59.jpeg"/><Relationship Id="rId12"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hyperlink" Target="https://support.microsoft.com/en-us/team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3.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8D96E7-23C4-4DA1-871B-0DEA503D6050}"/>
              </a:ext>
            </a:extLst>
          </p:cNvPr>
          <p:cNvSpPr>
            <a:spLocks noGrp="1"/>
          </p:cNvSpPr>
          <p:nvPr>
            <p:ph type="body" sz="quarter" idx="13"/>
          </p:nvPr>
        </p:nvSpPr>
        <p:spPr>
          <a:xfrm>
            <a:off x="3726180" y="1191802"/>
            <a:ext cx="8465820" cy="1130158"/>
          </a:xfrm>
        </p:spPr>
        <p:txBody>
          <a:bodyPr>
            <a:normAutofit/>
          </a:bodyPr>
          <a:lstStyle/>
          <a:p>
            <a:r>
              <a:rPr lang="en-US" sz="3200" dirty="0">
                <a:latin typeface="Open Sans" panose="020B0606030504020204" pitchFamily="34" charset="0"/>
                <a:ea typeface="Open Sans" panose="020B0606030504020204" pitchFamily="34" charset="0"/>
                <a:cs typeface="Open Sans" panose="020B0606030504020204" pitchFamily="34" charset="0"/>
              </a:rPr>
              <a:t>Virtual and Remote Work Best Practices</a:t>
            </a:r>
          </a:p>
          <a:p>
            <a:r>
              <a:rPr lang="en-US" sz="3200" b="0" dirty="0">
                <a:latin typeface="Open Sans" panose="020B0606030504020204" pitchFamily="34" charset="0"/>
                <a:ea typeface="Open Sans" panose="020B0606030504020204" pitchFamily="34" charset="0"/>
                <a:cs typeface="Open Sans" panose="020B0606030504020204" pitchFamily="34" charset="0"/>
              </a:rPr>
              <a:t>MANAGER GUIDANCE</a:t>
            </a:r>
          </a:p>
        </p:txBody>
      </p:sp>
    </p:spTree>
    <p:extLst>
      <p:ext uri="{BB962C8B-B14F-4D97-AF65-F5344CB8AC3E}">
        <p14:creationId xmlns:p14="http://schemas.microsoft.com/office/powerpoint/2010/main" val="17328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553998"/>
          </a:xfrm>
          <a:prstGeom prst="rect">
            <a:avLst/>
          </a:prstGeom>
        </p:spPr>
        <p:txBody>
          <a:bodyPr wrap="square" lIns="0" tIns="0" rIns="0" bIns="0" anchor="t">
            <a:spAutoFit/>
          </a:bodyPr>
          <a:lstStyle/>
          <a:p>
            <a:pPr marL="0" lvl="0" indent="0">
              <a:buClr>
                <a:srgbClr val="787878"/>
              </a:buClr>
              <a:buNone/>
              <a:defRPr/>
            </a:pPr>
            <a:r>
              <a:rPr lang="en-US" sz="1800" dirty="0">
                <a:latin typeface="Open Sans" panose="020B0606030504020204" pitchFamily="34" charset="0"/>
                <a:ea typeface="Open Sans" panose="020B0606030504020204" pitchFamily="34" charset="0"/>
                <a:cs typeface="Open Sans" panose="020B0606030504020204" pitchFamily="34" charset="0"/>
              </a:rPr>
              <a:t>Staff should consider the following telework best practices when considering their home office set-up. Empower staff to make decisions for their environment.</a:t>
            </a:r>
            <a:endParaRPr kumimoji="0" lang="en-US" sz="1800" b="0" i="0" u="none" strike="noStrike" kern="1200" cap="none" spc="-31"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Home Office Set-up Best Practices </a:t>
            </a:r>
            <a:endParaRPr kumimoji="0" lang="en-US" sz="3200" b="1" i="0" u="none" strike="noStrike" kern="1200" cap="none" spc="-10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object 4">
            <a:extLst>
              <a:ext uri="{FF2B5EF4-FFF2-40B4-BE49-F238E27FC236}">
                <a16:creationId xmlns:a16="http://schemas.microsoft.com/office/drawing/2014/main" id="{9A2504BF-1EBA-49AF-A418-E05CD1EA9BC4}"/>
              </a:ext>
            </a:extLst>
          </p:cNvPr>
          <p:cNvPicPr/>
          <p:nvPr/>
        </p:nvPicPr>
        <p:blipFill>
          <a:blip r:embed="rId3" cstate="email">
            <a:extLst>
              <a:ext uri="{28A0092B-C50C-407E-A947-70E740481C1C}">
                <a14:useLocalDpi xmlns:a14="http://schemas.microsoft.com/office/drawing/2010/main"/>
              </a:ext>
            </a:extLst>
          </a:blip>
          <a:stretch>
            <a:fillRect/>
          </a:stretch>
        </p:blipFill>
        <p:spPr>
          <a:xfrm>
            <a:off x="4026408" y="2504909"/>
            <a:ext cx="4139184" cy="3895890"/>
          </a:xfrm>
          <a:prstGeom prst="rect">
            <a:avLst/>
          </a:prstGeom>
        </p:spPr>
      </p:pic>
      <p:pic>
        <p:nvPicPr>
          <p:cNvPr id="6" name="object 5">
            <a:extLst>
              <a:ext uri="{FF2B5EF4-FFF2-40B4-BE49-F238E27FC236}">
                <a16:creationId xmlns:a16="http://schemas.microsoft.com/office/drawing/2014/main" id="{C6F1CCDB-7719-4B54-BFFA-FD865BF18D5D}"/>
              </a:ext>
            </a:extLst>
          </p:cNvPr>
          <p:cNvPicPr/>
          <p:nvPr/>
        </p:nvPicPr>
        <p:blipFill>
          <a:blip r:embed="rId4" cstate="email">
            <a:extLst>
              <a:ext uri="{28A0092B-C50C-407E-A947-70E740481C1C}">
                <a14:useLocalDpi xmlns:a14="http://schemas.microsoft.com/office/drawing/2010/main"/>
              </a:ext>
            </a:extLst>
          </a:blip>
          <a:stretch>
            <a:fillRect/>
          </a:stretch>
        </p:blipFill>
        <p:spPr>
          <a:xfrm>
            <a:off x="3755136" y="3555491"/>
            <a:ext cx="659891" cy="659892"/>
          </a:xfrm>
          <a:prstGeom prst="rect">
            <a:avLst/>
          </a:prstGeom>
        </p:spPr>
      </p:pic>
      <p:sp>
        <p:nvSpPr>
          <p:cNvPr id="7" name="object 6">
            <a:extLst>
              <a:ext uri="{FF2B5EF4-FFF2-40B4-BE49-F238E27FC236}">
                <a16:creationId xmlns:a16="http://schemas.microsoft.com/office/drawing/2014/main" id="{F9D08FCD-D8F2-41C3-8046-342BCF785A14}"/>
              </a:ext>
            </a:extLst>
          </p:cNvPr>
          <p:cNvSpPr/>
          <p:nvPr/>
        </p:nvSpPr>
        <p:spPr>
          <a:xfrm>
            <a:off x="3723132" y="2154935"/>
            <a:ext cx="974090" cy="970915"/>
          </a:xfrm>
          <a:custGeom>
            <a:avLst/>
            <a:gdLst/>
            <a:ahLst/>
            <a:cxnLst/>
            <a:rect l="l" t="t" r="r" b="b"/>
            <a:pathLst>
              <a:path w="974089" h="970914">
                <a:moveTo>
                  <a:pt x="323469" y="485394"/>
                </a:moveTo>
                <a:lnTo>
                  <a:pt x="322097" y="477380"/>
                </a:lnTo>
                <a:lnTo>
                  <a:pt x="318236" y="470750"/>
                </a:lnTo>
                <a:lnTo>
                  <a:pt x="312267" y="466242"/>
                </a:lnTo>
                <a:lnTo>
                  <a:pt x="304546" y="464566"/>
                </a:lnTo>
                <a:lnTo>
                  <a:pt x="283591" y="464566"/>
                </a:lnTo>
                <a:lnTo>
                  <a:pt x="275488" y="466242"/>
                </a:lnTo>
                <a:lnTo>
                  <a:pt x="268820" y="470750"/>
                </a:lnTo>
                <a:lnTo>
                  <a:pt x="264299" y="477380"/>
                </a:lnTo>
                <a:lnTo>
                  <a:pt x="262636" y="485394"/>
                </a:lnTo>
                <a:lnTo>
                  <a:pt x="264299" y="493128"/>
                </a:lnTo>
                <a:lnTo>
                  <a:pt x="268820" y="499097"/>
                </a:lnTo>
                <a:lnTo>
                  <a:pt x="275488" y="502958"/>
                </a:lnTo>
                <a:lnTo>
                  <a:pt x="283591" y="504317"/>
                </a:lnTo>
                <a:lnTo>
                  <a:pt x="304546" y="504317"/>
                </a:lnTo>
                <a:lnTo>
                  <a:pt x="312267" y="502958"/>
                </a:lnTo>
                <a:lnTo>
                  <a:pt x="318236" y="499097"/>
                </a:lnTo>
                <a:lnTo>
                  <a:pt x="322097" y="493128"/>
                </a:lnTo>
                <a:lnTo>
                  <a:pt x="323469" y="485394"/>
                </a:lnTo>
                <a:close/>
              </a:path>
              <a:path w="974089" h="970914">
                <a:moveTo>
                  <a:pt x="505968" y="666877"/>
                </a:moveTo>
                <a:lnTo>
                  <a:pt x="504596" y="658863"/>
                </a:lnTo>
                <a:lnTo>
                  <a:pt x="500722" y="652233"/>
                </a:lnTo>
                <a:lnTo>
                  <a:pt x="494715" y="647725"/>
                </a:lnTo>
                <a:lnTo>
                  <a:pt x="486918" y="646049"/>
                </a:lnTo>
                <a:lnTo>
                  <a:pt x="478815" y="647725"/>
                </a:lnTo>
                <a:lnTo>
                  <a:pt x="472147" y="652233"/>
                </a:lnTo>
                <a:lnTo>
                  <a:pt x="467626" y="658863"/>
                </a:lnTo>
                <a:lnTo>
                  <a:pt x="465963" y="666877"/>
                </a:lnTo>
                <a:lnTo>
                  <a:pt x="465963" y="685800"/>
                </a:lnTo>
                <a:lnTo>
                  <a:pt x="467626" y="693826"/>
                </a:lnTo>
                <a:lnTo>
                  <a:pt x="472147" y="700455"/>
                </a:lnTo>
                <a:lnTo>
                  <a:pt x="478815" y="704964"/>
                </a:lnTo>
                <a:lnTo>
                  <a:pt x="486918" y="706628"/>
                </a:lnTo>
                <a:lnTo>
                  <a:pt x="494715" y="704964"/>
                </a:lnTo>
                <a:lnTo>
                  <a:pt x="500722" y="700455"/>
                </a:lnTo>
                <a:lnTo>
                  <a:pt x="504596" y="693826"/>
                </a:lnTo>
                <a:lnTo>
                  <a:pt x="505968" y="685800"/>
                </a:lnTo>
                <a:lnTo>
                  <a:pt x="505968" y="666877"/>
                </a:lnTo>
                <a:close/>
              </a:path>
              <a:path w="974089" h="970914">
                <a:moveTo>
                  <a:pt x="505968" y="283083"/>
                </a:moveTo>
                <a:lnTo>
                  <a:pt x="504596" y="275069"/>
                </a:lnTo>
                <a:lnTo>
                  <a:pt x="500722" y="268439"/>
                </a:lnTo>
                <a:lnTo>
                  <a:pt x="494715" y="263931"/>
                </a:lnTo>
                <a:lnTo>
                  <a:pt x="486918" y="262255"/>
                </a:lnTo>
                <a:lnTo>
                  <a:pt x="478815" y="263931"/>
                </a:lnTo>
                <a:lnTo>
                  <a:pt x="472147" y="268439"/>
                </a:lnTo>
                <a:lnTo>
                  <a:pt x="467626" y="275069"/>
                </a:lnTo>
                <a:lnTo>
                  <a:pt x="465963" y="283083"/>
                </a:lnTo>
                <a:lnTo>
                  <a:pt x="465963" y="303911"/>
                </a:lnTo>
                <a:lnTo>
                  <a:pt x="467626" y="311645"/>
                </a:lnTo>
                <a:lnTo>
                  <a:pt x="472147" y="317614"/>
                </a:lnTo>
                <a:lnTo>
                  <a:pt x="478815" y="321475"/>
                </a:lnTo>
                <a:lnTo>
                  <a:pt x="486918" y="322834"/>
                </a:lnTo>
                <a:lnTo>
                  <a:pt x="494715" y="321475"/>
                </a:lnTo>
                <a:lnTo>
                  <a:pt x="500722" y="317614"/>
                </a:lnTo>
                <a:lnTo>
                  <a:pt x="504596" y="311645"/>
                </a:lnTo>
                <a:lnTo>
                  <a:pt x="505968" y="303911"/>
                </a:lnTo>
                <a:lnTo>
                  <a:pt x="505968" y="283083"/>
                </a:lnTo>
                <a:close/>
              </a:path>
              <a:path w="974089" h="970914">
                <a:moveTo>
                  <a:pt x="587629" y="423951"/>
                </a:moveTo>
                <a:lnTo>
                  <a:pt x="586193" y="416344"/>
                </a:lnTo>
                <a:lnTo>
                  <a:pt x="581914" y="409829"/>
                </a:lnTo>
                <a:lnTo>
                  <a:pt x="575322" y="405549"/>
                </a:lnTo>
                <a:lnTo>
                  <a:pt x="567690" y="404114"/>
                </a:lnTo>
                <a:lnTo>
                  <a:pt x="560044" y="405549"/>
                </a:lnTo>
                <a:lnTo>
                  <a:pt x="553466" y="409829"/>
                </a:lnTo>
                <a:lnTo>
                  <a:pt x="486918" y="475996"/>
                </a:lnTo>
                <a:lnTo>
                  <a:pt x="359664" y="349250"/>
                </a:lnTo>
                <a:lnTo>
                  <a:pt x="352221" y="345046"/>
                </a:lnTo>
                <a:lnTo>
                  <a:pt x="344424" y="343636"/>
                </a:lnTo>
                <a:lnTo>
                  <a:pt x="336613" y="345046"/>
                </a:lnTo>
                <a:lnTo>
                  <a:pt x="329184" y="349250"/>
                </a:lnTo>
                <a:lnTo>
                  <a:pt x="324891" y="355841"/>
                </a:lnTo>
                <a:lnTo>
                  <a:pt x="323469" y="363461"/>
                </a:lnTo>
                <a:lnTo>
                  <a:pt x="324891" y="371068"/>
                </a:lnTo>
                <a:lnTo>
                  <a:pt x="329184" y="377571"/>
                </a:lnTo>
                <a:lnTo>
                  <a:pt x="475488" y="523240"/>
                </a:lnTo>
                <a:lnTo>
                  <a:pt x="481203" y="525145"/>
                </a:lnTo>
                <a:lnTo>
                  <a:pt x="490728" y="525145"/>
                </a:lnTo>
                <a:lnTo>
                  <a:pt x="496443" y="523240"/>
                </a:lnTo>
                <a:lnTo>
                  <a:pt x="543890" y="475996"/>
                </a:lnTo>
                <a:lnTo>
                  <a:pt x="581914" y="438150"/>
                </a:lnTo>
                <a:lnTo>
                  <a:pt x="586193" y="431571"/>
                </a:lnTo>
                <a:lnTo>
                  <a:pt x="587629" y="423951"/>
                </a:lnTo>
                <a:close/>
              </a:path>
              <a:path w="974089" h="970914">
                <a:moveTo>
                  <a:pt x="709295" y="485394"/>
                </a:moveTo>
                <a:lnTo>
                  <a:pt x="707618" y="477380"/>
                </a:lnTo>
                <a:lnTo>
                  <a:pt x="703097" y="470750"/>
                </a:lnTo>
                <a:lnTo>
                  <a:pt x="696429" y="466242"/>
                </a:lnTo>
                <a:lnTo>
                  <a:pt x="688340" y="464566"/>
                </a:lnTo>
                <a:lnTo>
                  <a:pt x="669290" y="464566"/>
                </a:lnTo>
                <a:lnTo>
                  <a:pt x="661263" y="466242"/>
                </a:lnTo>
                <a:lnTo>
                  <a:pt x="654634" y="470750"/>
                </a:lnTo>
                <a:lnTo>
                  <a:pt x="650125" y="477380"/>
                </a:lnTo>
                <a:lnTo>
                  <a:pt x="648462" y="485394"/>
                </a:lnTo>
                <a:lnTo>
                  <a:pt x="650125" y="493128"/>
                </a:lnTo>
                <a:lnTo>
                  <a:pt x="654634" y="499097"/>
                </a:lnTo>
                <a:lnTo>
                  <a:pt x="661263" y="502958"/>
                </a:lnTo>
                <a:lnTo>
                  <a:pt x="669290" y="504317"/>
                </a:lnTo>
                <a:lnTo>
                  <a:pt x="688340" y="504317"/>
                </a:lnTo>
                <a:lnTo>
                  <a:pt x="696429" y="502958"/>
                </a:lnTo>
                <a:lnTo>
                  <a:pt x="703097" y="499097"/>
                </a:lnTo>
                <a:lnTo>
                  <a:pt x="707618" y="493128"/>
                </a:lnTo>
                <a:lnTo>
                  <a:pt x="709295" y="485394"/>
                </a:lnTo>
                <a:close/>
              </a:path>
              <a:path w="974089" h="970914">
                <a:moveTo>
                  <a:pt x="790956" y="485394"/>
                </a:moveTo>
                <a:lnTo>
                  <a:pt x="786955" y="436041"/>
                </a:lnTo>
                <a:lnTo>
                  <a:pt x="775385" y="389318"/>
                </a:lnTo>
                <a:lnTo>
                  <a:pt x="756894" y="345846"/>
                </a:lnTo>
                <a:lnTo>
                  <a:pt x="749173" y="333514"/>
                </a:lnTo>
                <a:lnTo>
                  <a:pt x="749173" y="485394"/>
                </a:lnTo>
                <a:lnTo>
                  <a:pt x="744931" y="532180"/>
                </a:lnTo>
                <a:lnTo>
                  <a:pt x="732713" y="576249"/>
                </a:lnTo>
                <a:lnTo>
                  <a:pt x="713257" y="616864"/>
                </a:lnTo>
                <a:lnTo>
                  <a:pt x="687336" y="653288"/>
                </a:lnTo>
                <a:lnTo>
                  <a:pt x="655701" y="684771"/>
                </a:lnTo>
                <a:lnTo>
                  <a:pt x="619086" y="710552"/>
                </a:lnTo>
                <a:lnTo>
                  <a:pt x="578243" y="729894"/>
                </a:lnTo>
                <a:lnTo>
                  <a:pt x="533933" y="742035"/>
                </a:lnTo>
                <a:lnTo>
                  <a:pt x="486918" y="746252"/>
                </a:lnTo>
                <a:lnTo>
                  <a:pt x="439318" y="742035"/>
                </a:lnTo>
                <a:lnTo>
                  <a:pt x="394576" y="729894"/>
                </a:lnTo>
                <a:lnTo>
                  <a:pt x="353402" y="710552"/>
                </a:lnTo>
                <a:lnTo>
                  <a:pt x="316547" y="684771"/>
                </a:lnTo>
                <a:lnTo>
                  <a:pt x="284746" y="653288"/>
                </a:lnTo>
                <a:lnTo>
                  <a:pt x="258724" y="616864"/>
                </a:lnTo>
                <a:lnTo>
                  <a:pt x="239229" y="576249"/>
                </a:lnTo>
                <a:lnTo>
                  <a:pt x="226999" y="532180"/>
                </a:lnTo>
                <a:lnTo>
                  <a:pt x="222758" y="485394"/>
                </a:lnTo>
                <a:lnTo>
                  <a:pt x="226999" y="438061"/>
                </a:lnTo>
                <a:lnTo>
                  <a:pt x="239229" y="393547"/>
                </a:lnTo>
                <a:lnTo>
                  <a:pt x="258724" y="352590"/>
                </a:lnTo>
                <a:lnTo>
                  <a:pt x="284746" y="315937"/>
                </a:lnTo>
                <a:lnTo>
                  <a:pt x="316547" y="284302"/>
                </a:lnTo>
                <a:lnTo>
                  <a:pt x="353402" y="258419"/>
                </a:lnTo>
                <a:lnTo>
                  <a:pt x="394576" y="239026"/>
                </a:lnTo>
                <a:lnTo>
                  <a:pt x="439318" y="226860"/>
                </a:lnTo>
                <a:lnTo>
                  <a:pt x="486918" y="222631"/>
                </a:lnTo>
                <a:lnTo>
                  <a:pt x="533933" y="226860"/>
                </a:lnTo>
                <a:lnTo>
                  <a:pt x="578243" y="239026"/>
                </a:lnTo>
                <a:lnTo>
                  <a:pt x="619086" y="258419"/>
                </a:lnTo>
                <a:lnTo>
                  <a:pt x="655701" y="284302"/>
                </a:lnTo>
                <a:lnTo>
                  <a:pt x="687336" y="315937"/>
                </a:lnTo>
                <a:lnTo>
                  <a:pt x="713257" y="352590"/>
                </a:lnTo>
                <a:lnTo>
                  <a:pt x="732713" y="393547"/>
                </a:lnTo>
                <a:lnTo>
                  <a:pt x="744931" y="438061"/>
                </a:lnTo>
                <a:lnTo>
                  <a:pt x="749173" y="485394"/>
                </a:lnTo>
                <a:lnTo>
                  <a:pt x="749173" y="333514"/>
                </a:lnTo>
                <a:lnTo>
                  <a:pt x="701649" y="271043"/>
                </a:lnTo>
                <a:lnTo>
                  <a:pt x="666191" y="240906"/>
                </a:lnTo>
                <a:lnTo>
                  <a:pt x="626351" y="216420"/>
                </a:lnTo>
                <a:lnTo>
                  <a:pt x="582764" y="198196"/>
                </a:lnTo>
                <a:lnTo>
                  <a:pt x="536067" y="186817"/>
                </a:lnTo>
                <a:lnTo>
                  <a:pt x="486918" y="182880"/>
                </a:lnTo>
                <a:lnTo>
                  <a:pt x="437286" y="186817"/>
                </a:lnTo>
                <a:lnTo>
                  <a:pt x="390334" y="198196"/>
                </a:lnTo>
                <a:lnTo>
                  <a:pt x="346633" y="216420"/>
                </a:lnTo>
                <a:lnTo>
                  <a:pt x="306806" y="240906"/>
                </a:lnTo>
                <a:lnTo>
                  <a:pt x="271449" y="271043"/>
                </a:lnTo>
                <a:lnTo>
                  <a:pt x="241173" y="306222"/>
                </a:lnTo>
                <a:lnTo>
                  <a:pt x="216573" y="345846"/>
                </a:lnTo>
                <a:lnTo>
                  <a:pt x="198259" y="389318"/>
                </a:lnTo>
                <a:lnTo>
                  <a:pt x="186817" y="436041"/>
                </a:lnTo>
                <a:lnTo>
                  <a:pt x="182880" y="485394"/>
                </a:lnTo>
                <a:lnTo>
                  <a:pt x="186817" y="534301"/>
                </a:lnTo>
                <a:lnTo>
                  <a:pt x="198259" y="580745"/>
                </a:lnTo>
                <a:lnTo>
                  <a:pt x="216573" y="624116"/>
                </a:lnTo>
                <a:lnTo>
                  <a:pt x="241173" y="663752"/>
                </a:lnTo>
                <a:lnTo>
                  <a:pt x="271449" y="699046"/>
                </a:lnTo>
                <a:lnTo>
                  <a:pt x="306806" y="729348"/>
                </a:lnTo>
                <a:lnTo>
                  <a:pt x="346633" y="754011"/>
                </a:lnTo>
                <a:lnTo>
                  <a:pt x="390334" y="772426"/>
                </a:lnTo>
                <a:lnTo>
                  <a:pt x="437286" y="783932"/>
                </a:lnTo>
                <a:lnTo>
                  <a:pt x="486918" y="787908"/>
                </a:lnTo>
                <a:lnTo>
                  <a:pt x="536067" y="783932"/>
                </a:lnTo>
                <a:lnTo>
                  <a:pt x="582764" y="772426"/>
                </a:lnTo>
                <a:lnTo>
                  <a:pt x="626351" y="754011"/>
                </a:lnTo>
                <a:lnTo>
                  <a:pt x="638873" y="746252"/>
                </a:lnTo>
                <a:lnTo>
                  <a:pt x="666191" y="729348"/>
                </a:lnTo>
                <a:lnTo>
                  <a:pt x="701649" y="699046"/>
                </a:lnTo>
                <a:lnTo>
                  <a:pt x="732104" y="663752"/>
                </a:lnTo>
                <a:lnTo>
                  <a:pt x="756894" y="624116"/>
                </a:lnTo>
                <a:lnTo>
                  <a:pt x="775385" y="580745"/>
                </a:lnTo>
                <a:lnTo>
                  <a:pt x="786955" y="534301"/>
                </a:lnTo>
                <a:lnTo>
                  <a:pt x="790956" y="485394"/>
                </a:lnTo>
                <a:close/>
              </a:path>
              <a:path w="974089" h="970914">
                <a:moveTo>
                  <a:pt x="973836" y="485394"/>
                </a:moveTo>
                <a:lnTo>
                  <a:pt x="971588" y="438467"/>
                </a:lnTo>
                <a:lnTo>
                  <a:pt x="965022" y="392849"/>
                </a:lnTo>
                <a:lnTo>
                  <a:pt x="954328" y="348716"/>
                </a:lnTo>
                <a:lnTo>
                  <a:pt x="939711" y="306285"/>
                </a:lnTo>
                <a:lnTo>
                  <a:pt x="932053" y="289356"/>
                </a:lnTo>
                <a:lnTo>
                  <a:pt x="932053" y="485394"/>
                </a:lnTo>
                <a:lnTo>
                  <a:pt x="929424" y="533666"/>
                </a:lnTo>
                <a:lnTo>
                  <a:pt x="921753" y="580453"/>
                </a:lnTo>
                <a:lnTo>
                  <a:pt x="909307" y="625475"/>
                </a:lnTo>
                <a:lnTo>
                  <a:pt x="892352" y="668464"/>
                </a:lnTo>
                <a:lnTo>
                  <a:pt x="871169" y="709155"/>
                </a:lnTo>
                <a:lnTo>
                  <a:pt x="846023" y="747268"/>
                </a:lnTo>
                <a:lnTo>
                  <a:pt x="817194" y="782523"/>
                </a:lnTo>
                <a:lnTo>
                  <a:pt x="784961" y="814654"/>
                </a:lnTo>
                <a:lnTo>
                  <a:pt x="749592" y="843381"/>
                </a:lnTo>
                <a:lnTo>
                  <a:pt x="711365" y="868451"/>
                </a:lnTo>
                <a:lnTo>
                  <a:pt x="670547" y="889571"/>
                </a:lnTo>
                <a:lnTo>
                  <a:pt x="627430" y="906475"/>
                </a:lnTo>
                <a:lnTo>
                  <a:pt x="582256" y="918883"/>
                </a:lnTo>
                <a:lnTo>
                  <a:pt x="535330" y="926528"/>
                </a:lnTo>
                <a:lnTo>
                  <a:pt x="486918" y="929132"/>
                </a:lnTo>
                <a:lnTo>
                  <a:pt x="438137" y="926528"/>
                </a:lnTo>
                <a:lnTo>
                  <a:pt x="390906" y="918883"/>
                </a:lnTo>
                <a:lnTo>
                  <a:pt x="345478" y="906475"/>
                </a:lnTo>
                <a:lnTo>
                  <a:pt x="302133" y="889571"/>
                </a:lnTo>
                <a:lnTo>
                  <a:pt x="261150" y="868451"/>
                </a:lnTo>
                <a:lnTo>
                  <a:pt x="222783" y="843381"/>
                </a:lnTo>
                <a:lnTo>
                  <a:pt x="187299" y="814654"/>
                </a:lnTo>
                <a:lnTo>
                  <a:pt x="154978" y="782523"/>
                </a:lnTo>
                <a:lnTo>
                  <a:pt x="126098" y="747268"/>
                </a:lnTo>
                <a:lnTo>
                  <a:pt x="100914" y="709155"/>
                </a:lnTo>
                <a:lnTo>
                  <a:pt x="79705" y="668464"/>
                </a:lnTo>
                <a:lnTo>
                  <a:pt x="62738" y="625475"/>
                </a:lnTo>
                <a:lnTo>
                  <a:pt x="50292" y="580453"/>
                </a:lnTo>
                <a:lnTo>
                  <a:pt x="42621" y="533666"/>
                </a:lnTo>
                <a:lnTo>
                  <a:pt x="40005" y="485394"/>
                </a:lnTo>
                <a:lnTo>
                  <a:pt x="42621" y="436778"/>
                </a:lnTo>
                <a:lnTo>
                  <a:pt x="50292" y="389686"/>
                </a:lnTo>
                <a:lnTo>
                  <a:pt x="62738" y="344411"/>
                </a:lnTo>
                <a:lnTo>
                  <a:pt x="79705" y="301205"/>
                </a:lnTo>
                <a:lnTo>
                  <a:pt x="100914" y="260337"/>
                </a:lnTo>
                <a:lnTo>
                  <a:pt x="126098" y="222084"/>
                </a:lnTo>
                <a:lnTo>
                  <a:pt x="154978" y="186715"/>
                </a:lnTo>
                <a:lnTo>
                  <a:pt x="187299" y="154508"/>
                </a:lnTo>
                <a:lnTo>
                  <a:pt x="222783" y="125717"/>
                </a:lnTo>
                <a:lnTo>
                  <a:pt x="261150" y="100609"/>
                </a:lnTo>
                <a:lnTo>
                  <a:pt x="302133" y="79463"/>
                </a:lnTo>
                <a:lnTo>
                  <a:pt x="345478" y="62547"/>
                </a:lnTo>
                <a:lnTo>
                  <a:pt x="390906" y="50139"/>
                </a:lnTo>
                <a:lnTo>
                  <a:pt x="438137" y="42494"/>
                </a:lnTo>
                <a:lnTo>
                  <a:pt x="486918" y="39878"/>
                </a:lnTo>
                <a:lnTo>
                  <a:pt x="535330" y="42494"/>
                </a:lnTo>
                <a:lnTo>
                  <a:pt x="582256" y="50139"/>
                </a:lnTo>
                <a:lnTo>
                  <a:pt x="627430" y="62547"/>
                </a:lnTo>
                <a:lnTo>
                  <a:pt x="670547" y="79463"/>
                </a:lnTo>
                <a:lnTo>
                  <a:pt x="711365" y="100609"/>
                </a:lnTo>
                <a:lnTo>
                  <a:pt x="749592" y="125717"/>
                </a:lnTo>
                <a:lnTo>
                  <a:pt x="784961" y="154508"/>
                </a:lnTo>
                <a:lnTo>
                  <a:pt x="817194" y="186715"/>
                </a:lnTo>
                <a:lnTo>
                  <a:pt x="846023" y="222084"/>
                </a:lnTo>
                <a:lnTo>
                  <a:pt x="871169" y="260337"/>
                </a:lnTo>
                <a:lnTo>
                  <a:pt x="892352" y="301205"/>
                </a:lnTo>
                <a:lnTo>
                  <a:pt x="909307" y="344411"/>
                </a:lnTo>
                <a:lnTo>
                  <a:pt x="921753" y="389686"/>
                </a:lnTo>
                <a:lnTo>
                  <a:pt x="929424" y="436778"/>
                </a:lnTo>
                <a:lnTo>
                  <a:pt x="932053" y="485394"/>
                </a:lnTo>
                <a:lnTo>
                  <a:pt x="932053" y="289356"/>
                </a:lnTo>
                <a:lnTo>
                  <a:pt x="899541" y="227330"/>
                </a:lnTo>
                <a:lnTo>
                  <a:pt x="874395" y="191198"/>
                </a:lnTo>
                <a:lnTo>
                  <a:pt x="846162" y="157556"/>
                </a:lnTo>
                <a:lnTo>
                  <a:pt x="815047" y="126619"/>
                </a:lnTo>
                <a:lnTo>
                  <a:pt x="781240" y="98564"/>
                </a:lnTo>
                <a:lnTo>
                  <a:pt x="744969" y="73609"/>
                </a:lnTo>
                <a:lnTo>
                  <a:pt x="706424" y="51955"/>
                </a:lnTo>
                <a:lnTo>
                  <a:pt x="665810" y="33782"/>
                </a:lnTo>
                <a:lnTo>
                  <a:pt x="623354" y="19304"/>
                </a:lnTo>
                <a:lnTo>
                  <a:pt x="579247" y="8712"/>
                </a:lnTo>
                <a:lnTo>
                  <a:pt x="533692" y="2222"/>
                </a:lnTo>
                <a:lnTo>
                  <a:pt x="486918" y="0"/>
                </a:lnTo>
                <a:lnTo>
                  <a:pt x="439826" y="2222"/>
                </a:lnTo>
                <a:lnTo>
                  <a:pt x="394055" y="8712"/>
                </a:lnTo>
                <a:lnTo>
                  <a:pt x="349783" y="19304"/>
                </a:lnTo>
                <a:lnTo>
                  <a:pt x="307225" y="33782"/>
                </a:lnTo>
                <a:lnTo>
                  <a:pt x="266560" y="51955"/>
                </a:lnTo>
                <a:lnTo>
                  <a:pt x="228015" y="73609"/>
                </a:lnTo>
                <a:lnTo>
                  <a:pt x="191770" y="98564"/>
                </a:lnTo>
                <a:lnTo>
                  <a:pt x="158026" y="126619"/>
                </a:lnTo>
                <a:lnTo>
                  <a:pt x="126987" y="157556"/>
                </a:lnTo>
                <a:lnTo>
                  <a:pt x="98856" y="191198"/>
                </a:lnTo>
                <a:lnTo>
                  <a:pt x="73825" y="227330"/>
                </a:lnTo>
                <a:lnTo>
                  <a:pt x="52095" y="265760"/>
                </a:lnTo>
                <a:lnTo>
                  <a:pt x="33870" y="306285"/>
                </a:lnTo>
                <a:lnTo>
                  <a:pt x="19354" y="348716"/>
                </a:lnTo>
                <a:lnTo>
                  <a:pt x="8724" y="392849"/>
                </a:lnTo>
                <a:lnTo>
                  <a:pt x="2209" y="438467"/>
                </a:lnTo>
                <a:lnTo>
                  <a:pt x="0" y="485394"/>
                </a:lnTo>
                <a:lnTo>
                  <a:pt x="2209" y="532028"/>
                </a:lnTo>
                <a:lnTo>
                  <a:pt x="8724" y="577430"/>
                </a:lnTo>
                <a:lnTo>
                  <a:pt x="19354" y="621398"/>
                </a:lnTo>
                <a:lnTo>
                  <a:pt x="33870" y="663727"/>
                </a:lnTo>
                <a:lnTo>
                  <a:pt x="52095" y="704202"/>
                </a:lnTo>
                <a:lnTo>
                  <a:pt x="73825" y="742619"/>
                </a:lnTo>
                <a:lnTo>
                  <a:pt x="98856" y="778789"/>
                </a:lnTo>
                <a:lnTo>
                  <a:pt x="126987" y="812482"/>
                </a:lnTo>
                <a:lnTo>
                  <a:pt x="158026" y="843508"/>
                </a:lnTo>
                <a:lnTo>
                  <a:pt x="191770" y="871664"/>
                </a:lnTo>
                <a:lnTo>
                  <a:pt x="228015" y="896721"/>
                </a:lnTo>
                <a:lnTo>
                  <a:pt x="266560" y="918502"/>
                </a:lnTo>
                <a:lnTo>
                  <a:pt x="307225" y="936777"/>
                </a:lnTo>
                <a:lnTo>
                  <a:pt x="349783" y="951344"/>
                </a:lnTo>
                <a:lnTo>
                  <a:pt x="394055" y="962012"/>
                </a:lnTo>
                <a:lnTo>
                  <a:pt x="439826" y="968565"/>
                </a:lnTo>
                <a:lnTo>
                  <a:pt x="486918" y="970788"/>
                </a:lnTo>
                <a:lnTo>
                  <a:pt x="533692" y="968565"/>
                </a:lnTo>
                <a:lnTo>
                  <a:pt x="579247" y="962012"/>
                </a:lnTo>
                <a:lnTo>
                  <a:pt x="623354" y="951344"/>
                </a:lnTo>
                <a:lnTo>
                  <a:pt x="665810" y="936777"/>
                </a:lnTo>
                <a:lnTo>
                  <a:pt x="682790" y="929132"/>
                </a:lnTo>
                <a:lnTo>
                  <a:pt x="706424" y="918502"/>
                </a:lnTo>
                <a:lnTo>
                  <a:pt x="744969" y="896721"/>
                </a:lnTo>
                <a:lnTo>
                  <a:pt x="781240" y="871664"/>
                </a:lnTo>
                <a:lnTo>
                  <a:pt x="815047" y="843508"/>
                </a:lnTo>
                <a:lnTo>
                  <a:pt x="846162" y="812482"/>
                </a:lnTo>
                <a:lnTo>
                  <a:pt x="874395" y="778789"/>
                </a:lnTo>
                <a:lnTo>
                  <a:pt x="899541" y="742619"/>
                </a:lnTo>
                <a:lnTo>
                  <a:pt x="921385" y="704202"/>
                </a:lnTo>
                <a:lnTo>
                  <a:pt x="939711" y="663727"/>
                </a:lnTo>
                <a:lnTo>
                  <a:pt x="954328" y="621398"/>
                </a:lnTo>
                <a:lnTo>
                  <a:pt x="965022" y="577430"/>
                </a:lnTo>
                <a:lnTo>
                  <a:pt x="971588" y="532028"/>
                </a:lnTo>
                <a:lnTo>
                  <a:pt x="973836" y="485394"/>
                </a:lnTo>
                <a:close/>
              </a:path>
            </a:pathLst>
          </a:custGeom>
          <a:solidFill>
            <a:srgbClr val="BEBE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a:extLst>
              <a:ext uri="{FF2B5EF4-FFF2-40B4-BE49-F238E27FC236}">
                <a16:creationId xmlns:a16="http://schemas.microsoft.com/office/drawing/2014/main" id="{27F17D53-6A31-4E39-91EC-53758131C540}"/>
              </a:ext>
            </a:extLst>
          </p:cNvPr>
          <p:cNvSpPr/>
          <p:nvPr/>
        </p:nvSpPr>
        <p:spPr>
          <a:xfrm>
            <a:off x="8159496" y="2776727"/>
            <a:ext cx="650875" cy="628015"/>
          </a:xfrm>
          <a:custGeom>
            <a:avLst/>
            <a:gdLst/>
            <a:ahLst/>
            <a:cxnLst/>
            <a:rect l="l" t="t" r="r" b="b"/>
            <a:pathLst>
              <a:path w="650875" h="628014">
                <a:moveTo>
                  <a:pt x="409956" y="207391"/>
                </a:moveTo>
                <a:lnTo>
                  <a:pt x="409397" y="199136"/>
                </a:lnTo>
                <a:lnTo>
                  <a:pt x="407619" y="191020"/>
                </a:lnTo>
                <a:lnTo>
                  <a:pt x="404329" y="182829"/>
                </a:lnTo>
                <a:lnTo>
                  <a:pt x="399288" y="174625"/>
                </a:lnTo>
                <a:lnTo>
                  <a:pt x="399288" y="120015"/>
                </a:lnTo>
                <a:lnTo>
                  <a:pt x="390944" y="69062"/>
                </a:lnTo>
                <a:lnTo>
                  <a:pt x="366776" y="31394"/>
                </a:lnTo>
                <a:lnTo>
                  <a:pt x="328028" y="8026"/>
                </a:lnTo>
                <a:lnTo>
                  <a:pt x="275971" y="0"/>
                </a:lnTo>
                <a:lnTo>
                  <a:pt x="223494" y="8026"/>
                </a:lnTo>
                <a:lnTo>
                  <a:pt x="183819" y="31394"/>
                </a:lnTo>
                <a:lnTo>
                  <a:pt x="158737" y="69062"/>
                </a:lnTo>
                <a:lnTo>
                  <a:pt x="149987" y="120015"/>
                </a:lnTo>
                <a:lnTo>
                  <a:pt x="149987" y="174625"/>
                </a:lnTo>
                <a:lnTo>
                  <a:pt x="146481" y="182829"/>
                </a:lnTo>
                <a:lnTo>
                  <a:pt x="143979" y="191020"/>
                </a:lnTo>
                <a:lnTo>
                  <a:pt x="142481" y="199212"/>
                </a:lnTo>
                <a:lnTo>
                  <a:pt x="141986" y="207391"/>
                </a:lnTo>
                <a:lnTo>
                  <a:pt x="143027" y="219583"/>
                </a:lnTo>
                <a:lnTo>
                  <a:pt x="146329" y="231228"/>
                </a:lnTo>
                <a:lnTo>
                  <a:pt x="152158" y="241846"/>
                </a:lnTo>
                <a:lnTo>
                  <a:pt x="160782" y="250952"/>
                </a:lnTo>
                <a:lnTo>
                  <a:pt x="167754" y="270891"/>
                </a:lnTo>
                <a:lnTo>
                  <a:pt x="176504" y="289547"/>
                </a:lnTo>
                <a:lnTo>
                  <a:pt x="186766" y="306666"/>
                </a:lnTo>
                <a:lnTo>
                  <a:pt x="198247" y="321945"/>
                </a:lnTo>
                <a:lnTo>
                  <a:pt x="198247" y="340995"/>
                </a:lnTo>
                <a:lnTo>
                  <a:pt x="189090" y="348945"/>
                </a:lnTo>
                <a:lnTo>
                  <a:pt x="163093" y="365594"/>
                </a:lnTo>
                <a:lnTo>
                  <a:pt x="110477" y="392455"/>
                </a:lnTo>
                <a:lnTo>
                  <a:pt x="12420" y="435000"/>
                </a:lnTo>
                <a:lnTo>
                  <a:pt x="5676" y="441998"/>
                </a:lnTo>
                <a:lnTo>
                  <a:pt x="1460" y="451040"/>
                </a:lnTo>
                <a:lnTo>
                  <a:pt x="0" y="461137"/>
                </a:lnTo>
                <a:lnTo>
                  <a:pt x="0" y="529336"/>
                </a:lnTo>
                <a:lnTo>
                  <a:pt x="2768" y="540931"/>
                </a:lnTo>
                <a:lnTo>
                  <a:pt x="10058" y="550468"/>
                </a:lnTo>
                <a:lnTo>
                  <a:pt x="20358" y="556933"/>
                </a:lnTo>
                <a:lnTo>
                  <a:pt x="32131" y="559308"/>
                </a:lnTo>
                <a:lnTo>
                  <a:pt x="321564" y="559308"/>
                </a:lnTo>
                <a:lnTo>
                  <a:pt x="326898" y="553847"/>
                </a:lnTo>
                <a:lnTo>
                  <a:pt x="326898" y="540258"/>
                </a:lnTo>
                <a:lnTo>
                  <a:pt x="321564" y="534797"/>
                </a:lnTo>
                <a:lnTo>
                  <a:pt x="29464" y="534797"/>
                </a:lnTo>
                <a:lnTo>
                  <a:pt x="26797" y="532003"/>
                </a:lnTo>
                <a:lnTo>
                  <a:pt x="26797" y="458343"/>
                </a:lnTo>
                <a:lnTo>
                  <a:pt x="29464" y="455676"/>
                </a:lnTo>
                <a:lnTo>
                  <a:pt x="111023" y="422071"/>
                </a:lnTo>
                <a:lnTo>
                  <a:pt x="166217" y="395655"/>
                </a:lnTo>
                <a:lnTo>
                  <a:pt x="200190" y="375119"/>
                </a:lnTo>
                <a:lnTo>
                  <a:pt x="218084" y="359156"/>
                </a:lnTo>
                <a:lnTo>
                  <a:pt x="225044" y="346456"/>
                </a:lnTo>
                <a:lnTo>
                  <a:pt x="225044" y="311023"/>
                </a:lnTo>
                <a:lnTo>
                  <a:pt x="222377" y="308356"/>
                </a:lnTo>
                <a:lnTo>
                  <a:pt x="219710" y="305562"/>
                </a:lnTo>
                <a:lnTo>
                  <a:pt x="208584" y="292252"/>
                </a:lnTo>
                <a:lnTo>
                  <a:pt x="199263" y="276898"/>
                </a:lnTo>
                <a:lnTo>
                  <a:pt x="191452" y="259486"/>
                </a:lnTo>
                <a:lnTo>
                  <a:pt x="184912" y="240030"/>
                </a:lnTo>
                <a:lnTo>
                  <a:pt x="184912" y="234696"/>
                </a:lnTo>
                <a:lnTo>
                  <a:pt x="182245" y="234696"/>
                </a:lnTo>
                <a:lnTo>
                  <a:pt x="179578" y="231902"/>
                </a:lnTo>
                <a:lnTo>
                  <a:pt x="174040" y="226923"/>
                </a:lnTo>
                <a:lnTo>
                  <a:pt x="169799" y="220649"/>
                </a:lnTo>
                <a:lnTo>
                  <a:pt x="167068" y="213893"/>
                </a:lnTo>
                <a:lnTo>
                  <a:pt x="166116" y="207391"/>
                </a:lnTo>
                <a:lnTo>
                  <a:pt x="166116" y="199136"/>
                </a:lnTo>
                <a:lnTo>
                  <a:pt x="171450" y="191020"/>
                </a:lnTo>
                <a:lnTo>
                  <a:pt x="174117" y="188214"/>
                </a:lnTo>
                <a:lnTo>
                  <a:pt x="176784" y="185547"/>
                </a:lnTo>
                <a:lnTo>
                  <a:pt x="176784" y="120015"/>
                </a:lnTo>
                <a:lnTo>
                  <a:pt x="183235" y="80251"/>
                </a:lnTo>
                <a:lnTo>
                  <a:pt x="202272" y="51181"/>
                </a:lnTo>
                <a:lnTo>
                  <a:pt x="233349" y="33362"/>
                </a:lnTo>
                <a:lnTo>
                  <a:pt x="275971" y="27305"/>
                </a:lnTo>
                <a:lnTo>
                  <a:pt x="318579" y="33362"/>
                </a:lnTo>
                <a:lnTo>
                  <a:pt x="349656" y="51181"/>
                </a:lnTo>
                <a:lnTo>
                  <a:pt x="368693" y="80251"/>
                </a:lnTo>
                <a:lnTo>
                  <a:pt x="375158" y="120015"/>
                </a:lnTo>
                <a:lnTo>
                  <a:pt x="375158" y="185547"/>
                </a:lnTo>
                <a:lnTo>
                  <a:pt x="377825" y="188214"/>
                </a:lnTo>
                <a:lnTo>
                  <a:pt x="380492" y="191020"/>
                </a:lnTo>
                <a:lnTo>
                  <a:pt x="383159" y="199136"/>
                </a:lnTo>
                <a:lnTo>
                  <a:pt x="383159" y="207391"/>
                </a:lnTo>
                <a:lnTo>
                  <a:pt x="382612" y="213893"/>
                </a:lnTo>
                <a:lnTo>
                  <a:pt x="380822" y="220649"/>
                </a:lnTo>
                <a:lnTo>
                  <a:pt x="377532" y="226923"/>
                </a:lnTo>
                <a:lnTo>
                  <a:pt x="372491" y="231902"/>
                </a:lnTo>
                <a:lnTo>
                  <a:pt x="369824" y="234696"/>
                </a:lnTo>
                <a:lnTo>
                  <a:pt x="367030" y="234696"/>
                </a:lnTo>
                <a:lnTo>
                  <a:pt x="367030" y="240030"/>
                </a:lnTo>
                <a:lnTo>
                  <a:pt x="360057" y="259486"/>
                </a:lnTo>
                <a:lnTo>
                  <a:pt x="351345" y="276898"/>
                </a:lnTo>
                <a:lnTo>
                  <a:pt x="341096" y="292252"/>
                </a:lnTo>
                <a:lnTo>
                  <a:pt x="329565" y="305562"/>
                </a:lnTo>
                <a:lnTo>
                  <a:pt x="326898" y="308356"/>
                </a:lnTo>
                <a:lnTo>
                  <a:pt x="326898" y="349250"/>
                </a:lnTo>
                <a:lnTo>
                  <a:pt x="332232" y="357378"/>
                </a:lnTo>
                <a:lnTo>
                  <a:pt x="345694" y="357378"/>
                </a:lnTo>
                <a:lnTo>
                  <a:pt x="353695" y="349250"/>
                </a:lnTo>
                <a:lnTo>
                  <a:pt x="353695" y="321945"/>
                </a:lnTo>
                <a:lnTo>
                  <a:pt x="365226" y="306666"/>
                </a:lnTo>
                <a:lnTo>
                  <a:pt x="375475" y="289547"/>
                </a:lnTo>
                <a:lnTo>
                  <a:pt x="384187" y="270891"/>
                </a:lnTo>
                <a:lnTo>
                  <a:pt x="391160" y="250952"/>
                </a:lnTo>
                <a:lnTo>
                  <a:pt x="398640" y="241846"/>
                </a:lnTo>
                <a:lnTo>
                  <a:pt x="404596" y="231228"/>
                </a:lnTo>
                <a:lnTo>
                  <a:pt x="408533" y="219583"/>
                </a:lnTo>
                <a:lnTo>
                  <a:pt x="409956" y="207391"/>
                </a:lnTo>
                <a:close/>
              </a:path>
              <a:path w="650875" h="628014">
                <a:moveTo>
                  <a:pt x="650748" y="463296"/>
                </a:moveTo>
                <a:lnTo>
                  <a:pt x="644944" y="419671"/>
                </a:lnTo>
                <a:lnTo>
                  <a:pt x="628611" y="380390"/>
                </a:lnTo>
                <a:lnTo>
                  <a:pt x="623824" y="374091"/>
                </a:lnTo>
                <a:lnTo>
                  <a:pt x="623824" y="463296"/>
                </a:lnTo>
                <a:lnTo>
                  <a:pt x="617054" y="507072"/>
                </a:lnTo>
                <a:lnTo>
                  <a:pt x="598157" y="544779"/>
                </a:lnTo>
                <a:lnTo>
                  <a:pt x="569175" y="574306"/>
                </a:lnTo>
                <a:lnTo>
                  <a:pt x="532168" y="593572"/>
                </a:lnTo>
                <a:lnTo>
                  <a:pt x="489204" y="600456"/>
                </a:lnTo>
                <a:lnTo>
                  <a:pt x="447306" y="593572"/>
                </a:lnTo>
                <a:lnTo>
                  <a:pt x="410425" y="574306"/>
                </a:lnTo>
                <a:lnTo>
                  <a:pt x="381038" y="544779"/>
                </a:lnTo>
                <a:lnTo>
                  <a:pt x="361607" y="507072"/>
                </a:lnTo>
                <a:lnTo>
                  <a:pt x="354584" y="463296"/>
                </a:lnTo>
                <a:lnTo>
                  <a:pt x="361607" y="420611"/>
                </a:lnTo>
                <a:lnTo>
                  <a:pt x="381038" y="383032"/>
                </a:lnTo>
                <a:lnTo>
                  <a:pt x="410425" y="353098"/>
                </a:lnTo>
                <a:lnTo>
                  <a:pt x="447306" y="333298"/>
                </a:lnTo>
                <a:lnTo>
                  <a:pt x="489204" y="326136"/>
                </a:lnTo>
                <a:lnTo>
                  <a:pt x="532168" y="333298"/>
                </a:lnTo>
                <a:lnTo>
                  <a:pt x="569175" y="353098"/>
                </a:lnTo>
                <a:lnTo>
                  <a:pt x="598157" y="383032"/>
                </a:lnTo>
                <a:lnTo>
                  <a:pt x="617054" y="420611"/>
                </a:lnTo>
                <a:lnTo>
                  <a:pt x="623824" y="463296"/>
                </a:lnTo>
                <a:lnTo>
                  <a:pt x="623824" y="374091"/>
                </a:lnTo>
                <a:lnTo>
                  <a:pt x="576783" y="326136"/>
                </a:lnTo>
                <a:lnTo>
                  <a:pt x="532028" y="304609"/>
                </a:lnTo>
                <a:lnTo>
                  <a:pt x="489204" y="298704"/>
                </a:lnTo>
                <a:lnTo>
                  <a:pt x="446366" y="304609"/>
                </a:lnTo>
                <a:lnTo>
                  <a:pt x="407809" y="321259"/>
                </a:lnTo>
                <a:lnTo>
                  <a:pt x="375094" y="347052"/>
                </a:lnTo>
                <a:lnTo>
                  <a:pt x="349783" y="380390"/>
                </a:lnTo>
                <a:lnTo>
                  <a:pt x="333451" y="419671"/>
                </a:lnTo>
                <a:lnTo>
                  <a:pt x="327660" y="463296"/>
                </a:lnTo>
                <a:lnTo>
                  <a:pt x="333451" y="506933"/>
                </a:lnTo>
                <a:lnTo>
                  <a:pt x="349783" y="546214"/>
                </a:lnTo>
                <a:lnTo>
                  <a:pt x="375094" y="579551"/>
                </a:lnTo>
                <a:lnTo>
                  <a:pt x="407809" y="605345"/>
                </a:lnTo>
                <a:lnTo>
                  <a:pt x="446366" y="621995"/>
                </a:lnTo>
                <a:lnTo>
                  <a:pt x="489204" y="627888"/>
                </a:lnTo>
                <a:lnTo>
                  <a:pt x="532028" y="621995"/>
                </a:lnTo>
                <a:lnTo>
                  <a:pt x="570585" y="605345"/>
                </a:lnTo>
                <a:lnTo>
                  <a:pt x="576783" y="600456"/>
                </a:lnTo>
                <a:lnTo>
                  <a:pt x="603300" y="579551"/>
                </a:lnTo>
                <a:lnTo>
                  <a:pt x="628611" y="546214"/>
                </a:lnTo>
                <a:lnTo>
                  <a:pt x="644944" y="506933"/>
                </a:lnTo>
                <a:lnTo>
                  <a:pt x="650748" y="463296"/>
                </a:lnTo>
                <a:close/>
              </a:path>
            </a:pathLst>
          </a:custGeom>
          <a:solidFill>
            <a:srgbClr val="BEBE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object 9">
            <a:extLst>
              <a:ext uri="{FF2B5EF4-FFF2-40B4-BE49-F238E27FC236}">
                <a16:creationId xmlns:a16="http://schemas.microsoft.com/office/drawing/2014/main" id="{E6C0AE3F-5C6A-4734-B37B-B259C94F510D}"/>
              </a:ext>
            </a:extLst>
          </p:cNvPr>
          <p:cNvPicPr/>
          <p:nvPr/>
        </p:nvPicPr>
        <p:blipFill>
          <a:blip r:embed="rId5" cstate="email">
            <a:extLst>
              <a:ext uri="{28A0092B-C50C-407E-A947-70E740481C1C}">
                <a14:useLocalDpi xmlns:a14="http://schemas.microsoft.com/office/drawing/2010/main"/>
              </a:ext>
            </a:extLst>
          </a:blip>
          <a:stretch>
            <a:fillRect/>
          </a:stretch>
        </p:blipFill>
        <p:spPr>
          <a:xfrm>
            <a:off x="8557260" y="3147060"/>
            <a:ext cx="188975" cy="190500"/>
          </a:xfrm>
          <a:prstGeom prst="rect">
            <a:avLst/>
          </a:prstGeom>
        </p:spPr>
      </p:pic>
      <p:sp>
        <p:nvSpPr>
          <p:cNvPr id="10" name="object 10">
            <a:extLst>
              <a:ext uri="{FF2B5EF4-FFF2-40B4-BE49-F238E27FC236}">
                <a16:creationId xmlns:a16="http://schemas.microsoft.com/office/drawing/2014/main" id="{609B7E8B-3D56-4796-A23D-15082E62FBC6}"/>
              </a:ext>
            </a:extLst>
          </p:cNvPr>
          <p:cNvSpPr/>
          <p:nvPr/>
        </p:nvSpPr>
        <p:spPr>
          <a:xfrm>
            <a:off x="8237301" y="5183715"/>
            <a:ext cx="536575" cy="509270"/>
          </a:xfrm>
          <a:custGeom>
            <a:avLst/>
            <a:gdLst/>
            <a:ahLst/>
            <a:cxnLst/>
            <a:rect l="l" t="t" r="r" b="b"/>
            <a:pathLst>
              <a:path w="536575" h="509270">
                <a:moveTo>
                  <a:pt x="191261" y="0"/>
                </a:moveTo>
                <a:lnTo>
                  <a:pt x="184657" y="0"/>
                </a:lnTo>
                <a:lnTo>
                  <a:pt x="182499" y="2197"/>
                </a:lnTo>
                <a:lnTo>
                  <a:pt x="174672" y="4626"/>
                </a:lnTo>
                <a:lnTo>
                  <a:pt x="152705" y="42269"/>
                </a:lnTo>
                <a:lnTo>
                  <a:pt x="153924" y="50457"/>
                </a:lnTo>
                <a:lnTo>
                  <a:pt x="155969" y="56663"/>
                </a:lnTo>
                <a:lnTo>
                  <a:pt x="158861" y="62253"/>
                </a:lnTo>
                <a:lnTo>
                  <a:pt x="162585" y="67432"/>
                </a:lnTo>
                <a:lnTo>
                  <a:pt x="167131" y="72402"/>
                </a:lnTo>
                <a:lnTo>
                  <a:pt x="92328" y="245732"/>
                </a:lnTo>
                <a:lnTo>
                  <a:pt x="11049" y="267677"/>
                </a:lnTo>
                <a:lnTo>
                  <a:pt x="4445" y="269862"/>
                </a:lnTo>
                <a:lnTo>
                  <a:pt x="0" y="276453"/>
                </a:lnTo>
                <a:lnTo>
                  <a:pt x="2158" y="280835"/>
                </a:lnTo>
                <a:lnTo>
                  <a:pt x="61595" y="500240"/>
                </a:lnTo>
                <a:lnTo>
                  <a:pt x="61595" y="506818"/>
                </a:lnTo>
                <a:lnTo>
                  <a:pt x="65912" y="509016"/>
                </a:lnTo>
                <a:lnTo>
                  <a:pt x="74802" y="509016"/>
                </a:lnTo>
                <a:lnTo>
                  <a:pt x="165360" y="484886"/>
                </a:lnTo>
                <a:lnTo>
                  <a:pt x="79121" y="484886"/>
                </a:lnTo>
                <a:lnTo>
                  <a:pt x="26416" y="287413"/>
                </a:lnTo>
                <a:lnTo>
                  <a:pt x="206152" y="239153"/>
                </a:lnTo>
                <a:lnTo>
                  <a:pt x="118745" y="239153"/>
                </a:lnTo>
                <a:lnTo>
                  <a:pt x="186817" y="78981"/>
                </a:lnTo>
                <a:lnTo>
                  <a:pt x="202310" y="78981"/>
                </a:lnTo>
                <a:lnTo>
                  <a:pt x="206628" y="76796"/>
                </a:lnTo>
                <a:lnTo>
                  <a:pt x="215519" y="72402"/>
                </a:lnTo>
                <a:lnTo>
                  <a:pt x="251948" y="72402"/>
                </a:lnTo>
                <a:lnTo>
                  <a:pt x="232109" y="57489"/>
                </a:lnTo>
                <a:lnTo>
                  <a:pt x="188827" y="57489"/>
                </a:lnTo>
                <a:lnTo>
                  <a:pt x="182197" y="55672"/>
                </a:lnTo>
                <a:lnTo>
                  <a:pt x="176829" y="51799"/>
                </a:lnTo>
                <a:lnTo>
                  <a:pt x="173735" y="46075"/>
                </a:lnTo>
                <a:lnTo>
                  <a:pt x="173735" y="35102"/>
                </a:lnTo>
                <a:lnTo>
                  <a:pt x="178053" y="26327"/>
                </a:lnTo>
                <a:lnTo>
                  <a:pt x="182499" y="24129"/>
                </a:lnTo>
                <a:lnTo>
                  <a:pt x="186817" y="21945"/>
                </a:lnTo>
                <a:lnTo>
                  <a:pt x="226870" y="21945"/>
                </a:lnTo>
                <a:lnTo>
                  <a:pt x="225301" y="18516"/>
                </a:lnTo>
                <a:lnTo>
                  <a:pt x="216026" y="8778"/>
                </a:lnTo>
                <a:lnTo>
                  <a:pt x="204275" y="2332"/>
                </a:lnTo>
                <a:lnTo>
                  <a:pt x="191261" y="0"/>
                </a:lnTo>
                <a:close/>
              </a:path>
              <a:path w="536575" h="509270">
                <a:moveTo>
                  <a:pt x="481289" y="171132"/>
                </a:moveTo>
                <a:lnTo>
                  <a:pt x="459485" y="171132"/>
                </a:lnTo>
                <a:lnTo>
                  <a:pt x="512318" y="370789"/>
                </a:lnTo>
                <a:lnTo>
                  <a:pt x="79121" y="484886"/>
                </a:lnTo>
                <a:lnTo>
                  <a:pt x="165360" y="484886"/>
                </a:lnTo>
                <a:lnTo>
                  <a:pt x="527684" y="388340"/>
                </a:lnTo>
                <a:lnTo>
                  <a:pt x="534288" y="386143"/>
                </a:lnTo>
                <a:lnTo>
                  <a:pt x="536448" y="379564"/>
                </a:lnTo>
                <a:lnTo>
                  <a:pt x="536448" y="375183"/>
                </a:lnTo>
                <a:lnTo>
                  <a:pt x="481289" y="171132"/>
                </a:lnTo>
                <a:close/>
              </a:path>
              <a:path w="536575" h="509270">
                <a:moveTo>
                  <a:pt x="251948" y="72402"/>
                </a:moveTo>
                <a:lnTo>
                  <a:pt x="215519" y="72402"/>
                </a:lnTo>
                <a:lnTo>
                  <a:pt x="353949" y="175526"/>
                </a:lnTo>
                <a:lnTo>
                  <a:pt x="118745" y="239153"/>
                </a:lnTo>
                <a:lnTo>
                  <a:pt x="206152" y="239153"/>
                </a:lnTo>
                <a:lnTo>
                  <a:pt x="459485" y="171132"/>
                </a:lnTo>
                <a:lnTo>
                  <a:pt x="481289" y="171132"/>
                </a:lnTo>
                <a:lnTo>
                  <a:pt x="480695" y="168935"/>
                </a:lnTo>
                <a:lnTo>
                  <a:pt x="380365" y="168935"/>
                </a:lnTo>
                <a:lnTo>
                  <a:pt x="251948" y="72402"/>
                </a:lnTo>
                <a:close/>
              </a:path>
              <a:path w="536575" h="509270">
                <a:moveTo>
                  <a:pt x="468249" y="147002"/>
                </a:moveTo>
                <a:lnTo>
                  <a:pt x="463930" y="147002"/>
                </a:lnTo>
                <a:lnTo>
                  <a:pt x="380365" y="168935"/>
                </a:lnTo>
                <a:lnTo>
                  <a:pt x="480695" y="168935"/>
                </a:lnTo>
                <a:lnTo>
                  <a:pt x="477138" y="155778"/>
                </a:lnTo>
                <a:lnTo>
                  <a:pt x="474852" y="151384"/>
                </a:lnTo>
                <a:lnTo>
                  <a:pt x="474852" y="149199"/>
                </a:lnTo>
                <a:lnTo>
                  <a:pt x="472694" y="149199"/>
                </a:lnTo>
                <a:lnTo>
                  <a:pt x="468249" y="147002"/>
                </a:lnTo>
                <a:close/>
              </a:path>
              <a:path w="536575" h="509270">
                <a:moveTo>
                  <a:pt x="226870" y="21945"/>
                </a:moveTo>
                <a:lnTo>
                  <a:pt x="200025" y="21945"/>
                </a:lnTo>
                <a:lnTo>
                  <a:pt x="206628" y="28524"/>
                </a:lnTo>
                <a:lnTo>
                  <a:pt x="208915" y="35102"/>
                </a:lnTo>
                <a:lnTo>
                  <a:pt x="211074" y="39496"/>
                </a:lnTo>
                <a:lnTo>
                  <a:pt x="211074" y="46075"/>
                </a:lnTo>
                <a:lnTo>
                  <a:pt x="206628" y="50457"/>
                </a:lnTo>
                <a:lnTo>
                  <a:pt x="204470" y="52654"/>
                </a:lnTo>
                <a:lnTo>
                  <a:pt x="202310" y="57048"/>
                </a:lnTo>
                <a:lnTo>
                  <a:pt x="195706" y="57048"/>
                </a:lnTo>
                <a:lnTo>
                  <a:pt x="188827" y="57489"/>
                </a:lnTo>
                <a:lnTo>
                  <a:pt x="232109" y="57489"/>
                </a:lnTo>
                <a:lnTo>
                  <a:pt x="228600" y="54851"/>
                </a:lnTo>
                <a:lnTo>
                  <a:pt x="230885" y="46075"/>
                </a:lnTo>
                <a:lnTo>
                  <a:pt x="233045" y="37299"/>
                </a:lnTo>
                <a:lnTo>
                  <a:pt x="230885" y="30721"/>
                </a:lnTo>
                <a:lnTo>
                  <a:pt x="226870" y="21945"/>
                </a:lnTo>
                <a:close/>
              </a:path>
            </a:pathLst>
          </a:custGeom>
          <a:solidFill>
            <a:srgbClr val="BEBE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1" name="object 11">
            <a:extLst>
              <a:ext uri="{FF2B5EF4-FFF2-40B4-BE49-F238E27FC236}">
                <a16:creationId xmlns:a16="http://schemas.microsoft.com/office/drawing/2014/main" id="{5657B5CA-CBA6-4025-A819-887AD0678CEE}"/>
              </a:ext>
            </a:extLst>
          </p:cNvPr>
          <p:cNvPicPr/>
          <p:nvPr/>
        </p:nvPicPr>
        <p:blipFill>
          <a:blip r:embed="rId6" cstate="email">
            <a:extLst>
              <a:ext uri="{28A0092B-C50C-407E-A947-70E740481C1C}">
                <a14:useLocalDpi xmlns:a14="http://schemas.microsoft.com/office/drawing/2010/main"/>
              </a:ext>
            </a:extLst>
          </a:blip>
          <a:stretch>
            <a:fillRect/>
          </a:stretch>
        </p:blipFill>
        <p:spPr>
          <a:xfrm>
            <a:off x="8314817" y="5432969"/>
            <a:ext cx="383242" cy="156130"/>
          </a:xfrm>
          <a:prstGeom prst="rect">
            <a:avLst/>
          </a:prstGeom>
        </p:spPr>
      </p:pic>
      <p:sp>
        <p:nvSpPr>
          <p:cNvPr id="12" name="object 15">
            <a:extLst>
              <a:ext uri="{FF2B5EF4-FFF2-40B4-BE49-F238E27FC236}">
                <a16:creationId xmlns:a16="http://schemas.microsoft.com/office/drawing/2014/main" id="{35403C70-A3CC-41A9-AC31-87BD2CC8E5F2}"/>
              </a:ext>
            </a:extLst>
          </p:cNvPr>
          <p:cNvSpPr txBox="1"/>
          <p:nvPr/>
        </p:nvSpPr>
        <p:spPr>
          <a:xfrm>
            <a:off x="9276402" y="4687686"/>
            <a:ext cx="2276603" cy="566822"/>
          </a:xfrm>
          <a:prstGeom prst="rect">
            <a:avLst/>
          </a:prstGeom>
        </p:spPr>
        <p:txBody>
          <a:bodyPr vert="horz" wrap="square" lIns="0" tIns="12700" rIns="0" bIns="0" rtlCol="0">
            <a:spAutoFit/>
          </a:bodyPr>
          <a:lstStyle/>
          <a:p>
            <a:pPr marL="410209" marR="5080" lvl="0" indent="-398145" algn="r"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Confirm access to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security tools</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(e.g., VPN) and follow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security guidelines</a:t>
            </a:r>
            <a:r>
              <a:rPr kumimoji="0" lang="en-US" sz="12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13" name="object 16">
            <a:extLst>
              <a:ext uri="{FF2B5EF4-FFF2-40B4-BE49-F238E27FC236}">
                <a16:creationId xmlns:a16="http://schemas.microsoft.com/office/drawing/2014/main" id="{DDF0D500-417E-4352-B1E2-D77B69AE274D}"/>
              </a:ext>
            </a:extLst>
          </p:cNvPr>
          <p:cNvSpPr txBox="1"/>
          <p:nvPr/>
        </p:nvSpPr>
        <p:spPr>
          <a:xfrm>
            <a:off x="598224" y="5645738"/>
            <a:ext cx="3356475" cy="566822"/>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Do not </a:t>
            </a:r>
            <a:r>
              <a:rPr kumimoji="0" lang="en-US" sz="1200" b="0" i="0" u="none" strike="noStrike" kern="1200" cap="none" spc="-1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forget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about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socializing with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your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colleagues</a:t>
            </a:r>
            <a:r>
              <a:rPr kumimoji="0" lang="en-US" sz="1200" b="0"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consider virtual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lunch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or </a:t>
            </a:r>
            <a:r>
              <a:rPr kumimoji="0" lang="en-US" sz="1200" b="0" i="0" u="none" strike="noStrike" kern="1200" cap="none" spc="-1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coffee </a:t>
            </a:r>
            <a:r>
              <a:rPr kumimoji="0" lang="en-US" sz="1200" b="0" i="0" u="none" strike="noStrike" kern="1200" cap="none" spc="-30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dates</a:t>
            </a:r>
            <a:r>
              <a:rPr kumimoji="0" lang="en-US" sz="1200" b="0" i="0" u="none" strike="noStrike" kern="1200" cap="none" spc="-2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if</a:t>
            </a:r>
            <a:r>
              <a:rPr kumimoji="0" lang="en-US" sz="1200" b="0" i="0" u="none" strike="noStrike" kern="1200" cap="none" spc="-1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these</a:t>
            </a:r>
            <a:r>
              <a:rPr kumimoji="0" lang="en-US" sz="1200" b="0" i="0" u="none" strike="noStrike" kern="1200" cap="none" spc="-2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are</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part</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of</a:t>
            </a:r>
            <a:r>
              <a:rPr kumimoji="0" lang="en-US" sz="1200" b="0" i="0" u="none" strike="noStrike" kern="1200" cap="none" spc="-2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your</a:t>
            </a:r>
            <a:r>
              <a:rPr kumimoji="0" lang="en-US" sz="1200" b="0" i="0" u="none" strike="noStrike" kern="1200" cap="none" spc="-3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routine</a:t>
            </a:r>
            <a:r>
              <a:rPr kumimoji="0" lang="en-US" sz="11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11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7">
            <a:extLst>
              <a:ext uri="{FF2B5EF4-FFF2-40B4-BE49-F238E27FC236}">
                <a16:creationId xmlns:a16="http://schemas.microsoft.com/office/drawing/2014/main" id="{72C448DB-81D8-47CD-841D-F9204A5DA9F9}"/>
              </a:ext>
            </a:extLst>
          </p:cNvPr>
          <p:cNvSpPr txBox="1"/>
          <p:nvPr/>
        </p:nvSpPr>
        <p:spPr>
          <a:xfrm>
            <a:off x="8822817" y="1477518"/>
            <a:ext cx="2927350" cy="782907"/>
          </a:xfrm>
          <a:prstGeom prst="rect">
            <a:avLst/>
          </a:prstGeom>
        </p:spPr>
        <p:txBody>
          <a:bodyPr vert="horz" wrap="square" lIns="0" tIns="13335" rIns="0" bIns="0" rtlCol="0">
            <a:spAutoFit/>
          </a:bodyPr>
          <a:lstStyle/>
          <a:p>
            <a:pPr marL="12700" marR="5080" lvl="0" indent="88265" algn="r" defTabSz="914400" rtl="0" eaLnBrk="1" fontAlgn="auto" latinLnBrk="0" hangingPunct="1">
              <a:lnSpc>
                <a:spcPct val="100000"/>
              </a:lnSpc>
              <a:spcBef>
                <a:spcPts val="105"/>
              </a:spcBef>
              <a:spcAft>
                <a:spcPts val="0"/>
              </a:spcAft>
              <a:buClrTx/>
              <a:buSzTx/>
              <a:buFontTx/>
              <a:buNone/>
              <a:tabLst/>
              <a:defRPr/>
            </a:pPr>
            <a:r>
              <a:rPr kumimoji="0" lang="en-US" sz="1200" b="0" i="0" u="none" strike="noStrike" kern="1200" cap="none" spc="-1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Check that you have a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reliable internet connection</a:t>
            </a:r>
            <a:r>
              <a:rPr kumimoji="0" lang="en-US" sz="1200" b="0"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1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and be prepared for potential bandwidth issues (consider using your phone’s personal hot spot if needed</a:t>
            </a:r>
            <a:r>
              <a:rPr kumimoji="0" lang="en-US" sz="1400" b="0" i="0" u="none" strike="noStrike" kern="1200" cap="none" spc="-1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8">
            <a:extLst>
              <a:ext uri="{FF2B5EF4-FFF2-40B4-BE49-F238E27FC236}">
                <a16:creationId xmlns:a16="http://schemas.microsoft.com/office/drawing/2014/main" id="{8D542B42-91F8-45BB-94C0-3DD703857DFF}"/>
              </a:ext>
            </a:extLst>
          </p:cNvPr>
          <p:cNvSpPr txBox="1"/>
          <p:nvPr/>
        </p:nvSpPr>
        <p:spPr>
          <a:xfrm>
            <a:off x="487781" y="2964561"/>
            <a:ext cx="2805430" cy="567463"/>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Make sure you have access to the appropriate</a:t>
            </a:r>
            <a:r>
              <a:rPr kumimoji="0" lang="en-US" sz="12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tools and technology</a:t>
            </a: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(e.g., MS Teams).</a:t>
            </a:r>
          </a:p>
        </p:txBody>
      </p:sp>
      <p:sp>
        <p:nvSpPr>
          <p:cNvPr id="16" name="object 19">
            <a:extLst>
              <a:ext uri="{FF2B5EF4-FFF2-40B4-BE49-F238E27FC236}">
                <a16:creationId xmlns:a16="http://schemas.microsoft.com/office/drawing/2014/main" id="{B5216B08-D849-41ED-B550-B6499F760DA7}"/>
              </a:ext>
            </a:extLst>
          </p:cNvPr>
          <p:cNvSpPr txBox="1"/>
          <p:nvPr/>
        </p:nvSpPr>
        <p:spPr>
          <a:xfrm>
            <a:off x="487781" y="2021281"/>
            <a:ext cx="2708174" cy="567463"/>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Develop</a:t>
            </a:r>
            <a:r>
              <a:rPr kumimoji="0" lang="en-US" sz="1200" b="0" i="0" u="none" strike="noStrike" kern="1200" cap="none" spc="-4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a:t>
            </a:r>
            <a:r>
              <a:rPr kumimoji="0" lang="en-US" sz="1200" b="0" i="0" u="none" strike="noStrike" kern="1200" cap="none" spc="-2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daily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routine</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When</a:t>
            </a:r>
            <a:r>
              <a:rPr kumimoji="0" lang="en-US" sz="1200" b="0" i="0" u="none" strike="noStrike" kern="1200" cap="none" spc="-4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are </a:t>
            </a:r>
            <a:r>
              <a:rPr kumimoji="0" lang="en-US" sz="1200" b="0" i="0" u="none" strike="noStrike" kern="1200" cap="none" spc="-30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you working?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When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are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you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off?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Make</a:t>
            </a:r>
            <a:r>
              <a:rPr kumimoji="0" lang="en-US" sz="1200" b="0" i="0" u="none" strike="noStrike" kern="1200" cap="none" spc="-2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sure</a:t>
            </a:r>
            <a:r>
              <a:rPr kumimoji="0" lang="en-US" sz="1200" b="0" i="0" u="none" strike="noStrike" kern="1200" cap="none" spc="-2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1"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en-US" sz="12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schedule</a:t>
            </a:r>
            <a:r>
              <a:rPr kumimoji="0" lang="en-US" sz="12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breaks!</a:t>
            </a:r>
            <a:endPar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object 20">
            <a:extLst>
              <a:ext uri="{FF2B5EF4-FFF2-40B4-BE49-F238E27FC236}">
                <a16:creationId xmlns:a16="http://schemas.microsoft.com/office/drawing/2014/main" id="{3FEE2727-9EFA-4536-8F14-309FCA0DCD7A}"/>
              </a:ext>
            </a:extLst>
          </p:cNvPr>
          <p:cNvSpPr txBox="1"/>
          <p:nvPr/>
        </p:nvSpPr>
        <p:spPr>
          <a:xfrm>
            <a:off x="487781" y="3692144"/>
            <a:ext cx="1993900" cy="566822"/>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Clearly articulate with your team which mediums to use to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communicate</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for what.</a:t>
            </a:r>
            <a:endPar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21">
            <a:extLst>
              <a:ext uri="{FF2B5EF4-FFF2-40B4-BE49-F238E27FC236}">
                <a16:creationId xmlns:a16="http://schemas.microsoft.com/office/drawing/2014/main" id="{D0753E38-206F-488D-94A5-8A6FE2679B05}"/>
              </a:ext>
            </a:extLst>
          </p:cNvPr>
          <p:cNvSpPr txBox="1"/>
          <p:nvPr/>
        </p:nvSpPr>
        <p:spPr>
          <a:xfrm>
            <a:off x="476629" y="4557511"/>
            <a:ext cx="3033647" cy="948978"/>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Check your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equipment</a:t>
            </a:r>
            <a:r>
              <a:rPr kumimoji="0" lang="en-US" sz="12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and make sure that you have what you need to work well (e.g., second monitor, ergonomic chair, etc.). </a:t>
            </a:r>
            <a:r>
              <a:rPr lang="en-US" sz="1200" b="1" i="1">
                <a:latin typeface="Open Sans" panose="020B0606030504020204" pitchFamily="34" charset="0"/>
                <a:ea typeface="Open Sans" panose="020B0606030504020204" pitchFamily="34" charset="0"/>
                <a:cs typeface="Open Sans" panose="020B0606030504020204" pitchFamily="34" charset="0"/>
              </a:rPr>
              <a:t>Speak up about what your needs are!</a:t>
            </a:r>
            <a:endPar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object 22">
            <a:extLst>
              <a:ext uri="{FF2B5EF4-FFF2-40B4-BE49-F238E27FC236}">
                <a16:creationId xmlns:a16="http://schemas.microsoft.com/office/drawing/2014/main" id="{4BA9BA00-A4AB-4ED8-A8C2-246C5A90A752}"/>
              </a:ext>
            </a:extLst>
          </p:cNvPr>
          <p:cNvSpPr txBox="1"/>
          <p:nvPr/>
        </p:nvSpPr>
        <p:spPr>
          <a:xfrm>
            <a:off x="9527540" y="3710432"/>
            <a:ext cx="2223770" cy="566822"/>
          </a:xfrm>
          <a:prstGeom prst="rect">
            <a:avLst/>
          </a:prstGeom>
        </p:spPr>
        <p:txBody>
          <a:bodyPr vert="horz" wrap="square" lIns="0" tIns="12700" rIns="0" bIns="0" rtlCol="0">
            <a:spAutoFit/>
          </a:bodyPr>
          <a:lstStyle/>
          <a:p>
            <a:pPr marL="12700" marR="5080" lvl="0" indent="252729" algn="just"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Be (easily)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available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during </a:t>
            </a:r>
            <a:r>
              <a:rPr kumimoji="0" lang="en-US" sz="1200" b="1" i="1" u="none" strike="noStrike" kern="1200" cap="none" spc="-30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working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hours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1200" b="0" i="0" u="none" strike="noStrike" kern="1200" cap="none" spc="-1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keep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your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(Outlook)</a:t>
            </a:r>
            <a:r>
              <a:rPr kumimoji="0" lang="en-US" sz="1200" b="0" i="0" u="none" strike="noStrike" kern="1200" cap="none" spc="-6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calendar</a:t>
            </a:r>
            <a:r>
              <a:rPr kumimoji="0" lang="en-US" sz="1200" b="0" i="1" u="none" strike="noStrike" kern="1200" cap="none" spc="-2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up-to</a:t>
            </a:r>
            <a:r>
              <a:rPr kumimoji="0" lang="en-US" sz="1200" b="0" i="1" u="none" strike="noStrike" kern="1200" cap="none" spc="-1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date.</a:t>
            </a:r>
            <a:endPar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object 23">
            <a:extLst>
              <a:ext uri="{FF2B5EF4-FFF2-40B4-BE49-F238E27FC236}">
                <a16:creationId xmlns:a16="http://schemas.microsoft.com/office/drawing/2014/main" id="{1E7F3BEF-691C-4BFA-ADAC-E3B62768E754}"/>
              </a:ext>
            </a:extLst>
          </p:cNvPr>
          <p:cNvSpPr txBox="1"/>
          <p:nvPr/>
        </p:nvSpPr>
        <p:spPr>
          <a:xfrm>
            <a:off x="9284044" y="2486406"/>
            <a:ext cx="2466123" cy="936795"/>
          </a:xfrm>
          <a:prstGeom prst="rect">
            <a:avLst/>
          </a:prstGeom>
        </p:spPr>
        <p:txBody>
          <a:bodyPr vert="horz" wrap="square" lIns="0" tIns="13335" rIns="0" bIns="0" rtlCol="0">
            <a:spAutoFit/>
          </a:bodyPr>
          <a:lstStyle/>
          <a:p>
            <a:pPr marL="12700" marR="5080" lvl="0" indent="165735" algn="r" defTabSz="914400" rtl="0" eaLnBrk="1" fontAlgn="auto" latinLnBrk="0" hangingPunct="1">
              <a:lnSpc>
                <a:spcPct val="100000"/>
              </a:lnSpc>
              <a:spcBef>
                <a:spcPts val="105"/>
              </a:spcBef>
              <a:spcAft>
                <a:spcPts val="0"/>
              </a:spcAft>
              <a:buClrTx/>
              <a:buSzTx/>
              <a:buFontTx/>
              <a:buNone/>
              <a:tabLst/>
              <a:defRPr/>
            </a:pPr>
            <a:r>
              <a:rPr kumimoji="0" lang="en-US" sz="1200" b="0" i="0" u="none" strike="noStrike" kern="1200" cap="none" spc="-1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Stay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in </a:t>
            </a:r>
            <a:r>
              <a:rPr kumimoji="0" lang="en-US" sz="1200" b="0"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close </a:t>
            </a:r>
            <a:r>
              <a:rPr kumimoji="0" lang="en-US" sz="1200" b="0" i="1"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contact</a:t>
            </a:r>
            <a:r>
              <a:rPr kumimoji="0" lang="en-US" sz="1200" b="1" i="1"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with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your team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manager</a:t>
            </a:r>
            <a:r>
              <a:rPr kumimoji="0" lang="en-US" sz="1200" b="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ensure that your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tasks </a:t>
            </a:r>
            <a:r>
              <a:rPr kumimoji="0" lang="en-US" sz="1200" b="0" i="0" u="none" strike="noStrike" kern="1200" cap="none" spc="-30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are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clear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your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impact and</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performance</a:t>
            </a:r>
            <a:r>
              <a:rPr kumimoji="0" lang="en-US" sz="1200" b="0" i="0" u="none" strike="noStrike" kern="1200" cap="none" spc="-3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are</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visible</a:t>
            </a:r>
            <a:r>
              <a:rPr kumimoji="0" lang="en-US" sz="11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21" name="object 24">
            <a:extLst>
              <a:ext uri="{FF2B5EF4-FFF2-40B4-BE49-F238E27FC236}">
                <a16:creationId xmlns:a16="http://schemas.microsoft.com/office/drawing/2014/main" id="{DB4B33D4-3EAD-4F7E-A5F7-79FED780EE92}"/>
              </a:ext>
            </a:extLst>
          </p:cNvPr>
          <p:cNvSpPr txBox="1"/>
          <p:nvPr/>
        </p:nvSpPr>
        <p:spPr>
          <a:xfrm>
            <a:off x="9036334" y="5687162"/>
            <a:ext cx="2792095" cy="566822"/>
          </a:xfrm>
          <a:prstGeom prst="rect">
            <a:avLst/>
          </a:prstGeom>
        </p:spPr>
        <p:txBody>
          <a:bodyPr vert="horz" wrap="square" lIns="0" tIns="12700" rIns="0" bIns="0" rtlCol="0">
            <a:spAutoFit/>
          </a:bodyPr>
          <a:lstStyle/>
          <a:p>
            <a:pPr marL="12700" marR="5080" lvl="0" indent="54610" algn="r"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Do not </a:t>
            </a:r>
            <a:r>
              <a:rPr kumimoji="0" lang="en-US" sz="1200" b="0" i="0" u="none" strike="noStrike" kern="1200" cap="none" spc="-1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forget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disengage at the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end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of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the </a:t>
            </a:r>
            <a:r>
              <a:rPr kumimoji="0" lang="en-US" sz="1200" b="1"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work</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day</a:t>
            </a:r>
            <a:r>
              <a:rPr kumimoji="0" lang="en-US" sz="1200" b="0"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try </a:t>
            </a:r>
            <a:r>
              <a:rPr kumimoji="0" lang="en-US" sz="1200" b="0" i="0" u="none" strike="noStrike" kern="1200" cap="none" spc="-1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lang="en-US" sz="1200" b="0" i="0"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maintain an </a:t>
            </a:r>
            <a:r>
              <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appropriate</a:t>
            </a:r>
            <a:r>
              <a:rPr kumimoji="0" lang="en-US" sz="1200" b="1" i="1" u="none" strike="noStrike" kern="1200" cap="none" spc="1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work-life</a:t>
            </a:r>
            <a:r>
              <a:rPr kumimoji="0" lang="en-US" sz="1200" b="1" i="1" u="none" strike="noStrike" kern="1200" cap="none" spc="-4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balance</a:t>
            </a:r>
            <a:r>
              <a:rPr kumimoji="0" lang="en-US" sz="1200" b="0" i="1" u="none" strike="noStrike" kern="1200" cap="none" spc="-5"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1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2" name="object 26">
            <a:extLst>
              <a:ext uri="{FF2B5EF4-FFF2-40B4-BE49-F238E27FC236}">
                <a16:creationId xmlns:a16="http://schemas.microsoft.com/office/drawing/2014/main" id="{B0749216-3EF9-404E-B219-4C6B3A35AB5F}"/>
              </a:ext>
            </a:extLst>
          </p:cNvPr>
          <p:cNvPicPr/>
          <p:nvPr/>
        </p:nvPicPr>
        <p:blipFill>
          <a:blip r:embed="rId7" cstate="email">
            <a:extLst>
              <a:ext uri="{28A0092B-C50C-407E-A947-70E740481C1C}">
                <a14:useLocalDpi xmlns:a14="http://schemas.microsoft.com/office/drawing/2010/main"/>
              </a:ext>
            </a:extLst>
          </a:blip>
          <a:stretch>
            <a:fillRect/>
          </a:stretch>
        </p:blipFill>
        <p:spPr>
          <a:xfrm>
            <a:off x="7068311" y="2324100"/>
            <a:ext cx="847344" cy="848867"/>
          </a:xfrm>
          <a:prstGeom prst="rect">
            <a:avLst/>
          </a:prstGeom>
        </p:spPr>
      </p:pic>
      <p:sp>
        <p:nvSpPr>
          <p:cNvPr id="23" name="object 27">
            <a:extLst>
              <a:ext uri="{FF2B5EF4-FFF2-40B4-BE49-F238E27FC236}">
                <a16:creationId xmlns:a16="http://schemas.microsoft.com/office/drawing/2014/main" id="{261804ED-C56F-495A-99B2-5E8348AC8406}"/>
              </a:ext>
            </a:extLst>
          </p:cNvPr>
          <p:cNvSpPr/>
          <p:nvPr/>
        </p:nvSpPr>
        <p:spPr>
          <a:xfrm>
            <a:off x="3232658" y="1503425"/>
            <a:ext cx="5577840" cy="4747895"/>
          </a:xfrm>
          <a:custGeom>
            <a:avLst/>
            <a:gdLst/>
            <a:ahLst/>
            <a:cxnLst/>
            <a:rect l="l" t="t" r="r" b="b"/>
            <a:pathLst>
              <a:path w="5577840" h="4747895">
                <a:moveTo>
                  <a:pt x="665988" y="4099560"/>
                </a:moveTo>
                <a:lnTo>
                  <a:pt x="665988" y="4747564"/>
                </a:lnTo>
              </a:path>
              <a:path w="5577840" h="4747895">
                <a:moveTo>
                  <a:pt x="5577840" y="0"/>
                </a:moveTo>
                <a:lnTo>
                  <a:pt x="5577840" y="647953"/>
                </a:lnTo>
              </a:path>
              <a:path w="5577840" h="4747895">
                <a:moveTo>
                  <a:pt x="0" y="544068"/>
                </a:moveTo>
                <a:lnTo>
                  <a:pt x="0" y="1192022"/>
                </a:lnTo>
              </a:path>
            </a:pathLst>
          </a:custGeom>
          <a:ln w="19812">
            <a:solidFill>
              <a:schemeClr val="accent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object 28">
            <a:extLst>
              <a:ext uri="{FF2B5EF4-FFF2-40B4-BE49-F238E27FC236}">
                <a16:creationId xmlns:a16="http://schemas.microsoft.com/office/drawing/2014/main" id="{06AC3F99-CCC6-4575-99F1-2E96D606051F}"/>
              </a:ext>
            </a:extLst>
          </p:cNvPr>
          <p:cNvSpPr/>
          <p:nvPr/>
        </p:nvSpPr>
        <p:spPr>
          <a:xfrm>
            <a:off x="3235452" y="2307081"/>
            <a:ext cx="1001394" cy="127000"/>
          </a:xfrm>
          <a:custGeom>
            <a:avLst/>
            <a:gdLst/>
            <a:ahLst/>
            <a:cxnLst/>
            <a:rect l="l" t="t" r="r" b="b"/>
            <a:pathLst>
              <a:path w="1001395" h="127000">
                <a:moveTo>
                  <a:pt x="937387" y="0"/>
                </a:moveTo>
                <a:lnTo>
                  <a:pt x="912677" y="4992"/>
                </a:lnTo>
                <a:lnTo>
                  <a:pt x="892492" y="18605"/>
                </a:lnTo>
                <a:lnTo>
                  <a:pt x="878879" y="38790"/>
                </a:lnTo>
                <a:lnTo>
                  <a:pt x="873887" y="63500"/>
                </a:lnTo>
                <a:lnTo>
                  <a:pt x="878879" y="88209"/>
                </a:lnTo>
                <a:lnTo>
                  <a:pt x="892492" y="108394"/>
                </a:lnTo>
                <a:lnTo>
                  <a:pt x="912677" y="122007"/>
                </a:lnTo>
                <a:lnTo>
                  <a:pt x="937387" y="127000"/>
                </a:lnTo>
                <a:lnTo>
                  <a:pt x="962096" y="122007"/>
                </a:lnTo>
                <a:lnTo>
                  <a:pt x="982281" y="108394"/>
                </a:lnTo>
                <a:lnTo>
                  <a:pt x="995894" y="88209"/>
                </a:lnTo>
                <a:lnTo>
                  <a:pt x="998885" y="73405"/>
                </a:lnTo>
                <a:lnTo>
                  <a:pt x="942848" y="73405"/>
                </a:lnTo>
                <a:lnTo>
                  <a:pt x="947293" y="68960"/>
                </a:lnTo>
                <a:lnTo>
                  <a:pt x="947293" y="58038"/>
                </a:lnTo>
                <a:lnTo>
                  <a:pt x="942848" y="53593"/>
                </a:lnTo>
                <a:lnTo>
                  <a:pt x="998885" y="53593"/>
                </a:lnTo>
                <a:lnTo>
                  <a:pt x="995894" y="38790"/>
                </a:lnTo>
                <a:lnTo>
                  <a:pt x="982281" y="18605"/>
                </a:lnTo>
                <a:lnTo>
                  <a:pt x="962096" y="4992"/>
                </a:lnTo>
                <a:lnTo>
                  <a:pt x="937387" y="0"/>
                </a:lnTo>
                <a:close/>
              </a:path>
              <a:path w="1001395" h="127000">
                <a:moveTo>
                  <a:pt x="875888" y="53593"/>
                </a:moveTo>
                <a:lnTo>
                  <a:pt x="4445" y="53593"/>
                </a:lnTo>
                <a:lnTo>
                  <a:pt x="0" y="58038"/>
                </a:lnTo>
                <a:lnTo>
                  <a:pt x="0" y="68960"/>
                </a:lnTo>
                <a:lnTo>
                  <a:pt x="4445" y="73405"/>
                </a:lnTo>
                <a:lnTo>
                  <a:pt x="875888" y="73405"/>
                </a:lnTo>
                <a:lnTo>
                  <a:pt x="873887" y="63500"/>
                </a:lnTo>
                <a:lnTo>
                  <a:pt x="875888" y="53593"/>
                </a:lnTo>
                <a:close/>
              </a:path>
              <a:path w="1001395" h="127000">
                <a:moveTo>
                  <a:pt x="998885" y="53593"/>
                </a:moveTo>
                <a:lnTo>
                  <a:pt x="942848" y="53593"/>
                </a:lnTo>
                <a:lnTo>
                  <a:pt x="947293" y="58038"/>
                </a:lnTo>
                <a:lnTo>
                  <a:pt x="947293" y="68960"/>
                </a:lnTo>
                <a:lnTo>
                  <a:pt x="942848" y="73405"/>
                </a:lnTo>
                <a:lnTo>
                  <a:pt x="998885" y="73405"/>
                </a:lnTo>
                <a:lnTo>
                  <a:pt x="1000887" y="63500"/>
                </a:lnTo>
                <a:lnTo>
                  <a:pt x="998885" y="53593"/>
                </a:lnTo>
                <a:close/>
              </a:path>
            </a:pathLst>
          </a:custGeom>
          <a:solidFill>
            <a:schemeClr val="accent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object 29">
            <a:extLst>
              <a:ext uri="{FF2B5EF4-FFF2-40B4-BE49-F238E27FC236}">
                <a16:creationId xmlns:a16="http://schemas.microsoft.com/office/drawing/2014/main" id="{09ABDAFD-7486-459D-9E6B-FB91BBA82298}"/>
              </a:ext>
            </a:extLst>
          </p:cNvPr>
          <p:cNvSpPr/>
          <p:nvPr/>
        </p:nvSpPr>
        <p:spPr>
          <a:xfrm>
            <a:off x="3441954" y="2989325"/>
            <a:ext cx="0" cy="432434"/>
          </a:xfrm>
          <a:custGeom>
            <a:avLst/>
            <a:gdLst/>
            <a:ahLst/>
            <a:cxnLst/>
            <a:rect l="l" t="t" r="r" b="b"/>
            <a:pathLst>
              <a:path h="432435">
                <a:moveTo>
                  <a:pt x="0" y="0"/>
                </a:moveTo>
                <a:lnTo>
                  <a:pt x="0" y="432053"/>
                </a:lnTo>
              </a:path>
            </a:pathLst>
          </a:custGeom>
          <a:ln w="19812">
            <a:solidFill>
              <a:schemeClr val="accent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object 30">
            <a:extLst>
              <a:ext uri="{FF2B5EF4-FFF2-40B4-BE49-F238E27FC236}">
                <a16:creationId xmlns:a16="http://schemas.microsoft.com/office/drawing/2014/main" id="{49577079-FCE8-44F8-9196-D7FA401E5FEE}"/>
              </a:ext>
            </a:extLst>
          </p:cNvPr>
          <p:cNvSpPr/>
          <p:nvPr/>
        </p:nvSpPr>
        <p:spPr>
          <a:xfrm>
            <a:off x="3433572" y="3142233"/>
            <a:ext cx="1443990" cy="127000"/>
          </a:xfrm>
          <a:custGeom>
            <a:avLst/>
            <a:gdLst/>
            <a:ahLst/>
            <a:cxnLst/>
            <a:rect l="l" t="t" r="r" b="b"/>
            <a:pathLst>
              <a:path w="1443989" h="127000">
                <a:moveTo>
                  <a:pt x="1380489" y="0"/>
                </a:moveTo>
                <a:lnTo>
                  <a:pt x="1355780" y="4992"/>
                </a:lnTo>
                <a:lnTo>
                  <a:pt x="1335595" y="18605"/>
                </a:lnTo>
                <a:lnTo>
                  <a:pt x="1321982" y="38790"/>
                </a:lnTo>
                <a:lnTo>
                  <a:pt x="1316989" y="63500"/>
                </a:lnTo>
                <a:lnTo>
                  <a:pt x="1321982" y="88209"/>
                </a:lnTo>
                <a:lnTo>
                  <a:pt x="1335595" y="108394"/>
                </a:lnTo>
                <a:lnTo>
                  <a:pt x="1355780" y="122007"/>
                </a:lnTo>
                <a:lnTo>
                  <a:pt x="1380489" y="127000"/>
                </a:lnTo>
                <a:lnTo>
                  <a:pt x="1405199" y="122007"/>
                </a:lnTo>
                <a:lnTo>
                  <a:pt x="1425384" y="108394"/>
                </a:lnTo>
                <a:lnTo>
                  <a:pt x="1438997" y="88209"/>
                </a:lnTo>
                <a:lnTo>
                  <a:pt x="1441988" y="73405"/>
                </a:lnTo>
                <a:lnTo>
                  <a:pt x="1385951" y="73405"/>
                </a:lnTo>
                <a:lnTo>
                  <a:pt x="1390395" y="68961"/>
                </a:lnTo>
                <a:lnTo>
                  <a:pt x="1390395" y="58038"/>
                </a:lnTo>
                <a:lnTo>
                  <a:pt x="1385951" y="53593"/>
                </a:lnTo>
                <a:lnTo>
                  <a:pt x="1441988" y="53593"/>
                </a:lnTo>
                <a:lnTo>
                  <a:pt x="1438997" y="38790"/>
                </a:lnTo>
                <a:lnTo>
                  <a:pt x="1425384" y="18605"/>
                </a:lnTo>
                <a:lnTo>
                  <a:pt x="1405199" y="4992"/>
                </a:lnTo>
                <a:lnTo>
                  <a:pt x="1380489" y="0"/>
                </a:lnTo>
                <a:close/>
              </a:path>
              <a:path w="1443989" h="127000">
                <a:moveTo>
                  <a:pt x="1318991" y="53593"/>
                </a:moveTo>
                <a:lnTo>
                  <a:pt x="4444" y="53593"/>
                </a:lnTo>
                <a:lnTo>
                  <a:pt x="0" y="58038"/>
                </a:lnTo>
                <a:lnTo>
                  <a:pt x="0" y="68961"/>
                </a:lnTo>
                <a:lnTo>
                  <a:pt x="4444" y="73405"/>
                </a:lnTo>
                <a:lnTo>
                  <a:pt x="1318991" y="73405"/>
                </a:lnTo>
                <a:lnTo>
                  <a:pt x="1316989" y="63500"/>
                </a:lnTo>
                <a:lnTo>
                  <a:pt x="1318991" y="53593"/>
                </a:lnTo>
                <a:close/>
              </a:path>
              <a:path w="1443989" h="127000">
                <a:moveTo>
                  <a:pt x="1441988" y="53593"/>
                </a:moveTo>
                <a:lnTo>
                  <a:pt x="1385951" y="53593"/>
                </a:lnTo>
                <a:lnTo>
                  <a:pt x="1390395" y="58038"/>
                </a:lnTo>
                <a:lnTo>
                  <a:pt x="1390395" y="68961"/>
                </a:lnTo>
                <a:lnTo>
                  <a:pt x="1385951" y="73405"/>
                </a:lnTo>
                <a:lnTo>
                  <a:pt x="1441988" y="73405"/>
                </a:lnTo>
                <a:lnTo>
                  <a:pt x="1443989" y="63500"/>
                </a:lnTo>
                <a:lnTo>
                  <a:pt x="1441988" y="53593"/>
                </a:lnTo>
                <a:close/>
              </a:path>
            </a:pathLst>
          </a:custGeom>
          <a:solidFill>
            <a:schemeClr val="accent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31">
            <a:extLst>
              <a:ext uri="{FF2B5EF4-FFF2-40B4-BE49-F238E27FC236}">
                <a16:creationId xmlns:a16="http://schemas.microsoft.com/office/drawing/2014/main" id="{5FA6C6D7-5CD2-43E3-81CD-934B30BA492D}"/>
              </a:ext>
            </a:extLst>
          </p:cNvPr>
          <p:cNvSpPr/>
          <p:nvPr/>
        </p:nvSpPr>
        <p:spPr>
          <a:xfrm>
            <a:off x="2608326" y="3717797"/>
            <a:ext cx="0" cy="648335"/>
          </a:xfrm>
          <a:custGeom>
            <a:avLst/>
            <a:gdLst/>
            <a:ahLst/>
            <a:cxnLst/>
            <a:rect l="l" t="t" r="r" b="b"/>
            <a:pathLst>
              <a:path h="648335">
                <a:moveTo>
                  <a:pt x="0" y="0"/>
                </a:moveTo>
                <a:lnTo>
                  <a:pt x="0" y="647953"/>
                </a:lnTo>
              </a:path>
            </a:pathLst>
          </a:custGeom>
          <a:ln w="19812">
            <a:solidFill>
              <a:schemeClr val="accent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32">
            <a:extLst>
              <a:ext uri="{FF2B5EF4-FFF2-40B4-BE49-F238E27FC236}">
                <a16:creationId xmlns:a16="http://schemas.microsoft.com/office/drawing/2014/main" id="{5E9B2883-A073-418F-8308-58F29701481C}"/>
              </a:ext>
            </a:extLst>
          </p:cNvPr>
          <p:cNvSpPr/>
          <p:nvPr/>
        </p:nvSpPr>
        <p:spPr>
          <a:xfrm>
            <a:off x="2601468" y="3977386"/>
            <a:ext cx="1443990" cy="127000"/>
          </a:xfrm>
          <a:custGeom>
            <a:avLst/>
            <a:gdLst/>
            <a:ahLst/>
            <a:cxnLst/>
            <a:rect l="l" t="t" r="r" b="b"/>
            <a:pathLst>
              <a:path w="1443989" h="127000">
                <a:moveTo>
                  <a:pt x="1380490" y="0"/>
                </a:moveTo>
                <a:lnTo>
                  <a:pt x="1355780" y="4992"/>
                </a:lnTo>
                <a:lnTo>
                  <a:pt x="1335595" y="18605"/>
                </a:lnTo>
                <a:lnTo>
                  <a:pt x="1321982" y="38790"/>
                </a:lnTo>
                <a:lnTo>
                  <a:pt x="1316990" y="63500"/>
                </a:lnTo>
                <a:lnTo>
                  <a:pt x="1321982" y="88209"/>
                </a:lnTo>
                <a:lnTo>
                  <a:pt x="1335595" y="108394"/>
                </a:lnTo>
                <a:lnTo>
                  <a:pt x="1355780" y="122007"/>
                </a:lnTo>
                <a:lnTo>
                  <a:pt x="1380490" y="127000"/>
                </a:lnTo>
                <a:lnTo>
                  <a:pt x="1405199" y="122007"/>
                </a:lnTo>
                <a:lnTo>
                  <a:pt x="1425384" y="108394"/>
                </a:lnTo>
                <a:lnTo>
                  <a:pt x="1438997" y="88209"/>
                </a:lnTo>
                <a:lnTo>
                  <a:pt x="1441988" y="73406"/>
                </a:lnTo>
                <a:lnTo>
                  <a:pt x="1385951" y="73406"/>
                </a:lnTo>
                <a:lnTo>
                  <a:pt x="1390395" y="68961"/>
                </a:lnTo>
                <a:lnTo>
                  <a:pt x="1390395" y="58038"/>
                </a:lnTo>
                <a:lnTo>
                  <a:pt x="1385951" y="53593"/>
                </a:lnTo>
                <a:lnTo>
                  <a:pt x="1441988" y="53593"/>
                </a:lnTo>
                <a:lnTo>
                  <a:pt x="1438997" y="38790"/>
                </a:lnTo>
                <a:lnTo>
                  <a:pt x="1425384" y="18605"/>
                </a:lnTo>
                <a:lnTo>
                  <a:pt x="1405199" y="4992"/>
                </a:lnTo>
                <a:lnTo>
                  <a:pt x="1380490" y="0"/>
                </a:lnTo>
                <a:close/>
              </a:path>
              <a:path w="1443989" h="127000">
                <a:moveTo>
                  <a:pt x="1318991" y="53593"/>
                </a:moveTo>
                <a:lnTo>
                  <a:pt x="4444" y="53593"/>
                </a:lnTo>
                <a:lnTo>
                  <a:pt x="0" y="58038"/>
                </a:lnTo>
                <a:lnTo>
                  <a:pt x="0" y="68961"/>
                </a:lnTo>
                <a:lnTo>
                  <a:pt x="4444" y="73406"/>
                </a:lnTo>
                <a:lnTo>
                  <a:pt x="1318991" y="73406"/>
                </a:lnTo>
                <a:lnTo>
                  <a:pt x="1316990" y="63500"/>
                </a:lnTo>
                <a:lnTo>
                  <a:pt x="1318991" y="53593"/>
                </a:lnTo>
                <a:close/>
              </a:path>
              <a:path w="1443989" h="127000">
                <a:moveTo>
                  <a:pt x="1441988" y="53593"/>
                </a:moveTo>
                <a:lnTo>
                  <a:pt x="1385951" y="53593"/>
                </a:lnTo>
                <a:lnTo>
                  <a:pt x="1390395" y="58038"/>
                </a:lnTo>
                <a:lnTo>
                  <a:pt x="1390395" y="68961"/>
                </a:lnTo>
                <a:lnTo>
                  <a:pt x="1385951" y="73406"/>
                </a:lnTo>
                <a:lnTo>
                  <a:pt x="1441988" y="73406"/>
                </a:lnTo>
                <a:lnTo>
                  <a:pt x="1443990" y="63500"/>
                </a:lnTo>
                <a:lnTo>
                  <a:pt x="1441988" y="53593"/>
                </a:lnTo>
                <a:close/>
              </a:path>
            </a:pathLst>
          </a:custGeom>
          <a:solidFill>
            <a:schemeClr val="accent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33">
            <a:extLst>
              <a:ext uri="{FF2B5EF4-FFF2-40B4-BE49-F238E27FC236}">
                <a16:creationId xmlns:a16="http://schemas.microsoft.com/office/drawing/2014/main" id="{63582DE8-755B-47FB-8D73-9B91C63C8212}"/>
              </a:ext>
            </a:extLst>
          </p:cNvPr>
          <p:cNvSpPr/>
          <p:nvPr/>
        </p:nvSpPr>
        <p:spPr>
          <a:xfrm>
            <a:off x="3495802" y="4659630"/>
            <a:ext cx="0" cy="648335"/>
          </a:xfrm>
          <a:custGeom>
            <a:avLst/>
            <a:gdLst/>
            <a:ahLst/>
            <a:cxnLst/>
            <a:rect l="l" t="t" r="r" b="b"/>
            <a:pathLst>
              <a:path h="648335">
                <a:moveTo>
                  <a:pt x="0" y="0"/>
                </a:moveTo>
                <a:lnTo>
                  <a:pt x="0" y="647954"/>
                </a:lnTo>
              </a:path>
            </a:pathLst>
          </a:custGeom>
          <a:ln w="19812">
            <a:solidFill>
              <a:schemeClr val="accent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0" name="object 34">
            <a:extLst>
              <a:ext uri="{FF2B5EF4-FFF2-40B4-BE49-F238E27FC236}">
                <a16:creationId xmlns:a16="http://schemas.microsoft.com/office/drawing/2014/main" id="{797A791E-D6F4-491B-A6FE-79BD4FC2D4F9}"/>
              </a:ext>
            </a:extLst>
          </p:cNvPr>
          <p:cNvSpPr/>
          <p:nvPr/>
        </p:nvSpPr>
        <p:spPr>
          <a:xfrm>
            <a:off x="3475446" y="1763013"/>
            <a:ext cx="5348605" cy="4173854"/>
          </a:xfrm>
          <a:custGeom>
            <a:avLst/>
            <a:gdLst/>
            <a:ahLst/>
            <a:cxnLst/>
            <a:rect l="l" t="t" r="r" b="b"/>
            <a:pathLst>
              <a:path w="5348605" h="4173854">
                <a:moveTo>
                  <a:pt x="1950974" y="2663444"/>
                </a:moveTo>
                <a:lnTo>
                  <a:pt x="1932368" y="2618549"/>
                </a:lnTo>
                <a:lnTo>
                  <a:pt x="1887474" y="2599944"/>
                </a:lnTo>
                <a:lnTo>
                  <a:pt x="1862759" y="2604947"/>
                </a:lnTo>
                <a:lnTo>
                  <a:pt x="1842579" y="2618549"/>
                </a:lnTo>
                <a:lnTo>
                  <a:pt x="1828965" y="2638742"/>
                </a:lnTo>
                <a:lnTo>
                  <a:pt x="1823974" y="2663444"/>
                </a:lnTo>
                <a:lnTo>
                  <a:pt x="1828965" y="2688158"/>
                </a:lnTo>
                <a:lnTo>
                  <a:pt x="1842579" y="2708338"/>
                </a:lnTo>
                <a:lnTo>
                  <a:pt x="1862759" y="2721953"/>
                </a:lnTo>
                <a:lnTo>
                  <a:pt x="1877568" y="2724950"/>
                </a:lnTo>
                <a:lnTo>
                  <a:pt x="1877568" y="3210433"/>
                </a:lnTo>
                <a:lnTo>
                  <a:pt x="851027" y="3210433"/>
                </a:lnTo>
                <a:lnTo>
                  <a:pt x="851027" y="2784856"/>
                </a:lnTo>
                <a:lnTo>
                  <a:pt x="851027" y="2782862"/>
                </a:lnTo>
                <a:lnTo>
                  <a:pt x="865822" y="2779865"/>
                </a:lnTo>
                <a:lnTo>
                  <a:pt x="886015" y="2766250"/>
                </a:lnTo>
                <a:lnTo>
                  <a:pt x="899617" y="2746070"/>
                </a:lnTo>
                <a:lnTo>
                  <a:pt x="904621" y="2721356"/>
                </a:lnTo>
                <a:lnTo>
                  <a:pt x="902614" y="2711450"/>
                </a:lnTo>
                <a:lnTo>
                  <a:pt x="899617" y="2696654"/>
                </a:lnTo>
                <a:lnTo>
                  <a:pt x="886015" y="2676461"/>
                </a:lnTo>
                <a:lnTo>
                  <a:pt x="865822" y="2662859"/>
                </a:lnTo>
                <a:lnTo>
                  <a:pt x="841121" y="2657856"/>
                </a:lnTo>
                <a:lnTo>
                  <a:pt x="816406" y="2662859"/>
                </a:lnTo>
                <a:lnTo>
                  <a:pt x="796213" y="2676461"/>
                </a:lnTo>
                <a:lnTo>
                  <a:pt x="782612" y="2696654"/>
                </a:lnTo>
                <a:lnTo>
                  <a:pt x="777621" y="2721356"/>
                </a:lnTo>
                <a:lnTo>
                  <a:pt x="782612" y="2746070"/>
                </a:lnTo>
                <a:lnTo>
                  <a:pt x="796213" y="2766250"/>
                </a:lnTo>
                <a:lnTo>
                  <a:pt x="816406" y="2779865"/>
                </a:lnTo>
                <a:lnTo>
                  <a:pt x="831215" y="2782862"/>
                </a:lnTo>
                <a:lnTo>
                  <a:pt x="831215" y="3210433"/>
                </a:lnTo>
                <a:lnTo>
                  <a:pt x="4432" y="3210433"/>
                </a:lnTo>
                <a:lnTo>
                  <a:pt x="0" y="3214878"/>
                </a:lnTo>
                <a:lnTo>
                  <a:pt x="0" y="3225800"/>
                </a:lnTo>
                <a:lnTo>
                  <a:pt x="4432" y="3230245"/>
                </a:lnTo>
                <a:lnTo>
                  <a:pt x="831215" y="3230245"/>
                </a:lnTo>
                <a:lnTo>
                  <a:pt x="831215" y="4153484"/>
                </a:lnTo>
                <a:lnTo>
                  <a:pt x="432689" y="4153484"/>
                </a:lnTo>
                <a:lnTo>
                  <a:pt x="428244" y="4157916"/>
                </a:lnTo>
                <a:lnTo>
                  <a:pt x="428244" y="4168864"/>
                </a:lnTo>
                <a:lnTo>
                  <a:pt x="432689" y="4173296"/>
                </a:lnTo>
                <a:lnTo>
                  <a:pt x="846582" y="4173296"/>
                </a:lnTo>
                <a:lnTo>
                  <a:pt x="851027" y="4168864"/>
                </a:lnTo>
                <a:lnTo>
                  <a:pt x="851027" y="4163390"/>
                </a:lnTo>
                <a:lnTo>
                  <a:pt x="851027" y="4153484"/>
                </a:lnTo>
                <a:lnTo>
                  <a:pt x="851027" y="3230245"/>
                </a:lnTo>
                <a:lnTo>
                  <a:pt x="1892935" y="3230245"/>
                </a:lnTo>
                <a:lnTo>
                  <a:pt x="1897380" y="3225800"/>
                </a:lnTo>
                <a:lnTo>
                  <a:pt x="1897380" y="3220339"/>
                </a:lnTo>
                <a:lnTo>
                  <a:pt x="1897380" y="3210433"/>
                </a:lnTo>
                <a:lnTo>
                  <a:pt x="1897380" y="2726944"/>
                </a:lnTo>
                <a:lnTo>
                  <a:pt x="1897380" y="2724950"/>
                </a:lnTo>
                <a:lnTo>
                  <a:pt x="1912175" y="2721953"/>
                </a:lnTo>
                <a:lnTo>
                  <a:pt x="1932368" y="2708338"/>
                </a:lnTo>
                <a:lnTo>
                  <a:pt x="1945970" y="2688158"/>
                </a:lnTo>
                <a:lnTo>
                  <a:pt x="1950974" y="2663444"/>
                </a:lnTo>
                <a:close/>
              </a:path>
              <a:path w="5348605" h="4173854">
                <a:moveTo>
                  <a:pt x="5348224" y="58039"/>
                </a:moveTo>
                <a:lnTo>
                  <a:pt x="5343779" y="53594"/>
                </a:lnTo>
                <a:lnTo>
                  <a:pt x="3847871" y="53594"/>
                </a:lnTo>
                <a:lnTo>
                  <a:pt x="3844874" y="38798"/>
                </a:lnTo>
                <a:lnTo>
                  <a:pt x="3831272" y="18605"/>
                </a:lnTo>
                <a:lnTo>
                  <a:pt x="3811079" y="5003"/>
                </a:lnTo>
                <a:lnTo>
                  <a:pt x="3786378" y="0"/>
                </a:lnTo>
                <a:lnTo>
                  <a:pt x="3761663" y="5003"/>
                </a:lnTo>
                <a:lnTo>
                  <a:pt x="3741483" y="18605"/>
                </a:lnTo>
                <a:lnTo>
                  <a:pt x="3727869" y="38798"/>
                </a:lnTo>
                <a:lnTo>
                  <a:pt x="3722878" y="63500"/>
                </a:lnTo>
                <a:lnTo>
                  <a:pt x="3727869" y="88214"/>
                </a:lnTo>
                <a:lnTo>
                  <a:pt x="3741483" y="108394"/>
                </a:lnTo>
                <a:lnTo>
                  <a:pt x="3761663" y="122008"/>
                </a:lnTo>
                <a:lnTo>
                  <a:pt x="3786378" y="127000"/>
                </a:lnTo>
                <a:lnTo>
                  <a:pt x="3811079" y="122008"/>
                </a:lnTo>
                <a:lnTo>
                  <a:pt x="3831272" y="108394"/>
                </a:lnTo>
                <a:lnTo>
                  <a:pt x="3844874" y="88214"/>
                </a:lnTo>
                <a:lnTo>
                  <a:pt x="3847871" y="73406"/>
                </a:lnTo>
                <a:lnTo>
                  <a:pt x="5343779" y="73406"/>
                </a:lnTo>
                <a:lnTo>
                  <a:pt x="5348224" y="68961"/>
                </a:lnTo>
                <a:lnTo>
                  <a:pt x="5348224" y="58039"/>
                </a:lnTo>
                <a:close/>
              </a:path>
            </a:pathLst>
          </a:custGeom>
          <a:solidFill>
            <a:schemeClr val="accent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object 35">
            <a:extLst>
              <a:ext uri="{FF2B5EF4-FFF2-40B4-BE49-F238E27FC236}">
                <a16:creationId xmlns:a16="http://schemas.microsoft.com/office/drawing/2014/main" id="{71019095-9F8F-443F-95B8-1A6304242BDC}"/>
              </a:ext>
            </a:extLst>
          </p:cNvPr>
          <p:cNvSpPr/>
          <p:nvPr/>
        </p:nvSpPr>
        <p:spPr>
          <a:xfrm>
            <a:off x="9222486" y="2510789"/>
            <a:ext cx="0" cy="860425"/>
          </a:xfrm>
          <a:custGeom>
            <a:avLst/>
            <a:gdLst/>
            <a:ahLst/>
            <a:cxnLst/>
            <a:rect l="l" t="t" r="r" b="b"/>
            <a:pathLst>
              <a:path h="860425">
                <a:moveTo>
                  <a:pt x="0" y="0"/>
                </a:moveTo>
                <a:lnTo>
                  <a:pt x="0" y="860425"/>
                </a:lnTo>
              </a:path>
            </a:pathLst>
          </a:custGeom>
          <a:ln w="19812">
            <a:solidFill>
              <a:schemeClr val="accent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2" name="object 36">
            <a:extLst>
              <a:ext uri="{FF2B5EF4-FFF2-40B4-BE49-F238E27FC236}">
                <a16:creationId xmlns:a16="http://schemas.microsoft.com/office/drawing/2014/main" id="{6203BDFD-B664-471A-8641-1E789F8010F4}"/>
              </a:ext>
            </a:extLst>
          </p:cNvPr>
          <p:cNvSpPr/>
          <p:nvPr/>
        </p:nvSpPr>
        <p:spPr>
          <a:xfrm>
            <a:off x="8625585" y="2878581"/>
            <a:ext cx="596900" cy="127000"/>
          </a:xfrm>
          <a:custGeom>
            <a:avLst/>
            <a:gdLst/>
            <a:ahLst/>
            <a:cxnLst/>
            <a:rect l="l" t="t" r="r" b="b"/>
            <a:pathLst>
              <a:path w="596900" h="127000">
                <a:moveTo>
                  <a:pt x="63500" y="0"/>
                </a:moveTo>
                <a:lnTo>
                  <a:pt x="38790" y="4992"/>
                </a:lnTo>
                <a:lnTo>
                  <a:pt x="18605" y="18605"/>
                </a:lnTo>
                <a:lnTo>
                  <a:pt x="4992" y="38790"/>
                </a:lnTo>
                <a:lnTo>
                  <a:pt x="0" y="63500"/>
                </a:lnTo>
                <a:lnTo>
                  <a:pt x="4992" y="88209"/>
                </a:lnTo>
                <a:lnTo>
                  <a:pt x="18605" y="108394"/>
                </a:lnTo>
                <a:lnTo>
                  <a:pt x="38790" y="122007"/>
                </a:lnTo>
                <a:lnTo>
                  <a:pt x="63500" y="127000"/>
                </a:lnTo>
                <a:lnTo>
                  <a:pt x="88209" y="122007"/>
                </a:lnTo>
                <a:lnTo>
                  <a:pt x="108394" y="108394"/>
                </a:lnTo>
                <a:lnTo>
                  <a:pt x="122007" y="88209"/>
                </a:lnTo>
                <a:lnTo>
                  <a:pt x="124998" y="73405"/>
                </a:lnTo>
                <a:lnTo>
                  <a:pt x="58039" y="73405"/>
                </a:lnTo>
                <a:lnTo>
                  <a:pt x="53594" y="68960"/>
                </a:lnTo>
                <a:lnTo>
                  <a:pt x="53594" y="58038"/>
                </a:lnTo>
                <a:lnTo>
                  <a:pt x="58039" y="53593"/>
                </a:lnTo>
                <a:lnTo>
                  <a:pt x="124998" y="53593"/>
                </a:lnTo>
                <a:lnTo>
                  <a:pt x="122007" y="38790"/>
                </a:lnTo>
                <a:lnTo>
                  <a:pt x="108394" y="18605"/>
                </a:lnTo>
                <a:lnTo>
                  <a:pt x="88209" y="4992"/>
                </a:lnTo>
                <a:lnTo>
                  <a:pt x="63500" y="0"/>
                </a:lnTo>
                <a:close/>
              </a:path>
              <a:path w="596900" h="127000">
                <a:moveTo>
                  <a:pt x="124998" y="53593"/>
                </a:moveTo>
                <a:lnTo>
                  <a:pt x="58039" y="53593"/>
                </a:lnTo>
                <a:lnTo>
                  <a:pt x="53594" y="58038"/>
                </a:lnTo>
                <a:lnTo>
                  <a:pt x="53594" y="68960"/>
                </a:lnTo>
                <a:lnTo>
                  <a:pt x="58039" y="73405"/>
                </a:lnTo>
                <a:lnTo>
                  <a:pt x="124998" y="73405"/>
                </a:lnTo>
                <a:lnTo>
                  <a:pt x="127000" y="63500"/>
                </a:lnTo>
                <a:lnTo>
                  <a:pt x="124998" y="53593"/>
                </a:lnTo>
                <a:close/>
              </a:path>
              <a:path w="596900" h="127000">
                <a:moveTo>
                  <a:pt x="592328" y="53593"/>
                </a:moveTo>
                <a:lnTo>
                  <a:pt x="124998" y="53593"/>
                </a:lnTo>
                <a:lnTo>
                  <a:pt x="127000" y="63500"/>
                </a:lnTo>
                <a:lnTo>
                  <a:pt x="124998" y="73405"/>
                </a:lnTo>
                <a:lnTo>
                  <a:pt x="592328" y="73405"/>
                </a:lnTo>
                <a:lnTo>
                  <a:pt x="596646" y="68960"/>
                </a:lnTo>
                <a:lnTo>
                  <a:pt x="596646" y="58038"/>
                </a:lnTo>
                <a:lnTo>
                  <a:pt x="592328" y="53593"/>
                </a:lnTo>
                <a:close/>
              </a:path>
            </a:pathLst>
          </a:custGeom>
          <a:solidFill>
            <a:schemeClr val="accent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object 37">
            <a:extLst>
              <a:ext uri="{FF2B5EF4-FFF2-40B4-BE49-F238E27FC236}">
                <a16:creationId xmlns:a16="http://schemas.microsoft.com/office/drawing/2014/main" id="{A144B0ED-E430-4F8E-83E4-A4EB1CB7452E}"/>
              </a:ext>
            </a:extLst>
          </p:cNvPr>
          <p:cNvSpPr/>
          <p:nvPr/>
        </p:nvSpPr>
        <p:spPr>
          <a:xfrm>
            <a:off x="9362694" y="3736086"/>
            <a:ext cx="0" cy="648335"/>
          </a:xfrm>
          <a:custGeom>
            <a:avLst/>
            <a:gdLst/>
            <a:ahLst/>
            <a:cxnLst/>
            <a:rect l="l" t="t" r="r" b="b"/>
            <a:pathLst>
              <a:path h="648335">
                <a:moveTo>
                  <a:pt x="0" y="0"/>
                </a:moveTo>
                <a:lnTo>
                  <a:pt x="0" y="647953"/>
                </a:lnTo>
              </a:path>
            </a:pathLst>
          </a:custGeom>
          <a:ln w="19812">
            <a:solidFill>
              <a:schemeClr val="accent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4" name="object 38">
            <a:extLst>
              <a:ext uri="{FF2B5EF4-FFF2-40B4-BE49-F238E27FC236}">
                <a16:creationId xmlns:a16="http://schemas.microsoft.com/office/drawing/2014/main" id="{95865A07-EC40-48EB-9A91-6648111B6726}"/>
              </a:ext>
            </a:extLst>
          </p:cNvPr>
          <p:cNvSpPr/>
          <p:nvPr/>
        </p:nvSpPr>
        <p:spPr>
          <a:xfrm>
            <a:off x="7429246" y="3110229"/>
            <a:ext cx="1944370" cy="941069"/>
          </a:xfrm>
          <a:custGeom>
            <a:avLst/>
            <a:gdLst/>
            <a:ahLst/>
            <a:cxnLst/>
            <a:rect l="l" t="t" r="r" b="b"/>
            <a:pathLst>
              <a:path w="1944370" h="941070">
                <a:moveTo>
                  <a:pt x="53594" y="124998"/>
                </a:moveTo>
                <a:lnTo>
                  <a:pt x="53594" y="936117"/>
                </a:lnTo>
                <a:lnTo>
                  <a:pt x="58038" y="940562"/>
                </a:lnTo>
                <a:lnTo>
                  <a:pt x="1939544" y="940562"/>
                </a:lnTo>
                <a:lnTo>
                  <a:pt x="1943988" y="936117"/>
                </a:lnTo>
                <a:lnTo>
                  <a:pt x="1943988" y="930656"/>
                </a:lnTo>
                <a:lnTo>
                  <a:pt x="73405" y="930656"/>
                </a:lnTo>
                <a:lnTo>
                  <a:pt x="63500" y="920750"/>
                </a:lnTo>
                <a:lnTo>
                  <a:pt x="73405" y="920750"/>
                </a:lnTo>
                <a:lnTo>
                  <a:pt x="73405" y="127000"/>
                </a:lnTo>
                <a:lnTo>
                  <a:pt x="63500" y="127000"/>
                </a:lnTo>
                <a:lnTo>
                  <a:pt x="53594" y="124998"/>
                </a:lnTo>
                <a:close/>
              </a:path>
              <a:path w="1944370" h="941070">
                <a:moveTo>
                  <a:pt x="73405" y="920750"/>
                </a:moveTo>
                <a:lnTo>
                  <a:pt x="63500" y="920750"/>
                </a:lnTo>
                <a:lnTo>
                  <a:pt x="73405" y="930656"/>
                </a:lnTo>
                <a:lnTo>
                  <a:pt x="73405" y="920750"/>
                </a:lnTo>
                <a:close/>
              </a:path>
              <a:path w="1944370" h="941070">
                <a:moveTo>
                  <a:pt x="1939544" y="920750"/>
                </a:moveTo>
                <a:lnTo>
                  <a:pt x="73405" y="920750"/>
                </a:lnTo>
                <a:lnTo>
                  <a:pt x="73405" y="930656"/>
                </a:lnTo>
                <a:lnTo>
                  <a:pt x="1943988" y="930656"/>
                </a:lnTo>
                <a:lnTo>
                  <a:pt x="1943988" y="925195"/>
                </a:lnTo>
                <a:lnTo>
                  <a:pt x="1939544" y="920750"/>
                </a:lnTo>
                <a:close/>
              </a:path>
              <a:path w="1944370" h="941070">
                <a:moveTo>
                  <a:pt x="68960" y="53594"/>
                </a:moveTo>
                <a:lnTo>
                  <a:pt x="58038" y="53594"/>
                </a:lnTo>
                <a:lnTo>
                  <a:pt x="53594" y="58039"/>
                </a:lnTo>
                <a:lnTo>
                  <a:pt x="53594" y="124998"/>
                </a:lnTo>
                <a:lnTo>
                  <a:pt x="63500" y="127000"/>
                </a:lnTo>
                <a:lnTo>
                  <a:pt x="73405" y="124998"/>
                </a:lnTo>
                <a:lnTo>
                  <a:pt x="73405" y="58039"/>
                </a:lnTo>
                <a:lnTo>
                  <a:pt x="68960" y="53594"/>
                </a:lnTo>
                <a:close/>
              </a:path>
              <a:path w="1944370" h="941070">
                <a:moveTo>
                  <a:pt x="73405" y="124998"/>
                </a:moveTo>
                <a:lnTo>
                  <a:pt x="63500" y="127000"/>
                </a:lnTo>
                <a:lnTo>
                  <a:pt x="73405" y="127000"/>
                </a:lnTo>
                <a:lnTo>
                  <a:pt x="73405" y="124998"/>
                </a:lnTo>
                <a:close/>
              </a:path>
              <a:path w="1944370" h="941070">
                <a:moveTo>
                  <a:pt x="63500" y="0"/>
                </a:moveTo>
                <a:lnTo>
                  <a:pt x="38790" y="4992"/>
                </a:lnTo>
                <a:lnTo>
                  <a:pt x="18605" y="18605"/>
                </a:lnTo>
                <a:lnTo>
                  <a:pt x="4992" y="38790"/>
                </a:lnTo>
                <a:lnTo>
                  <a:pt x="0" y="63500"/>
                </a:lnTo>
                <a:lnTo>
                  <a:pt x="4992" y="88209"/>
                </a:lnTo>
                <a:lnTo>
                  <a:pt x="18605" y="108394"/>
                </a:lnTo>
                <a:lnTo>
                  <a:pt x="38790" y="122007"/>
                </a:lnTo>
                <a:lnTo>
                  <a:pt x="53594" y="124998"/>
                </a:lnTo>
                <a:lnTo>
                  <a:pt x="53594" y="58039"/>
                </a:lnTo>
                <a:lnTo>
                  <a:pt x="58038" y="53594"/>
                </a:lnTo>
                <a:lnTo>
                  <a:pt x="124998" y="53594"/>
                </a:lnTo>
                <a:lnTo>
                  <a:pt x="122007" y="38790"/>
                </a:lnTo>
                <a:lnTo>
                  <a:pt x="108394" y="18605"/>
                </a:lnTo>
                <a:lnTo>
                  <a:pt x="88209" y="4992"/>
                </a:lnTo>
                <a:lnTo>
                  <a:pt x="63500" y="0"/>
                </a:lnTo>
                <a:close/>
              </a:path>
              <a:path w="1944370" h="941070">
                <a:moveTo>
                  <a:pt x="124998" y="53594"/>
                </a:moveTo>
                <a:lnTo>
                  <a:pt x="68960" y="53594"/>
                </a:lnTo>
                <a:lnTo>
                  <a:pt x="73405" y="58039"/>
                </a:lnTo>
                <a:lnTo>
                  <a:pt x="73405" y="124998"/>
                </a:lnTo>
                <a:lnTo>
                  <a:pt x="88209" y="122007"/>
                </a:lnTo>
                <a:lnTo>
                  <a:pt x="108394" y="108394"/>
                </a:lnTo>
                <a:lnTo>
                  <a:pt x="122007" y="88209"/>
                </a:lnTo>
                <a:lnTo>
                  <a:pt x="127000" y="63500"/>
                </a:lnTo>
                <a:lnTo>
                  <a:pt x="124998" y="53594"/>
                </a:lnTo>
                <a:close/>
              </a:path>
            </a:pathLst>
          </a:custGeom>
          <a:solidFill>
            <a:schemeClr val="accent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object 39">
            <a:extLst>
              <a:ext uri="{FF2B5EF4-FFF2-40B4-BE49-F238E27FC236}">
                <a16:creationId xmlns:a16="http://schemas.microsoft.com/office/drawing/2014/main" id="{52B158C0-AE4A-4B1A-A839-E54815FA60E3}"/>
              </a:ext>
            </a:extLst>
          </p:cNvPr>
          <p:cNvSpPr/>
          <p:nvPr/>
        </p:nvSpPr>
        <p:spPr>
          <a:xfrm>
            <a:off x="9460229" y="4743449"/>
            <a:ext cx="0" cy="548640"/>
          </a:xfrm>
          <a:custGeom>
            <a:avLst/>
            <a:gdLst/>
            <a:ahLst/>
            <a:cxnLst/>
            <a:rect l="l" t="t" r="r" b="b"/>
            <a:pathLst>
              <a:path h="432435">
                <a:moveTo>
                  <a:pt x="0" y="0"/>
                </a:moveTo>
                <a:lnTo>
                  <a:pt x="0" y="432054"/>
                </a:lnTo>
              </a:path>
            </a:pathLst>
          </a:custGeom>
          <a:ln w="19812">
            <a:solidFill>
              <a:schemeClr val="accent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874">
            <a:extLst>
              <a:ext uri="{FF2B5EF4-FFF2-40B4-BE49-F238E27FC236}">
                <a16:creationId xmlns:a16="http://schemas.microsoft.com/office/drawing/2014/main" id="{BA2158B8-6A76-4846-826E-471F32D1F4B6}"/>
              </a:ext>
            </a:extLst>
          </p:cNvPr>
          <p:cNvSpPr>
            <a:spLocks noChangeAspect="1" noEditPoints="1"/>
          </p:cNvSpPr>
          <p:nvPr/>
        </p:nvSpPr>
        <p:spPr bwMode="auto">
          <a:xfrm>
            <a:off x="6510038" y="1734763"/>
            <a:ext cx="702907" cy="555786"/>
          </a:xfrm>
          <a:custGeom>
            <a:avLst/>
            <a:gdLst>
              <a:gd name="T0" fmla="*/ 318 w 322"/>
              <a:gd name="T1" fmla="*/ 83 h 256"/>
              <a:gd name="T2" fmla="*/ 310 w 322"/>
              <a:gd name="T3" fmla="*/ 86 h 256"/>
              <a:gd name="T4" fmla="*/ 302 w 322"/>
              <a:gd name="T5" fmla="*/ 83 h 256"/>
              <a:gd name="T6" fmla="*/ 161 w 322"/>
              <a:gd name="T7" fmla="*/ 22 h 256"/>
              <a:gd name="T8" fmla="*/ 19 w 322"/>
              <a:gd name="T9" fmla="*/ 83 h 256"/>
              <a:gd name="T10" fmla="*/ 4 w 322"/>
              <a:gd name="T11" fmla="*/ 83 h 256"/>
              <a:gd name="T12" fmla="*/ 4 w 322"/>
              <a:gd name="T13" fmla="*/ 67 h 256"/>
              <a:gd name="T14" fmla="*/ 161 w 322"/>
              <a:gd name="T15" fmla="*/ 0 h 256"/>
              <a:gd name="T16" fmla="*/ 318 w 322"/>
              <a:gd name="T17" fmla="*/ 67 h 256"/>
              <a:gd name="T18" fmla="*/ 318 w 322"/>
              <a:gd name="T19" fmla="*/ 83 h 256"/>
              <a:gd name="T20" fmla="*/ 161 w 322"/>
              <a:gd name="T21" fmla="*/ 75 h 256"/>
              <a:gd name="T22" fmla="*/ 57 w 322"/>
              <a:gd name="T23" fmla="*/ 121 h 256"/>
              <a:gd name="T24" fmla="*/ 57 w 322"/>
              <a:gd name="T25" fmla="*/ 136 h 256"/>
              <a:gd name="T26" fmla="*/ 65 w 322"/>
              <a:gd name="T27" fmla="*/ 139 h 256"/>
              <a:gd name="T28" fmla="*/ 72 w 322"/>
              <a:gd name="T29" fmla="*/ 136 h 256"/>
              <a:gd name="T30" fmla="*/ 161 w 322"/>
              <a:gd name="T31" fmla="*/ 96 h 256"/>
              <a:gd name="T32" fmla="*/ 260 w 322"/>
              <a:gd name="T33" fmla="*/ 136 h 256"/>
              <a:gd name="T34" fmla="*/ 275 w 322"/>
              <a:gd name="T35" fmla="*/ 136 h 256"/>
              <a:gd name="T36" fmla="*/ 275 w 322"/>
              <a:gd name="T37" fmla="*/ 121 h 256"/>
              <a:gd name="T38" fmla="*/ 161 w 322"/>
              <a:gd name="T39" fmla="*/ 75 h 256"/>
              <a:gd name="T40" fmla="*/ 161 w 322"/>
              <a:gd name="T41" fmla="*/ 150 h 256"/>
              <a:gd name="T42" fmla="*/ 100 w 322"/>
              <a:gd name="T43" fmla="*/ 174 h 256"/>
              <a:gd name="T44" fmla="*/ 100 w 322"/>
              <a:gd name="T45" fmla="*/ 189 h 256"/>
              <a:gd name="T46" fmla="*/ 107 w 322"/>
              <a:gd name="T47" fmla="*/ 192 h 256"/>
              <a:gd name="T48" fmla="*/ 115 w 322"/>
              <a:gd name="T49" fmla="*/ 189 h 256"/>
              <a:gd name="T50" fmla="*/ 161 w 322"/>
              <a:gd name="T51" fmla="*/ 171 h 256"/>
              <a:gd name="T52" fmla="*/ 206 w 322"/>
              <a:gd name="T53" fmla="*/ 189 h 256"/>
              <a:gd name="T54" fmla="*/ 222 w 322"/>
              <a:gd name="T55" fmla="*/ 189 h 256"/>
              <a:gd name="T56" fmla="*/ 222 w 322"/>
              <a:gd name="T57" fmla="*/ 174 h 256"/>
              <a:gd name="T58" fmla="*/ 161 w 322"/>
              <a:gd name="T59" fmla="*/ 150 h 256"/>
              <a:gd name="T60" fmla="*/ 161 w 322"/>
              <a:gd name="T61" fmla="*/ 214 h 256"/>
              <a:gd name="T62" fmla="*/ 139 w 322"/>
              <a:gd name="T63" fmla="*/ 235 h 256"/>
              <a:gd name="T64" fmla="*/ 161 w 322"/>
              <a:gd name="T65" fmla="*/ 256 h 256"/>
              <a:gd name="T66" fmla="*/ 182 w 322"/>
              <a:gd name="T67" fmla="*/ 235 h 256"/>
              <a:gd name="T68" fmla="*/ 161 w 322"/>
              <a:gd name="T69" fmla="*/ 2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2" h="256">
                <a:moveTo>
                  <a:pt x="318" y="83"/>
                </a:moveTo>
                <a:cubicBezTo>
                  <a:pt x="315" y="85"/>
                  <a:pt x="313" y="86"/>
                  <a:pt x="310" y="86"/>
                </a:cubicBezTo>
                <a:cubicBezTo>
                  <a:pt x="307" y="86"/>
                  <a:pt x="305" y="85"/>
                  <a:pt x="302" y="83"/>
                </a:cubicBezTo>
                <a:cubicBezTo>
                  <a:pt x="263" y="43"/>
                  <a:pt x="214" y="22"/>
                  <a:pt x="161" y="22"/>
                </a:cubicBezTo>
                <a:cubicBezTo>
                  <a:pt x="108" y="22"/>
                  <a:pt x="59" y="43"/>
                  <a:pt x="19" y="83"/>
                </a:cubicBezTo>
                <a:cubicBezTo>
                  <a:pt x="15" y="87"/>
                  <a:pt x="8" y="87"/>
                  <a:pt x="4" y="83"/>
                </a:cubicBezTo>
                <a:cubicBezTo>
                  <a:pt x="0" y="78"/>
                  <a:pt x="0" y="72"/>
                  <a:pt x="4" y="67"/>
                </a:cubicBezTo>
                <a:cubicBezTo>
                  <a:pt x="48" y="24"/>
                  <a:pt x="102" y="0"/>
                  <a:pt x="161" y="0"/>
                </a:cubicBezTo>
                <a:cubicBezTo>
                  <a:pt x="219" y="0"/>
                  <a:pt x="274" y="24"/>
                  <a:pt x="318" y="67"/>
                </a:cubicBezTo>
                <a:cubicBezTo>
                  <a:pt x="322" y="72"/>
                  <a:pt x="322" y="78"/>
                  <a:pt x="318" y="83"/>
                </a:cubicBezTo>
                <a:close/>
                <a:moveTo>
                  <a:pt x="161" y="75"/>
                </a:moveTo>
                <a:cubicBezTo>
                  <a:pt x="121" y="75"/>
                  <a:pt x="88" y="90"/>
                  <a:pt x="57" y="121"/>
                </a:cubicBezTo>
                <a:cubicBezTo>
                  <a:pt x="53" y="125"/>
                  <a:pt x="53" y="132"/>
                  <a:pt x="57" y="136"/>
                </a:cubicBezTo>
                <a:cubicBezTo>
                  <a:pt x="59" y="138"/>
                  <a:pt x="62" y="139"/>
                  <a:pt x="65" y="139"/>
                </a:cubicBezTo>
                <a:cubicBezTo>
                  <a:pt x="67" y="139"/>
                  <a:pt x="70" y="138"/>
                  <a:pt x="72" y="136"/>
                </a:cubicBezTo>
                <a:cubicBezTo>
                  <a:pt x="99" y="109"/>
                  <a:pt x="127" y="96"/>
                  <a:pt x="161" y="96"/>
                </a:cubicBezTo>
                <a:cubicBezTo>
                  <a:pt x="197" y="96"/>
                  <a:pt x="235" y="111"/>
                  <a:pt x="260" y="136"/>
                </a:cubicBezTo>
                <a:cubicBezTo>
                  <a:pt x="264" y="140"/>
                  <a:pt x="271" y="140"/>
                  <a:pt x="275" y="136"/>
                </a:cubicBezTo>
                <a:cubicBezTo>
                  <a:pt x="279" y="132"/>
                  <a:pt x="279" y="125"/>
                  <a:pt x="275" y="121"/>
                </a:cubicBezTo>
                <a:cubicBezTo>
                  <a:pt x="247" y="93"/>
                  <a:pt x="203" y="75"/>
                  <a:pt x="161" y="75"/>
                </a:cubicBezTo>
                <a:close/>
                <a:moveTo>
                  <a:pt x="161" y="150"/>
                </a:moveTo>
                <a:cubicBezTo>
                  <a:pt x="138" y="150"/>
                  <a:pt x="115" y="159"/>
                  <a:pt x="100" y="174"/>
                </a:cubicBezTo>
                <a:cubicBezTo>
                  <a:pt x="96" y="178"/>
                  <a:pt x="96" y="185"/>
                  <a:pt x="100" y="189"/>
                </a:cubicBezTo>
                <a:cubicBezTo>
                  <a:pt x="102" y="191"/>
                  <a:pt x="105" y="192"/>
                  <a:pt x="107" y="192"/>
                </a:cubicBezTo>
                <a:cubicBezTo>
                  <a:pt x="110" y="192"/>
                  <a:pt x="113" y="191"/>
                  <a:pt x="115" y="189"/>
                </a:cubicBezTo>
                <a:cubicBezTo>
                  <a:pt x="126" y="178"/>
                  <a:pt x="144" y="171"/>
                  <a:pt x="161" y="171"/>
                </a:cubicBezTo>
                <a:cubicBezTo>
                  <a:pt x="178" y="171"/>
                  <a:pt x="195" y="178"/>
                  <a:pt x="206" y="189"/>
                </a:cubicBezTo>
                <a:cubicBezTo>
                  <a:pt x="211" y="193"/>
                  <a:pt x="217" y="193"/>
                  <a:pt x="222" y="189"/>
                </a:cubicBezTo>
                <a:cubicBezTo>
                  <a:pt x="226" y="185"/>
                  <a:pt x="226" y="178"/>
                  <a:pt x="222" y="174"/>
                </a:cubicBezTo>
                <a:cubicBezTo>
                  <a:pt x="206" y="159"/>
                  <a:pt x="183" y="150"/>
                  <a:pt x="161" y="150"/>
                </a:cubicBezTo>
                <a:close/>
                <a:moveTo>
                  <a:pt x="161" y="214"/>
                </a:moveTo>
                <a:cubicBezTo>
                  <a:pt x="149" y="214"/>
                  <a:pt x="139" y="223"/>
                  <a:pt x="139" y="235"/>
                </a:cubicBezTo>
                <a:cubicBezTo>
                  <a:pt x="139" y="247"/>
                  <a:pt x="149" y="256"/>
                  <a:pt x="161" y="256"/>
                </a:cubicBezTo>
                <a:cubicBezTo>
                  <a:pt x="172" y="256"/>
                  <a:pt x="182" y="247"/>
                  <a:pt x="182" y="235"/>
                </a:cubicBezTo>
                <a:cubicBezTo>
                  <a:pt x="182" y="223"/>
                  <a:pt x="172" y="214"/>
                  <a:pt x="161" y="214"/>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631">
            <a:extLst>
              <a:ext uri="{FF2B5EF4-FFF2-40B4-BE49-F238E27FC236}">
                <a16:creationId xmlns:a16="http://schemas.microsoft.com/office/drawing/2014/main" id="{240B2D20-A816-4B17-B20E-26668872A9AB}"/>
              </a:ext>
            </a:extLst>
          </p:cNvPr>
          <p:cNvSpPr>
            <a:spLocks noChangeAspect="1" noEditPoints="1"/>
          </p:cNvSpPr>
          <p:nvPr/>
        </p:nvSpPr>
        <p:spPr bwMode="auto">
          <a:xfrm>
            <a:off x="6929193" y="4233670"/>
            <a:ext cx="252611" cy="343292"/>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solidFill>
            <a:srgbClr val="CDCDCD"/>
          </a:solidFill>
          <a:ln>
            <a:solidFill>
              <a:srgbClr val="CDCDCD"/>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8" name="Group 37">
            <a:extLst>
              <a:ext uri="{FF2B5EF4-FFF2-40B4-BE49-F238E27FC236}">
                <a16:creationId xmlns:a16="http://schemas.microsoft.com/office/drawing/2014/main" id="{BE5F17B5-7583-47F6-9E0D-8B6398BB03B5}"/>
              </a:ext>
            </a:extLst>
          </p:cNvPr>
          <p:cNvGrpSpPr/>
          <p:nvPr/>
        </p:nvGrpSpPr>
        <p:grpSpPr>
          <a:xfrm>
            <a:off x="7013097" y="4516447"/>
            <a:ext cx="2432654" cy="485538"/>
            <a:chOff x="7013097" y="4516447"/>
            <a:chExt cx="2432654" cy="485538"/>
          </a:xfrm>
          <a:solidFill>
            <a:schemeClr val="accent4"/>
          </a:solidFill>
        </p:grpSpPr>
        <p:cxnSp>
          <p:nvCxnSpPr>
            <p:cNvPr id="39" name="Straight Connector 38">
              <a:extLst>
                <a:ext uri="{FF2B5EF4-FFF2-40B4-BE49-F238E27FC236}">
                  <a16:creationId xmlns:a16="http://schemas.microsoft.com/office/drawing/2014/main" id="{DC34391B-50B0-4DBB-B4A4-181F17F671F9}"/>
                </a:ext>
              </a:extLst>
            </p:cNvPr>
            <p:cNvCxnSpPr>
              <a:cxnSpLocks/>
            </p:cNvCxnSpPr>
            <p:nvPr/>
          </p:nvCxnSpPr>
          <p:spPr>
            <a:xfrm>
              <a:off x="7068311" y="5001985"/>
              <a:ext cx="2377440" cy="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43C943A-CC25-40D6-B3B7-F0B821E09DAA}"/>
                </a:ext>
              </a:extLst>
            </p:cNvPr>
            <p:cNvCxnSpPr>
              <a:cxnSpLocks/>
            </p:cNvCxnSpPr>
            <p:nvPr/>
          </p:nvCxnSpPr>
          <p:spPr>
            <a:xfrm>
              <a:off x="7068311" y="4589662"/>
              <a:ext cx="0" cy="412323"/>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60D845D6-FDEB-4B1D-A599-9C3984008D12}"/>
                </a:ext>
              </a:extLst>
            </p:cNvPr>
            <p:cNvSpPr/>
            <p:nvPr/>
          </p:nvSpPr>
          <p:spPr>
            <a:xfrm>
              <a:off x="7013097" y="4516447"/>
              <a:ext cx="118872" cy="118872"/>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2" name="Group 41">
            <a:extLst>
              <a:ext uri="{FF2B5EF4-FFF2-40B4-BE49-F238E27FC236}">
                <a16:creationId xmlns:a16="http://schemas.microsoft.com/office/drawing/2014/main" id="{FBD78771-F30C-4033-A193-AD6252BB104F}"/>
              </a:ext>
            </a:extLst>
          </p:cNvPr>
          <p:cNvGrpSpPr/>
          <p:nvPr/>
        </p:nvGrpSpPr>
        <p:grpSpPr>
          <a:xfrm>
            <a:off x="8237301" y="5583004"/>
            <a:ext cx="781369" cy="485538"/>
            <a:chOff x="7013097" y="4516447"/>
            <a:chExt cx="877337" cy="485538"/>
          </a:xfrm>
          <a:solidFill>
            <a:schemeClr val="accent4"/>
          </a:solidFill>
        </p:grpSpPr>
        <p:cxnSp>
          <p:nvCxnSpPr>
            <p:cNvPr id="43" name="Straight Connector 42">
              <a:extLst>
                <a:ext uri="{FF2B5EF4-FFF2-40B4-BE49-F238E27FC236}">
                  <a16:creationId xmlns:a16="http://schemas.microsoft.com/office/drawing/2014/main" id="{4920678A-A0DC-465A-B85D-A0219685E5F0}"/>
                </a:ext>
              </a:extLst>
            </p:cNvPr>
            <p:cNvCxnSpPr>
              <a:cxnSpLocks/>
            </p:cNvCxnSpPr>
            <p:nvPr/>
          </p:nvCxnSpPr>
          <p:spPr>
            <a:xfrm>
              <a:off x="7068311" y="5001985"/>
              <a:ext cx="822123" cy="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E2B8D12-E680-497C-9A46-910D44FD4154}"/>
                </a:ext>
              </a:extLst>
            </p:cNvPr>
            <p:cNvCxnSpPr>
              <a:cxnSpLocks/>
            </p:cNvCxnSpPr>
            <p:nvPr/>
          </p:nvCxnSpPr>
          <p:spPr>
            <a:xfrm>
              <a:off x="7068311" y="4589662"/>
              <a:ext cx="0" cy="412323"/>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2B0F6B14-591B-46D7-BA48-4344354F2F16}"/>
                </a:ext>
              </a:extLst>
            </p:cNvPr>
            <p:cNvSpPr/>
            <p:nvPr/>
          </p:nvSpPr>
          <p:spPr>
            <a:xfrm>
              <a:off x="7013097" y="4516447"/>
              <a:ext cx="118872" cy="118872"/>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47" name="object 39">
            <a:extLst>
              <a:ext uri="{FF2B5EF4-FFF2-40B4-BE49-F238E27FC236}">
                <a16:creationId xmlns:a16="http://schemas.microsoft.com/office/drawing/2014/main" id="{CEF12663-7940-44EC-B587-DFC5652A7E20}"/>
              </a:ext>
            </a:extLst>
          </p:cNvPr>
          <p:cNvSpPr/>
          <p:nvPr/>
        </p:nvSpPr>
        <p:spPr>
          <a:xfrm>
            <a:off x="9018670" y="5775501"/>
            <a:ext cx="0" cy="548640"/>
          </a:xfrm>
          <a:custGeom>
            <a:avLst/>
            <a:gdLst/>
            <a:ahLst/>
            <a:cxnLst/>
            <a:rect l="l" t="t" r="r" b="b"/>
            <a:pathLst>
              <a:path h="432435">
                <a:moveTo>
                  <a:pt x="0" y="0"/>
                </a:moveTo>
                <a:lnTo>
                  <a:pt x="0" y="432054"/>
                </a:lnTo>
              </a:path>
            </a:pathLst>
          </a:custGeom>
          <a:ln w="19812">
            <a:solidFill>
              <a:schemeClr val="accent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6855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985D8037-2906-4B90-8806-D2A374F77490}"/>
              </a:ext>
            </a:extLst>
          </p:cNvPr>
          <p:cNvSpPr txBox="1"/>
          <p:nvPr/>
        </p:nvSpPr>
        <p:spPr>
          <a:xfrm>
            <a:off x="648824" y="945104"/>
            <a:ext cx="10784074" cy="923330"/>
          </a:xfrm>
          <a:prstGeom prst="rect">
            <a:avLst/>
          </a:prstGeom>
          <a:solidFill>
            <a:srgbClr val="23408E"/>
          </a:solidFill>
        </p:spPr>
        <p:txBody>
          <a:bodyPr wrap="square" rtlCol="0">
            <a:spAutoFit/>
          </a:bodyPr>
          <a:lstStyle/>
          <a:p>
            <a:endParaRPr lang="en-US">
              <a:latin typeface="Open Sans" panose="020B0606030504020204" pitchFamily="34" charset="0"/>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5" name="object 5"/>
          <p:cNvPicPr/>
          <p:nvPr/>
        </p:nvPicPr>
        <p:blipFill>
          <a:blip r:embed="rId2" cstate="print"/>
          <a:stretch>
            <a:fillRect/>
          </a:stretch>
        </p:blipFill>
        <p:spPr>
          <a:xfrm>
            <a:off x="8051227" y="2073365"/>
            <a:ext cx="1723590" cy="1258937"/>
          </a:xfrm>
          <a:prstGeom prst="rect">
            <a:avLst/>
          </a:prstGeom>
        </p:spPr>
      </p:pic>
      <p:pic>
        <p:nvPicPr>
          <p:cNvPr id="6" name="object 6"/>
          <p:cNvPicPr/>
          <p:nvPr/>
        </p:nvPicPr>
        <p:blipFill>
          <a:blip r:embed="rId3" cstate="print"/>
          <a:stretch>
            <a:fillRect/>
          </a:stretch>
        </p:blipFill>
        <p:spPr>
          <a:xfrm>
            <a:off x="8125261" y="2145650"/>
            <a:ext cx="1530178" cy="1069293"/>
          </a:xfrm>
          <a:prstGeom prst="rect">
            <a:avLst/>
          </a:prstGeom>
        </p:spPr>
      </p:pic>
      <p:sp>
        <p:nvSpPr>
          <p:cNvPr id="7" name="object 7"/>
          <p:cNvSpPr/>
          <p:nvPr/>
        </p:nvSpPr>
        <p:spPr>
          <a:xfrm>
            <a:off x="8121776" y="2142260"/>
            <a:ext cx="1537459" cy="1076164"/>
          </a:xfrm>
          <a:custGeom>
            <a:avLst/>
            <a:gdLst/>
            <a:ahLst/>
            <a:cxnLst/>
            <a:rect l="l" t="t" r="r" b="b"/>
            <a:pathLst>
              <a:path w="1513204" h="1072514">
                <a:moveTo>
                  <a:pt x="74930" y="0"/>
                </a:moveTo>
                <a:lnTo>
                  <a:pt x="1512951" y="112013"/>
                </a:lnTo>
                <a:lnTo>
                  <a:pt x="1438021" y="1072514"/>
                </a:lnTo>
                <a:lnTo>
                  <a:pt x="0" y="960374"/>
                </a:lnTo>
                <a:lnTo>
                  <a:pt x="74930" y="0"/>
                </a:lnTo>
                <a:close/>
              </a:path>
            </a:pathLst>
          </a:custGeom>
          <a:ln w="6350">
            <a:solidFill>
              <a:srgbClr val="D0D0CE"/>
            </a:solidFill>
          </a:ln>
        </p:spPr>
        <p:txBody>
          <a:bodyPr wrap="square" lIns="0" tIns="0" rIns="0" bIns="0" rtlCol="0"/>
          <a:lstStyle/>
          <a:p>
            <a:endParaRPr/>
          </a:p>
        </p:txBody>
      </p:sp>
      <p:sp>
        <p:nvSpPr>
          <p:cNvPr id="9" name="object 9"/>
          <p:cNvSpPr txBox="1"/>
          <p:nvPr/>
        </p:nvSpPr>
        <p:spPr>
          <a:xfrm>
            <a:off x="742283" y="3161403"/>
            <a:ext cx="2188845" cy="3283976"/>
          </a:xfrm>
          <a:prstGeom prst="rect">
            <a:avLst/>
          </a:prstGeom>
        </p:spPr>
        <p:txBody>
          <a:bodyPr vert="horz" wrap="square" lIns="0" tIns="30480" rIns="0" bIns="0" rtlCol="0">
            <a:spAutoFit/>
          </a:bodyPr>
          <a:lstStyle/>
          <a:p>
            <a:pPr marL="184785" marR="209550" indent="-172720">
              <a:lnSpc>
                <a:spcPts val="1200"/>
              </a:lnSpc>
              <a:spcBef>
                <a:spcPts val="240"/>
              </a:spcBef>
              <a:buFont typeface="Arial"/>
              <a:buChar char="•"/>
              <a:tabLst>
                <a:tab pos="185420" algn="l"/>
              </a:tabLst>
            </a:pP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du</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li</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ke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li</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7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hn</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ica</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l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ris</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y</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we</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b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ci</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pp</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lica</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d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et / w</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184785" marR="5080" indent="-172720">
              <a:lnSpc>
                <a:spcPts val="1200"/>
              </a:lnSpc>
              <a:spcBef>
                <a:spcPts val="195"/>
              </a:spcBef>
              <a:buFont typeface="Arial"/>
              <a:buChar char="•"/>
              <a:tabLst>
                <a:tab pos="185420" algn="l"/>
              </a:tabLst>
            </a:pP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ndu</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 s</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ee</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7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n  </a:t>
            </a:r>
            <a:r>
              <a:rPr lang="en-US" sz="1000" u="sng" spc="-40" dirty="0">
                <a:solidFill>
                  <a:srgbClr val="252525"/>
                </a:solidFill>
                <a:uFill>
                  <a:solidFill>
                    <a:srgbClr val="252525"/>
                  </a:solidFill>
                </a:uFill>
                <a:latin typeface="Open Sans" panose="020B0606030504020204" pitchFamily="34" charset="0"/>
                <a:ea typeface="Open Sans" panose="020B0606030504020204" pitchFamily="34" charset="0"/>
                <a:cs typeface="Open Sans" panose="020B0606030504020204" pitchFamily="34" charset="0"/>
                <a:hlinkClick r:id="rId4"/>
              </a:rPr>
              <a:t>s</a:t>
            </a:r>
            <a:r>
              <a:rPr lang="en-US" sz="1000" u="sng" spc="-45" dirty="0">
                <a:solidFill>
                  <a:srgbClr val="252525"/>
                </a:solidFill>
                <a:uFill>
                  <a:solidFill>
                    <a:srgbClr val="252525"/>
                  </a:solidFill>
                </a:uFill>
                <a:latin typeface="Open Sans" panose="020B0606030504020204" pitchFamily="34" charset="0"/>
                <a:ea typeface="Open Sans" panose="020B0606030504020204" pitchFamily="34" charset="0"/>
                <a:cs typeface="Open Sans" panose="020B0606030504020204" pitchFamily="34" charset="0"/>
                <a:hlinkClick r:id="rId4"/>
              </a:rPr>
              <a:t>p</a:t>
            </a:r>
            <a:r>
              <a:rPr lang="en-US" sz="1000" u="sng" spc="-35" dirty="0">
                <a:solidFill>
                  <a:srgbClr val="252525"/>
                </a:solidFill>
                <a:uFill>
                  <a:solidFill>
                    <a:srgbClr val="252525"/>
                  </a:solidFill>
                </a:uFill>
                <a:latin typeface="Open Sans" panose="020B0606030504020204" pitchFamily="34" charset="0"/>
                <a:ea typeface="Open Sans" panose="020B0606030504020204" pitchFamily="34" charset="0"/>
                <a:cs typeface="Open Sans" panose="020B0606030504020204" pitchFamily="34" charset="0"/>
                <a:hlinkClick r:id="rId4"/>
              </a:rPr>
              <a:t>ee</a:t>
            </a:r>
            <a:r>
              <a:rPr lang="en-US" sz="1000" u="sng" spc="-45" dirty="0">
                <a:solidFill>
                  <a:srgbClr val="252525"/>
                </a:solidFill>
                <a:uFill>
                  <a:solidFill>
                    <a:srgbClr val="252525"/>
                  </a:solidFill>
                </a:uFill>
                <a:latin typeface="Open Sans" panose="020B0606030504020204" pitchFamily="34" charset="0"/>
                <a:ea typeface="Open Sans" panose="020B0606030504020204" pitchFamily="34" charset="0"/>
                <a:cs typeface="Open Sans" panose="020B0606030504020204" pitchFamily="34" charset="0"/>
                <a:hlinkClick r:id="rId4"/>
              </a:rPr>
              <a:t>d</a:t>
            </a:r>
            <a:r>
              <a:rPr lang="en-US" sz="1000" u="sng" spc="-35" dirty="0">
                <a:solidFill>
                  <a:srgbClr val="252525"/>
                </a:solidFill>
                <a:uFill>
                  <a:solidFill>
                    <a:srgbClr val="252525"/>
                  </a:solidFill>
                </a:uFill>
                <a:latin typeface="Open Sans" panose="020B0606030504020204" pitchFamily="34" charset="0"/>
                <a:ea typeface="Open Sans" panose="020B0606030504020204" pitchFamily="34" charset="0"/>
                <a:cs typeface="Open Sans" panose="020B0606030504020204" pitchFamily="34" charset="0"/>
                <a:hlinkClick r:id="rId4"/>
              </a:rPr>
              <a:t>te</a:t>
            </a:r>
            <a:r>
              <a:rPr lang="en-US" sz="1000" u="sng" spc="-40" dirty="0">
                <a:solidFill>
                  <a:srgbClr val="252525"/>
                </a:solidFill>
                <a:uFill>
                  <a:solidFill>
                    <a:srgbClr val="252525"/>
                  </a:solidFill>
                </a:uFill>
                <a:latin typeface="Open Sans" panose="020B0606030504020204" pitchFamily="34" charset="0"/>
                <a:ea typeface="Open Sans" panose="020B0606030504020204" pitchFamily="34" charset="0"/>
                <a:cs typeface="Open Sans" panose="020B0606030504020204" pitchFamily="34" charset="0"/>
                <a:hlinkClick r:id="rId4"/>
              </a:rPr>
              <a:t>s</a:t>
            </a:r>
            <a:r>
              <a:rPr lang="en-US" sz="1000" u="sng" spc="-35" dirty="0">
                <a:solidFill>
                  <a:srgbClr val="252525"/>
                </a:solidFill>
                <a:uFill>
                  <a:solidFill>
                    <a:srgbClr val="252525"/>
                  </a:solidFill>
                </a:uFill>
                <a:latin typeface="Open Sans" panose="020B0606030504020204" pitchFamily="34" charset="0"/>
                <a:ea typeface="Open Sans" panose="020B0606030504020204" pitchFamily="34" charset="0"/>
                <a:cs typeface="Open Sans" panose="020B0606030504020204" pitchFamily="34" charset="0"/>
                <a:hlinkClick r:id="rId4"/>
              </a:rPr>
              <a:t>t</a:t>
            </a:r>
            <a:r>
              <a:rPr lang="en-US" sz="1000" u="sng" spc="-40" dirty="0">
                <a:solidFill>
                  <a:srgbClr val="252525"/>
                </a:solidFill>
                <a:uFill>
                  <a:solidFill>
                    <a:srgbClr val="252525"/>
                  </a:solidFill>
                </a:uFill>
                <a:latin typeface="Open Sans" panose="020B0606030504020204" pitchFamily="34" charset="0"/>
                <a:ea typeface="Open Sans" panose="020B0606030504020204" pitchFamily="34" charset="0"/>
                <a:cs typeface="Open Sans" panose="020B0606030504020204" pitchFamily="34" charset="0"/>
                <a:hlinkClick r:id="rId4"/>
              </a:rPr>
              <a:t>.</a:t>
            </a:r>
            <a:r>
              <a:rPr lang="en-US" sz="1000" u="sng" spc="-45" dirty="0">
                <a:solidFill>
                  <a:srgbClr val="252525"/>
                </a:solidFill>
                <a:uFill>
                  <a:solidFill>
                    <a:srgbClr val="252525"/>
                  </a:solidFill>
                </a:uFill>
                <a:latin typeface="Open Sans" panose="020B0606030504020204" pitchFamily="34" charset="0"/>
                <a:ea typeface="Open Sans" panose="020B0606030504020204" pitchFamily="34" charset="0"/>
                <a:cs typeface="Open Sans" panose="020B0606030504020204" pitchFamily="34" charset="0"/>
                <a:hlinkClick r:id="rId4"/>
              </a:rPr>
              <a:t>n</a:t>
            </a:r>
            <a:r>
              <a:rPr lang="en-US" sz="1000" u="sng" spc="-35" dirty="0">
                <a:solidFill>
                  <a:srgbClr val="252525"/>
                </a:solidFill>
                <a:uFill>
                  <a:solidFill>
                    <a:srgbClr val="252525"/>
                  </a:solidFill>
                </a:uFill>
                <a:latin typeface="Open Sans" panose="020B0606030504020204" pitchFamily="34" charset="0"/>
                <a:ea typeface="Open Sans" panose="020B0606030504020204" pitchFamily="34" charset="0"/>
                <a:cs typeface="Open Sans" panose="020B0606030504020204" pitchFamily="34" charset="0"/>
                <a:hlinkClick r:id="rId4"/>
              </a:rPr>
              <a:t>e</a:t>
            </a:r>
            <a:r>
              <a:rPr lang="en-US" sz="1000" u="sng" dirty="0">
                <a:solidFill>
                  <a:srgbClr val="252525"/>
                </a:solidFill>
                <a:uFill>
                  <a:solidFill>
                    <a:srgbClr val="252525"/>
                  </a:solidFill>
                </a:uFill>
                <a:latin typeface="Open Sans" panose="020B0606030504020204" pitchFamily="34" charset="0"/>
                <a:ea typeface="Open Sans" panose="020B0606030504020204" pitchFamily="34" charset="0"/>
                <a:cs typeface="Open Sans" panose="020B0606030504020204" pitchFamily="34" charset="0"/>
                <a:hlinkClick r:id="rId4"/>
              </a:rPr>
              <a:t>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hlinkClick r:id="rId4"/>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that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etwo</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k</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nd</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 t</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qu</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7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eet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Z</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m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qu</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2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1</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2MB</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1</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8M</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D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video).</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184785" marR="20320" indent="-172720">
              <a:lnSpc>
                <a:spcPct val="91000"/>
              </a:lnSpc>
              <a:spcBef>
                <a:spcPts val="185"/>
              </a:spcBef>
              <a:buFont typeface="Arial"/>
              <a:buChar char="•"/>
              <a:tabLst>
                <a:tab pos="185420" algn="l"/>
              </a:tabLst>
            </a:pP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Fr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nd</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w</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 b</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y</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ov</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ss</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ev</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ic</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fr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w</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etwo</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k</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du</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call</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184785" marR="49530" indent="-172720">
              <a:lnSpc>
                <a:spcPts val="1200"/>
              </a:lnSpc>
              <a:spcBef>
                <a:spcPts val="225"/>
              </a:spcBef>
              <a:buFont typeface="Arial"/>
              <a:buChar char="•"/>
              <a:tabLst>
                <a:tab pos="185420" algn="l"/>
              </a:tabLst>
            </a:pP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7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ac</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k</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la</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cas</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w</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etwo</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k</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oe</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7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ow</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d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il</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ev</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ic</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h</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8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qu</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f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etwo</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k</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o that</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7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n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qu</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ic</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k</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y</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w</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ove</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ee</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object 10"/>
          <p:cNvGrpSpPr/>
          <p:nvPr/>
        </p:nvGrpSpPr>
        <p:grpSpPr>
          <a:xfrm>
            <a:off x="1288304" y="1813128"/>
            <a:ext cx="3485387" cy="3099816"/>
            <a:chOff x="1033272" y="1938527"/>
            <a:chExt cx="3485387" cy="3099816"/>
          </a:xfrm>
        </p:grpSpPr>
        <p:pic>
          <p:nvPicPr>
            <p:cNvPr id="17" name="object 17"/>
            <p:cNvPicPr/>
            <p:nvPr/>
          </p:nvPicPr>
          <p:blipFill>
            <a:blip r:embed="rId5" cstate="print"/>
            <a:stretch>
              <a:fillRect/>
            </a:stretch>
          </p:blipFill>
          <p:spPr>
            <a:xfrm>
              <a:off x="1033272" y="1938527"/>
              <a:ext cx="1706879" cy="1335024"/>
            </a:xfrm>
            <a:prstGeom prst="rect">
              <a:avLst/>
            </a:prstGeom>
          </p:spPr>
        </p:pic>
        <p:pic>
          <p:nvPicPr>
            <p:cNvPr id="18" name="object 18"/>
            <p:cNvPicPr/>
            <p:nvPr/>
          </p:nvPicPr>
          <p:blipFill>
            <a:blip r:embed="rId6" cstate="print"/>
            <a:stretch>
              <a:fillRect/>
            </a:stretch>
          </p:blipFill>
          <p:spPr>
            <a:xfrm>
              <a:off x="1143038" y="2047481"/>
              <a:ext cx="1443469" cy="1072083"/>
            </a:xfrm>
            <a:prstGeom prst="rect">
              <a:avLst/>
            </a:prstGeom>
          </p:spPr>
        </p:pic>
        <p:sp>
          <p:nvSpPr>
            <p:cNvPr id="19" name="object 19"/>
            <p:cNvSpPr/>
            <p:nvPr/>
          </p:nvSpPr>
          <p:spPr>
            <a:xfrm>
              <a:off x="1139405" y="2043937"/>
              <a:ext cx="1450975" cy="1079500"/>
            </a:xfrm>
            <a:custGeom>
              <a:avLst/>
              <a:gdLst/>
              <a:ahLst/>
              <a:cxnLst/>
              <a:rect l="l" t="t" r="r" b="b"/>
              <a:pathLst>
                <a:path w="1450975" h="1079500">
                  <a:moveTo>
                    <a:pt x="136690" y="0"/>
                  </a:moveTo>
                  <a:lnTo>
                    <a:pt x="1450759" y="205612"/>
                  </a:lnTo>
                  <a:lnTo>
                    <a:pt x="1314107" y="1079373"/>
                  </a:lnTo>
                  <a:lnTo>
                    <a:pt x="0" y="873633"/>
                  </a:lnTo>
                  <a:lnTo>
                    <a:pt x="136690" y="0"/>
                  </a:lnTo>
                  <a:close/>
                </a:path>
              </a:pathLst>
            </a:custGeom>
            <a:ln w="6350">
              <a:solidFill>
                <a:srgbClr val="D0D0CE"/>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20" name="object 20"/>
            <p:cNvPicPr/>
            <p:nvPr/>
          </p:nvPicPr>
          <p:blipFill>
            <a:blip r:embed="rId7" cstate="print"/>
            <a:stretch>
              <a:fillRect/>
            </a:stretch>
          </p:blipFill>
          <p:spPr>
            <a:xfrm>
              <a:off x="2755391" y="3691127"/>
              <a:ext cx="1763268" cy="1347216"/>
            </a:xfrm>
            <a:prstGeom prst="rect">
              <a:avLst/>
            </a:prstGeom>
          </p:spPr>
        </p:pic>
        <p:pic>
          <p:nvPicPr>
            <p:cNvPr id="21" name="object 21"/>
            <p:cNvPicPr/>
            <p:nvPr/>
          </p:nvPicPr>
          <p:blipFill>
            <a:blip r:embed="rId8" cstate="print"/>
            <a:stretch>
              <a:fillRect/>
            </a:stretch>
          </p:blipFill>
          <p:spPr>
            <a:xfrm>
              <a:off x="2864726" y="3800589"/>
              <a:ext cx="1500390" cy="1083576"/>
            </a:xfrm>
            <a:prstGeom prst="rect">
              <a:avLst/>
            </a:prstGeom>
          </p:spPr>
        </p:pic>
        <p:sp>
          <p:nvSpPr>
            <p:cNvPr id="22" name="object 22"/>
            <p:cNvSpPr/>
            <p:nvPr/>
          </p:nvSpPr>
          <p:spPr>
            <a:xfrm>
              <a:off x="2861056" y="3796919"/>
              <a:ext cx="1508125" cy="1090930"/>
            </a:xfrm>
            <a:custGeom>
              <a:avLst/>
              <a:gdLst/>
              <a:ahLst/>
              <a:cxnLst/>
              <a:rect l="l" t="t" r="r" b="b"/>
              <a:pathLst>
                <a:path w="1508125" h="1090929">
                  <a:moveTo>
                    <a:pt x="0" y="211454"/>
                  </a:moveTo>
                  <a:lnTo>
                    <a:pt x="1372234" y="0"/>
                  </a:lnTo>
                  <a:lnTo>
                    <a:pt x="1507617" y="879474"/>
                  </a:lnTo>
                  <a:lnTo>
                    <a:pt x="135508" y="1090929"/>
                  </a:lnTo>
                  <a:lnTo>
                    <a:pt x="0" y="211454"/>
                  </a:lnTo>
                  <a:close/>
                </a:path>
              </a:pathLst>
            </a:custGeom>
            <a:ln w="6350">
              <a:solidFill>
                <a:srgbClr val="D0D0CE"/>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27" name="object 27"/>
          <p:cNvSpPr txBox="1"/>
          <p:nvPr/>
        </p:nvSpPr>
        <p:spPr>
          <a:xfrm>
            <a:off x="9074507" y="3198622"/>
            <a:ext cx="2358390" cy="2875659"/>
          </a:xfrm>
          <a:prstGeom prst="rect">
            <a:avLst/>
          </a:prstGeom>
        </p:spPr>
        <p:txBody>
          <a:bodyPr vert="horz" wrap="square" lIns="0" tIns="30480" rIns="0" bIns="0" rtlCol="0">
            <a:spAutoFit/>
          </a:bodyPr>
          <a:lstStyle/>
          <a:p>
            <a:pPr marL="184785" marR="5080" indent="-172720">
              <a:lnSpc>
                <a:spcPts val="1200"/>
              </a:lnSpc>
              <a:spcBef>
                <a:spcPts val="240"/>
              </a:spcBef>
              <a:buFont typeface="Arial"/>
              <a:buChar char="•"/>
              <a:tabLst>
                <a:tab pos="185420" algn="l"/>
              </a:tabLst>
            </a:pP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Ha</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v</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eet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ici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icr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ph</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du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qu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ali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ty</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a:p>
            <a:pPr marL="184785" marR="56515" indent="-172720">
              <a:lnSpc>
                <a:spcPts val="1200"/>
              </a:lnSpc>
              <a:spcBef>
                <a:spcPts val="195"/>
              </a:spcBef>
              <a:buFont typeface="Arial"/>
              <a:buChar char="•"/>
              <a:tabLst>
                <a:tab pos="185420" algn="l"/>
              </a:tabLst>
            </a:pP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Make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sure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5">
                <a:solidFill>
                  <a:srgbClr val="252525"/>
                </a:solidFill>
                <a:latin typeface="Open Sans" panose="020B0606030504020204" pitchFamily="34" charset="0"/>
                <a:ea typeface="Open Sans" panose="020B0606030504020204" pitchFamily="34" charset="0"/>
                <a:cs typeface="Open Sans" panose="020B0606030504020204" pitchFamily="34" charset="0"/>
              </a:rPr>
              <a:t>you</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and</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all</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participants</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5">
                <a:solidFill>
                  <a:srgbClr val="252525"/>
                </a:solidFill>
                <a:latin typeface="Open Sans" panose="020B0606030504020204" pitchFamily="34" charset="0"/>
                <a:ea typeface="Open Sans" panose="020B0606030504020204" pitchFamily="34" charset="0"/>
                <a:cs typeface="Open Sans" panose="020B0606030504020204" pitchFamily="34" charset="0"/>
              </a:rPr>
              <a:t>keep </a:t>
            </a:r>
            <a:r>
              <a:rPr lang="en-US" sz="1000" spc="-2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ph</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7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w</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ac</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ve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y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k</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vo</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exte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is</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a:p>
            <a:pPr marL="184785" marR="88265" indent="-172720">
              <a:lnSpc>
                <a:spcPct val="91000"/>
              </a:lnSpc>
              <a:spcBef>
                <a:spcPts val="180"/>
              </a:spcBef>
              <a:buFont typeface="Arial"/>
              <a:buChar char="•"/>
              <a:tabLst>
                <a:tab pos="185420" algn="l"/>
              </a:tabLst>
            </a:pP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f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w</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k</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ll</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y</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arg</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a:p>
            <a:pPr marL="184785" marR="8890" indent="-172720">
              <a:lnSpc>
                <a:spcPts val="1200"/>
              </a:lnSpc>
              <a:spcBef>
                <a:spcPts val="225"/>
              </a:spcBef>
              <a:buFont typeface="Arial"/>
              <a:buChar char="•"/>
              <a:tabLst>
                <a:tab pos="185420" algn="l"/>
              </a:tabLst>
            </a:pPr>
            <a:r>
              <a:rPr lang="en-US" sz="1000" spc="-20">
                <a:solidFill>
                  <a:srgbClr val="252525"/>
                </a:solidFill>
                <a:latin typeface="Open Sans" panose="020B0606030504020204" pitchFamily="34" charset="0"/>
                <a:ea typeface="Open Sans" panose="020B0606030504020204" pitchFamily="34" charset="0"/>
                <a:cs typeface="Open Sans" panose="020B0606030504020204" pitchFamily="34" charset="0"/>
              </a:rPr>
              <a:t>If </a:t>
            </a:r>
            <a:r>
              <a:rPr lang="en-US" sz="1000" spc="-25">
                <a:solidFill>
                  <a:srgbClr val="252525"/>
                </a:solidFill>
                <a:latin typeface="Open Sans" panose="020B0606030504020204" pitchFamily="34" charset="0"/>
                <a:ea typeface="Open Sans" panose="020B0606030504020204" pitchFamily="34" charset="0"/>
                <a:cs typeface="Open Sans" panose="020B0606030504020204" pitchFamily="34" charset="0"/>
              </a:rPr>
              <a:t>you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have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issues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with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using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your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laptop </a:t>
            </a:r>
            <a:r>
              <a:rPr lang="en-US" sz="1000" spc="-2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ud</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d</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w</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il</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ph</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lac</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pu</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r’s speakers and mic</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7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a:p>
            <a:pPr marL="184785" marR="19050" indent="-172720">
              <a:lnSpc>
                <a:spcPts val="1200"/>
              </a:lnSpc>
              <a:spcBef>
                <a:spcPts val="225"/>
              </a:spcBef>
              <a:buFont typeface="Arial"/>
              <a:buChar char="•"/>
              <a:tabLst>
                <a:tab pos="185420" algn="l"/>
              </a:tabLst>
            </a:pP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la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ke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d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icr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ph</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b</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und</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ty</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7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key</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ar</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28"/>
          <p:cNvSpPr txBox="1"/>
          <p:nvPr/>
        </p:nvSpPr>
        <p:spPr>
          <a:xfrm>
            <a:off x="3147329" y="5442305"/>
            <a:ext cx="2505469" cy="941027"/>
          </a:xfrm>
          <a:prstGeom prst="rect">
            <a:avLst/>
          </a:prstGeom>
        </p:spPr>
        <p:txBody>
          <a:bodyPr vert="horz" wrap="square" lIns="0" tIns="21590" rIns="0" bIns="0" rtlCol="0">
            <a:spAutoFit/>
          </a:bodyPr>
          <a:lstStyle/>
          <a:p>
            <a:pPr marL="184785" indent="-172720">
              <a:lnSpc>
                <a:spcPct val="100000"/>
              </a:lnSpc>
              <a:spcBef>
                <a:spcPts val="170"/>
              </a:spcBef>
              <a:buFont typeface="Arial"/>
              <a:buChar char="•"/>
              <a:tabLst>
                <a:tab pos="185420" algn="l"/>
              </a:tabLst>
            </a:pP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Kee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eet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saf</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fr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endPar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endParaRPr>
          </a:p>
          <a:p>
            <a:pPr marL="12065">
              <a:lnSpc>
                <a:spcPct val="100000"/>
              </a:lnSpc>
              <a:spcBef>
                <a:spcPts val="170"/>
              </a:spcBef>
              <a:tabLst>
                <a:tab pos="185420" algn="l"/>
              </a:tabLst>
            </a:pPr>
            <a:r>
              <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w</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v</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isi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to</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rs</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184785" marR="5080" indent="-172720">
              <a:lnSpc>
                <a:spcPct val="91000"/>
              </a:lnSpc>
              <a:spcBef>
                <a:spcPts val="190"/>
              </a:spcBef>
              <a:buFont typeface="Arial"/>
              <a:buChar char="•"/>
              <a:tabLst>
                <a:tab pos="185420" algn="l"/>
              </a:tabLst>
            </a:pP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Us</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ass</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wo</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7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eet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hacker can’t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gain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access,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post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inappropriate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ijac</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k</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29"/>
          <p:cNvSpPr txBox="1"/>
          <p:nvPr/>
        </p:nvSpPr>
        <p:spPr>
          <a:xfrm>
            <a:off x="5868219" y="4723638"/>
            <a:ext cx="2000885" cy="666849"/>
          </a:xfrm>
          <a:prstGeom prst="rect">
            <a:avLst/>
          </a:prstGeom>
        </p:spPr>
        <p:txBody>
          <a:bodyPr vert="horz" wrap="square" lIns="0" tIns="12700" rIns="0" bIns="0" rtlCol="0">
            <a:spAutoFit/>
          </a:bodyPr>
          <a:lstStyle/>
          <a:p>
            <a:pPr marL="184785" indent="-172720">
              <a:lnSpc>
                <a:spcPts val="1260"/>
              </a:lnSpc>
              <a:spcBef>
                <a:spcPts val="100"/>
              </a:spcBef>
              <a:buFont typeface="Arial"/>
              <a:buChar char="•"/>
              <a:tabLst>
                <a:tab pos="185420" algn="l"/>
              </a:tabLst>
            </a:pP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Po</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si</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8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a:t>
            </a:r>
            <a:r>
              <a:rPr lang="en-US" sz="1000" spc="-30" dirty="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o that</a:t>
            </a:r>
            <a:r>
              <a:rPr lang="en-US" sz="1000" spc="-7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184785">
              <a:lnSpc>
                <a:spcPts val="1200"/>
              </a:lnSpc>
            </a:pP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j</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ov</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ey</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eve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7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184785">
              <a:lnSpc>
                <a:spcPts val="1260"/>
              </a:lnSpc>
            </a:pP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65"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ac</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7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eve</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5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60" dirty="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dirty="0">
                <a:solidFill>
                  <a:srgbClr val="252525"/>
                </a:solidFill>
                <a:latin typeface="Open Sans" panose="020B0606030504020204" pitchFamily="34" charset="0"/>
                <a:ea typeface="Open Sans" panose="020B0606030504020204" pitchFamily="34" charset="0"/>
                <a:cs typeface="Open Sans" panose="020B0606030504020204" pitchFamily="34" charset="0"/>
              </a:rPr>
              <a:t>ssar</a:t>
            </a:r>
            <a:r>
              <a:rPr lang="en-US" sz="1000" spc="-35" dirty="0">
                <a:solidFill>
                  <a:srgbClr val="252525"/>
                </a:solidFill>
                <a:latin typeface="Open Sans" panose="020B0606030504020204" pitchFamily="34" charset="0"/>
                <a:ea typeface="Open Sans" panose="020B0606030504020204" pitchFamily="34" charset="0"/>
                <a:cs typeface="Open Sans" panose="020B0606030504020204" pitchFamily="34" charset="0"/>
              </a:rPr>
              <a:t>y</a:t>
            </a:r>
            <a:r>
              <a:rPr lang="en-US" sz="1000" dirty="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object 30"/>
          <p:cNvSpPr txBox="1"/>
          <p:nvPr/>
        </p:nvSpPr>
        <p:spPr>
          <a:xfrm>
            <a:off x="5833960" y="5365800"/>
            <a:ext cx="3107055" cy="844142"/>
          </a:xfrm>
          <a:prstGeom prst="rect">
            <a:avLst/>
          </a:prstGeom>
        </p:spPr>
        <p:txBody>
          <a:bodyPr vert="horz" wrap="square" lIns="0" tIns="22860" rIns="0" bIns="0" rtlCol="0">
            <a:spAutoFit/>
          </a:bodyPr>
          <a:lstStyle/>
          <a:p>
            <a:pPr marL="184785" indent="-172720">
              <a:lnSpc>
                <a:spcPct val="100000"/>
              </a:lnSpc>
              <a:spcBef>
                <a:spcPts val="180"/>
              </a:spcBef>
              <a:buFont typeface="Arial"/>
              <a:buChar char="•"/>
              <a:tabLst>
                <a:tab pos="185420" algn="l"/>
              </a:tabLst>
            </a:pP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we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ud</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a:p>
            <a:pPr marL="184785" marR="5080" indent="-172720">
              <a:lnSpc>
                <a:spcPts val="1200"/>
              </a:lnSpc>
              <a:spcBef>
                <a:spcPts val="225"/>
              </a:spcBef>
              <a:buFont typeface="Arial"/>
              <a:buChar char="•"/>
              <a:tabLst>
                <a:tab pos="185420" algn="l"/>
              </a:tabLst>
            </a:pP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y</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ac</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etwee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7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d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p</a:t>
            </a:r>
            <a:r>
              <a:rPr lang="en-US" sz="1000" spc="-7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scr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a:p>
            <a:pPr marL="184785" indent="-172720">
              <a:lnSpc>
                <a:spcPts val="1260"/>
              </a:lnSpc>
              <a:spcBef>
                <a:spcPts val="65"/>
              </a:spcBef>
              <a:buFont typeface="Arial"/>
              <a:buChar char="•"/>
              <a:tabLst>
                <a:tab pos="185420" algn="l"/>
              </a:tabLst>
            </a:pP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Consider</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0">
                <a:solidFill>
                  <a:srgbClr val="252525"/>
                </a:solidFill>
                <a:latin typeface="Open Sans" panose="020B0606030504020204" pitchFamily="34" charset="0"/>
                <a:ea typeface="Open Sans" panose="020B0606030504020204" pitchFamily="34" charset="0"/>
                <a:cs typeface="Open Sans" panose="020B0606030504020204" pitchFamily="34" charset="0"/>
              </a:rPr>
              <a:t>an</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external</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5">
                <a:solidFill>
                  <a:srgbClr val="252525"/>
                </a:solidFill>
                <a:latin typeface="Open Sans" panose="020B0606030504020204" pitchFamily="34" charset="0"/>
                <a:ea typeface="Open Sans" panose="020B0606030504020204" pitchFamily="34" charset="0"/>
                <a:cs typeface="Open Sans" panose="020B0606030504020204" pitchFamily="34" charset="0"/>
              </a:rPr>
              <a:t>USB</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camera</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5">
                <a:solidFill>
                  <a:srgbClr val="252525"/>
                </a:solidFill>
                <a:latin typeface="Open Sans" panose="020B0606030504020204" pitchFamily="34" charset="0"/>
                <a:ea typeface="Open Sans" panose="020B0606030504020204" pitchFamily="34" charset="0"/>
                <a:cs typeface="Open Sans" panose="020B0606030504020204" pitchFamily="34" charset="0"/>
              </a:rPr>
              <a:t>for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better</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video</a:t>
            </a:r>
            <a:endParaRPr lang="en-US" sz="1000">
              <a:latin typeface="Open Sans" panose="020B0606030504020204" pitchFamily="34" charset="0"/>
              <a:ea typeface="Open Sans" panose="020B0606030504020204" pitchFamily="34" charset="0"/>
              <a:cs typeface="Open Sans" panose="020B0606030504020204" pitchFamily="34" charset="0"/>
            </a:endParaRPr>
          </a:p>
          <a:p>
            <a:pPr marL="184785">
              <a:lnSpc>
                <a:spcPts val="1260"/>
              </a:lnSpc>
            </a:pP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ag</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fl</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ex</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ili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y</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 fo</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gl</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p:txBody>
      </p:sp>
      <p:grpSp>
        <p:nvGrpSpPr>
          <p:cNvPr id="31" name="object 31"/>
          <p:cNvGrpSpPr/>
          <p:nvPr/>
        </p:nvGrpSpPr>
        <p:grpSpPr>
          <a:xfrm>
            <a:off x="3005470" y="2255520"/>
            <a:ext cx="2164080" cy="1531619"/>
            <a:chOff x="2750820" y="2255520"/>
            <a:chExt cx="2164080" cy="1531619"/>
          </a:xfrm>
        </p:grpSpPr>
        <p:pic>
          <p:nvPicPr>
            <p:cNvPr id="33" name="object 33"/>
            <p:cNvPicPr/>
            <p:nvPr/>
          </p:nvPicPr>
          <p:blipFill>
            <a:blip r:embed="rId9" cstate="print"/>
            <a:stretch>
              <a:fillRect/>
            </a:stretch>
          </p:blipFill>
          <p:spPr>
            <a:xfrm>
              <a:off x="2750820" y="2255520"/>
              <a:ext cx="2164080" cy="1531619"/>
            </a:xfrm>
            <a:prstGeom prst="rect">
              <a:avLst/>
            </a:prstGeom>
          </p:spPr>
        </p:pic>
        <p:pic>
          <p:nvPicPr>
            <p:cNvPr id="34" name="object 34"/>
            <p:cNvPicPr/>
            <p:nvPr/>
          </p:nvPicPr>
          <p:blipFill>
            <a:blip r:embed="rId10" cstate="print"/>
            <a:stretch>
              <a:fillRect/>
            </a:stretch>
          </p:blipFill>
          <p:spPr>
            <a:xfrm>
              <a:off x="2859024" y="2363724"/>
              <a:ext cx="1901952" cy="1269492"/>
            </a:xfrm>
            <a:prstGeom prst="rect">
              <a:avLst/>
            </a:prstGeom>
          </p:spPr>
        </p:pic>
        <p:sp>
          <p:nvSpPr>
            <p:cNvPr id="35" name="object 35"/>
            <p:cNvSpPr/>
            <p:nvPr/>
          </p:nvSpPr>
          <p:spPr>
            <a:xfrm>
              <a:off x="2855976" y="2360676"/>
              <a:ext cx="1908175" cy="1275715"/>
            </a:xfrm>
            <a:custGeom>
              <a:avLst/>
              <a:gdLst/>
              <a:ahLst/>
              <a:cxnLst/>
              <a:rect l="l" t="t" r="r" b="b"/>
              <a:pathLst>
                <a:path w="1908175" h="1275714">
                  <a:moveTo>
                    <a:pt x="0" y="1275588"/>
                  </a:moveTo>
                  <a:lnTo>
                    <a:pt x="1908048" y="1275588"/>
                  </a:lnTo>
                  <a:lnTo>
                    <a:pt x="1908048" y="0"/>
                  </a:lnTo>
                  <a:lnTo>
                    <a:pt x="0" y="0"/>
                  </a:lnTo>
                  <a:lnTo>
                    <a:pt x="0" y="1275588"/>
                  </a:lnTo>
                  <a:close/>
                </a:path>
              </a:pathLst>
            </a:custGeom>
            <a:ln w="6096">
              <a:solidFill>
                <a:srgbClr val="D0D0CE"/>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36" name="object 36"/>
          <p:cNvSpPr txBox="1"/>
          <p:nvPr/>
        </p:nvSpPr>
        <p:spPr>
          <a:xfrm>
            <a:off x="5148002" y="2680462"/>
            <a:ext cx="3301365" cy="1159292"/>
          </a:xfrm>
          <a:prstGeom prst="rect">
            <a:avLst/>
          </a:prstGeom>
        </p:spPr>
        <p:txBody>
          <a:bodyPr vert="horz" wrap="square" lIns="0" tIns="30480" rIns="0" bIns="0" rtlCol="0">
            <a:spAutoFit/>
          </a:bodyPr>
          <a:lstStyle/>
          <a:p>
            <a:pPr marL="184785" marR="1156970" indent="-172720">
              <a:lnSpc>
                <a:spcPts val="1200"/>
              </a:lnSpc>
              <a:spcBef>
                <a:spcPts val="240"/>
              </a:spcBef>
              <a:buFont typeface="Arial"/>
              <a:buChar char="•"/>
              <a:tabLst>
                <a:tab pos="185420" algn="l"/>
              </a:tabLst>
            </a:pP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W</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eve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 p</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ssi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j</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v</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l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call</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0">
                <a:solidFill>
                  <a:srgbClr val="252525"/>
                </a:solidFill>
                <a:latin typeface="Open Sans" panose="020B0606030504020204" pitchFamily="34" charset="0"/>
                <a:ea typeface="Open Sans" panose="020B0606030504020204" pitchFamily="34" charset="0"/>
                <a:cs typeface="Open Sans" panose="020B0606030504020204" pitchFamily="34" charset="0"/>
              </a:rPr>
              <a:t>on</a:t>
            </a:r>
            <a:r>
              <a:rPr lang="en-US" sz="1000" spc="-7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laptop</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0">
                <a:solidFill>
                  <a:srgbClr val="252525"/>
                </a:solidFill>
                <a:latin typeface="Open Sans" panose="020B0606030504020204" pitchFamily="34" charset="0"/>
                <a:ea typeface="Open Sans" panose="020B0606030504020204" pitchFamily="34" charset="0"/>
                <a:cs typeface="Open Sans" panose="020B0606030504020204" pitchFamily="34" charset="0"/>
              </a:rPr>
              <a:t>or</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desktop</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computer </a:t>
            </a:r>
            <a:r>
              <a:rPr lang="en-US" sz="1000" spc="-2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7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ag</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a:p>
            <a:pPr marL="184785" marR="42545" indent="-172720">
              <a:lnSpc>
                <a:spcPts val="1200"/>
              </a:lnSpc>
              <a:spcBef>
                <a:spcPts val="195"/>
              </a:spcBef>
              <a:buFont typeface="Arial"/>
              <a:buChar char="•"/>
              <a:tabLst>
                <a:tab pos="185420" algn="l"/>
              </a:tabLst>
            </a:pP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Avoid</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moving</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around</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your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house</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during</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video</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calls.</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0">
                <a:solidFill>
                  <a:srgbClr val="252525"/>
                </a:solidFill>
                <a:latin typeface="Open Sans" panose="020B0606030504020204" pitchFamily="34" charset="0"/>
                <a:ea typeface="Open Sans" panose="020B0606030504020204" pitchFamily="34" charset="0"/>
                <a:cs typeface="Open Sans" panose="020B0606030504020204" pitchFamily="34" charset="0"/>
              </a:rPr>
              <a:t>If</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5">
                <a:solidFill>
                  <a:srgbClr val="252525"/>
                </a:solidFill>
                <a:latin typeface="Open Sans" panose="020B0606030504020204" pitchFamily="34" charset="0"/>
                <a:ea typeface="Open Sans" panose="020B0606030504020204" pitchFamily="34" charset="0"/>
                <a:cs typeface="Open Sans" panose="020B0606030504020204" pitchFamily="34" charset="0"/>
              </a:rPr>
              <a:t>you </a:t>
            </a:r>
            <a:r>
              <a:rPr lang="en-US" sz="1000" spc="-2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ca</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000" spc="-7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yo</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v</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firs</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a:p>
            <a:pPr marL="184785" marR="5080" indent="-172720">
              <a:lnSpc>
                <a:spcPts val="1200"/>
              </a:lnSpc>
              <a:spcBef>
                <a:spcPts val="204"/>
              </a:spcBef>
              <a:buFont typeface="Arial"/>
              <a:buChar char="•"/>
              <a:tabLst>
                <a:tab pos="185420" algn="l"/>
              </a:tabLst>
            </a:pPr>
            <a:r>
              <a:rPr lang="en-US" sz="1000" spc="-20">
                <a:solidFill>
                  <a:srgbClr val="252525"/>
                </a:solidFill>
                <a:latin typeface="Open Sans" panose="020B0606030504020204" pitchFamily="34" charset="0"/>
                <a:ea typeface="Open Sans" panose="020B0606030504020204" pitchFamily="34" charset="0"/>
                <a:cs typeface="Open Sans" panose="020B0606030504020204" pitchFamily="34" charset="0"/>
              </a:rPr>
              <a:t>If</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5">
                <a:solidFill>
                  <a:srgbClr val="252525"/>
                </a:solidFill>
                <a:latin typeface="Open Sans" panose="020B0606030504020204" pitchFamily="34" charset="0"/>
                <a:ea typeface="Open Sans" panose="020B0606030504020204" pitchFamily="34" charset="0"/>
                <a:cs typeface="Open Sans" panose="020B0606030504020204" pitchFamily="34" charset="0"/>
              </a:rPr>
              <a:t>you</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have</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second</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monitor,</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turn</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0">
                <a:solidFill>
                  <a:srgbClr val="252525"/>
                </a:solidFill>
                <a:latin typeface="Open Sans" panose="020B0606030504020204" pitchFamily="34" charset="0"/>
                <a:ea typeface="Open Sans" panose="020B0606030504020204" pitchFamily="34" charset="0"/>
                <a:cs typeface="Open Sans" panose="020B0606030504020204" pitchFamily="34" charset="0"/>
              </a:rPr>
              <a:t>it</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25">
                <a:solidFill>
                  <a:srgbClr val="252525"/>
                </a:solidFill>
                <a:latin typeface="Open Sans" panose="020B0606030504020204" pitchFamily="34" charset="0"/>
                <a:ea typeface="Open Sans" panose="020B0606030504020204" pitchFamily="34" charset="0"/>
                <a:cs typeface="Open Sans" panose="020B0606030504020204" pitchFamily="34" charset="0"/>
              </a:rPr>
              <a:t>off</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during</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your</a:t>
            </a:r>
            <a:r>
              <a:rPr lang="en-US" sz="10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virtual </a:t>
            </a:r>
            <a:r>
              <a:rPr lang="en-US" sz="1000" spc="-2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0">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eet</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vo</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000" spc="-7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iss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w</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6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h</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ari</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0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scr</a:t>
            </a:r>
            <a:r>
              <a:rPr lang="en-US" sz="1000" spc="-35">
                <a:solidFill>
                  <a:srgbClr val="252525"/>
                </a:solidFill>
                <a:latin typeface="Open Sans" panose="020B0606030504020204" pitchFamily="34" charset="0"/>
                <a:ea typeface="Open Sans" panose="020B0606030504020204" pitchFamily="34" charset="0"/>
                <a:cs typeface="Open Sans" panose="020B0606030504020204" pitchFamily="34" charset="0"/>
              </a:rPr>
              <a:t>ee</a:t>
            </a:r>
            <a:r>
              <a:rPr lang="en-US" sz="1000" spc="-45">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000" spc="-4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00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000">
              <a:latin typeface="Open Sans" panose="020B0606030504020204" pitchFamily="34" charset="0"/>
              <a:ea typeface="Open Sans" panose="020B0606030504020204" pitchFamily="34" charset="0"/>
              <a:cs typeface="Open Sans" panose="020B0606030504020204" pitchFamily="34" charset="0"/>
            </a:endParaRPr>
          </a:p>
        </p:txBody>
      </p:sp>
      <p:grpSp>
        <p:nvGrpSpPr>
          <p:cNvPr id="37" name="object 37"/>
          <p:cNvGrpSpPr/>
          <p:nvPr/>
        </p:nvGrpSpPr>
        <p:grpSpPr>
          <a:xfrm>
            <a:off x="1743281" y="1932775"/>
            <a:ext cx="7481570" cy="3353980"/>
            <a:chOff x="1743281" y="1932775"/>
            <a:chExt cx="7481570" cy="3353980"/>
          </a:xfrm>
        </p:grpSpPr>
        <p:pic>
          <p:nvPicPr>
            <p:cNvPr id="40" name="object 40"/>
            <p:cNvPicPr/>
            <p:nvPr/>
          </p:nvPicPr>
          <p:blipFill>
            <a:blip r:embed="rId11" cstate="print"/>
            <a:stretch>
              <a:fillRect/>
            </a:stretch>
          </p:blipFill>
          <p:spPr>
            <a:xfrm>
              <a:off x="7778495" y="4128490"/>
              <a:ext cx="1394459" cy="1158265"/>
            </a:xfrm>
            <a:prstGeom prst="rect">
              <a:avLst/>
            </a:prstGeom>
          </p:spPr>
        </p:pic>
        <p:pic>
          <p:nvPicPr>
            <p:cNvPr id="41" name="object 41"/>
            <p:cNvPicPr/>
            <p:nvPr/>
          </p:nvPicPr>
          <p:blipFill>
            <a:blip r:embed="rId12" cstate="print"/>
            <a:stretch>
              <a:fillRect/>
            </a:stretch>
          </p:blipFill>
          <p:spPr>
            <a:xfrm>
              <a:off x="7886699" y="4236720"/>
              <a:ext cx="1132331" cy="896112"/>
            </a:xfrm>
            <a:prstGeom prst="rect">
              <a:avLst/>
            </a:prstGeom>
          </p:spPr>
        </p:pic>
        <p:sp>
          <p:nvSpPr>
            <p:cNvPr id="42" name="object 42"/>
            <p:cNvSpPr/>
            <p:nvPr/>
          </p:nvSpPr>
          <p:spPr>
            <a:xfrm>
              <a:off x="7883651" y="4233672"/>
              <a:ext cx="1138555" cy="902335"/>
            </a:xfrm>
            <a:custGeom>
              <a:avLst/>
              <a:gdLst/>
              <a:ahLst/>
              <a:cxnLst/>
              <a:rect l="l" t="t" r="r" b="b"/>
              <a:pathLst>
                <a:path w="1138554" h="902335">
                  <a:moveTo>
                    <a:pt x="0" y="902207"/>
                  </a:moveTo>
                  <a:lnTo>
                    <a:pt x="1138427" y="902207"/>
                  </a:lnTo>
                  <a:lnTo>
                    <a:pt x="1138427" y="0"/>
                  </a:lnTo>
                  <a:lnTo>
                    <a:pt x="0" y="0"/>
                  </a:lnTo>
                  <a:lnTo>
                    <a:pt x="0" y="902207"/>
                  </a:lnTo>
                  <a:close/>
                </a:path>
              </a:pathLst>
            </a:custGeom>
            <a:ln w="6096">
              <a:solidFill>
                <a:srgbClr val="D0D0CE"/>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3" name="object 43"/>
            <p:cNvSpPr/>
            <p:nvPr/>
          </p:nvSpPr>
          <p:spPr>
            <a:xfrm>
              <a:off x="1743281" y="1932775"/>
              <a:ext cx="7481570" cy="2336165"/>
            </a:xfrm>
            <a:custGeom>
              <a:avLst/>
              <a:gdLst/>
              <a:ahLst/>
              <a:cxnLst/>
              <a:rect l="l" t="t" r="r" b="b"/>
              <a:pathLst>
                <a:path w="7481570" h="2336165">
                  <a:moveTo>
                    <a:pt x="439420" y="191262"/>
                  </a:moveTo>
                  <a:lnTo>
                    <a:pt x="428371" y="147574"/>
                  </a:lnTo>
                  <a:lnTo>
                    <a:pt x="276555" y="91605"/>
                  </a:lnTo>
                  <a:lnTo>
                    <a:pt x="167601" y="50063"/>
                  </a:lnTo>
                  <a:lnTo>
                    <a:pt x="108458" y="24765"/>
                  </a:lnTo>
                  <a:lnTo>
                    <a:pt x="76962" y="0"/>
                  </a:lnTo>
                  <a:lnTo>
                    <a:pt x="52324" y="30734"/>
                  </a:lnTo>
                  <a:lnTo>
                    <a:pt x="57785" y="52705"/>
                  </a:lnTo>
                  <a:lnTo>
                    <a:pt x="56997" y="57797"/>
                  </a:lnTo>
                  <a:lnTo>
                    <a:pt x="54952" y="69850"/>
                  </a:lnTo>
                  <a:lnTo>
                    <a:pt x="52095" y="84112"/>
                  </a:lnTo>
                  <a:lnTo>
                    <a:pt x="48895" y="95758"/>
                  </a:lnTo>
                  <a:lnTo>
                    <a:pt x="0" y="137668"/>
                  </a:lnTo>
                  <a:lnTo>
                    <a:pt x="51562" y="162941"/>
                  </a:lnTo>
                  <a:lnTo>
                    <a:pt x="335534" y="272796"/>
                  </a:lnTo>
                  <a:lnTo>
                    <a:pt x="385445" y="284226"/>
                  </a:lnTo>
                  <a:lnTo>
                    <a:pt x="437769" y="270129"/>
                  </a:lnTo>
                  <a:lnTo>
                    <a:pt x="432562" y="228600"/>
                  </a:lnTo>
                  <a:lnTo>
                    <a:pt x="409194" y="200152"/>
                  </a:lnTo>
                  <a:lnTo>
                    <a:pt x="439420" y="191262"/>
                  </a:lnTo>
                  <a:close/>
                </a:path>
                <a:path w="7481570" h="2336165">
                  <a:moveTo>
                    <a:pt x="1883283" y="1865503"/>
                  </a:moveTo>
                  <a:lnTo>
                    <a:pt x="1871891" y="1854669"/>
                  </a:lnTo>
                  <a:lnTo>
                    <a:pt x="1862543" y="1846592"/>
                  </a:lnTo>
                  <a:lnTo>
                    <a:pt x="1855089" y="1841627"/>
                  </a:lnTo>
                  <a:lnTo>
                    <a:pt x="1823339" y="1837182"/>
                  </a:lnTo>
                  <a:lnTo>
                    <a:pt x="1837055" y="1813433"/>
                  </a:lnTo>
                  <a:lnTo>
                    <a:pt x="1803908" y="1791589"/>
                  </a:lnTo>
                  <a:lnTo>
                    <a:pt x="1674939" y="1846008"/>
                  </a:lnTo>
                  <a:lnTo>
                    <a:pt x="1581556" y="1884172"/>
                  </a:lnTo>
                  <a:lnTo>
                    <a:pt x="1529207" y="1903095"/>
                  </a:lnTo>
                  <a:lnTo>
                    <a:pt x="1494536" y="1906016"/>
                  </a:lnTo>
                  <a:lnTo>
                    <a:pt x="1497457" y="1940687"/>
                  </a:lnTo>
                  <a:lnTo>
                    <a:pt x="1514094" y="1951609"/>
                  </a:lnTo>
                  <a:lnTo>
                    <a:pt x="1522564" y="1964436"/>
                  </a:lnTo>
                  <a:lnTo>
                    <a:pt x="1529308" y="1975408"/>
                  </a:lnTo>
                  <a:lnTo>
                    <a:pt x="1534287" y="1984883"/>
                  </a:lnTo>
                  <a:lnTo>
                    <a:pt x="1528572" y="2041271"/>
                  </a:lnTo>
                  <a:lnTo>
                    <a:pt x="1576197" y="2026920"/>
                  </a:lnTo>
                  <a:lnTo>
                    <a:pt x="1820545" y="1928368"/>
                  </a:lnTo>
                  <a:lnTo>
                    <a:pt x="1858772" y="1906016"/>
                  </a:lnTo>
                  <a:lnTo>
                    <a:pt x="1883283" y="1865503"/>
                  </a:lnTo>
                  <a:close/>
                </a:path>
                <a:path w="7481570" h="2336165">
                  <a:moveTo>
                    <a:pt x="2326767" y="308356"/>
                  </a:moveTo>
                  <a:lnTo>
                    <a:pt x="2315438" y="297522"/>
                  </a:lnTo>
                  <a:lnTo>
                    <a:pt x="2306129" y="289445"/>
                  </a:lnTo>
                  <a:lnTo>
                    <a:pt x="2298700" y="284480"/>
                  </a:lnTo>
                  <a:lnTo>
                    <a:pt x="2266950" y="280035"/>
                  </a:lnTo>
                  <a:lnTo>
                    <a:pt x="2280666" y="256159"/>
                  </a:lnTo>
                  <a:lnTo>
                    <a:pt x="2247392" y="234442"/>
                  </a:lnTo>
                  <a:lnTo>
                    <a:pt x="2118423" y="288861"/>
                  </a:lnTo>
                  <a:lnTo>
                    <a:pt x="2025040" y="327025"/>
                  </a:lnTo>
                  <a:lnTo>
                    <a:pt x="1972691" y="345948"/>
                  </a:lnTo>
                  <a:lnTo>
                    <a:pt x="1938147" y="348742"/>
                  </a:lnTo>
                  <a:lnTo>
                    <a:pt x="1941068" y="383540"/>
                  </a:lnTo>
                  <a:lnTo>
                    <a:pt x="1957578" y="394335"/>
                  </a:lnTo>
                  <a:lnTo>
                    <a:pt x="1966061" y="407225"/>
                  </a:lnTo>
                  <a:lnTo>
                    <a:pt x="1972843" y="418236"/>
                  </a:lnTo>
                  <a:lnTo>
                    <a:pt x="1977898" y="427736"/>
                  </a:lnTo>
                  <a:lnTo>
                    <a:pt x="1972183" y="484124"/>
                  </a:lnTo>
                  <a:lnTo>
                    <a:pt x="2019681" y="469646"/>
                  </a:lnTo>
                  <a:lnTo>
                    <a:pt x="2264156" y="371094"/>
                  </a:lnTo>
                  <a:lnTo>
                    <a:pt x="2302383" y="348742"/>
                  </a:lnTo>
                  <a:lnTo>
                    <a:pt x="2326767" y="308356"/>
                  </a:lnTo>
                  <a:close/>
                </a:path>
                <a:path w="7481570" h="2336165">
                  <a:moveTo>
                    <a:pt x="6883654" y="2228977"/>
                  </a:moveTo>
                  <a:lnTo>
                    <a:pt x="6874497" y="2216200"/>
                  </a:lnTo>
                  <a:lnTo>
                    <a:pt x="6866826" y="2206536"/>
                  </a:lnTo>
                  <a:lnTo>
                    <a:pt x="6860413" y="2200275"/>
                  </a:lnTo>
                  <a:lnTo>
                    <a:pt x="6830060" y="2190115"/>
                  </a:lnTo>
                  <a:lnTo>
                    <a:pt x="6847967" y="2169160"/>
                  </a:lnTo>
                  <a:lnTo>
                    <a:pt x="6819392" y="2141601"/>
                  </a:lnTo>
                  <a:lnTo>
                    <a:pt x="6682575" y="2171179"/>
                  </a:lnTo>
                  <a:lnTo>
                    <a:pt x="6583743" y="2191385"/>
                  </a:lnTo>
                  <a:lnTo>
                    <a:pt x="6528816" y="2200275"/>
                  </a:lnTo>
                  <a:lnTo>
                    <a:pt x="6494272" y="2196592"/>
                  </a:lnTo>
                  <a:lnTo>
                    <a:pt x="6490716" y="2231263"/>
                  </a:lnTo>
                  <a:lnTo>
                    <a:pt x="6504940" y="2245106"/>
                  </a:lnTo>
                  <a:lnTo>
                    <a:pt x="6510883" y="2259292"/>
                  </a:lnTo>
                  <a:lnTo>
                    <a:pt x="6515494" y="2271306"/>
                  </a:lnTo>
                  <a:lnTo>
                    <a:pt x="6518656" y="2281555"/>
                  </a:lnTo>
                  <a:lnTo>
                    <a:pt x="6502527" y="2335911"/>
                  </a:lnTo>
                  <a:lnTo>
                    <a:pt x="6551930" y="2330577"/>
                  </a:lnTo>
                  <a:lnTo>
                    <a:pt x="6810502" y="2279015"/>
                  </a:lnTo>
                  <a:lnTo>
                    <a:pt x="6852158" y="2264156"/>
                  </a:lnTo>
                  <a:lnTo>
                    <a:pt x="6883654" y="2228977"/>
                  </a:lnTo>
                  <a:close/>
                </a:path>
                <a:path w="7481570" h="2336165">
                  <a:moveTo>
                    <a:pt x="7481570" y="280289"/>
                  </a:moveTo>
                  <a:lnTo>
                    <a:pt x="7452360" y="220853"/>
                  </a:lnTo>
                  <a:lnTo>
                    <a:pt x="7477887" y="210693"/>
                  </a:lnTo>
                  <a:lnTo>
                    <a:pt x="7465568" y="173101"/>
                  </a:lnTo>
                  <a:lnTo>
                    <a:pt x="7330757" y="135382"/>
                  </a:lnTo>
                  <a:lnTo>
                    <a:pt x="7233894" y="107099"/>
                  </a:lnTo>
                  <a:lnTo>
                    <a:pt x="7181088" y="89281"/>
                  </a:lnTo>
                  <a:lnTo>
                    <a:pt x="7152259" y="69977"/>
                  </a:lnTo>
                  <a:lnTo>
                    <a:pt x="7132955" y="98933"/>
                  </a:lnTo>
                  <a:lnTo>
                    <a:pt x="7139178" y="117729"/>
                  </a:lnTo>
                  <a:lnTo>
                    <a:pt x="7138810" y="122288"/>
                  </a:lnTo>
                  <a:lnTo>
                    <a:pt x="7137794" y="133096"/>
                  </a:lnTo>
                  <a:lnTo>
                    <a:pt x="7136219" y="145923"/>
                  </a:lnTo>
                  <a:lnTo>
                    <a:pt x="7134225" y="156464"/>
                  </a:lnTo>
                  <a:lnTo>
                    <a:pt x="7094601" y="196977"/>
                  </a:lnTo>
                  <a:lnTo>
                    <a:pt x="7140829" y="215392"/>
                  </a:lnTo>
                  <a:lnTo>
                    <a:pt x="7393432" y="290449"/>
                  </a:lnTo>
                  <a:lnTo>
                    <a:pt x="7437247" y="296672"/>
                  </a:lnTo>
                  <a:lnTo>
                    <a:pt x="7481570" y="280289"/>
                  </a:lnTo>
                  <a:close/>
                </a:path>
              </a:pathLst>
            </a:custGeom>
            <a:solidFill>
              <a:srgbClr val="EBED9A"/>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extBox 1">
            <a:extLst>
              <a:ext uri="{FF2B5EF4-FFF2-40B4-BE49-F238E27FC236}">
                <a16:creationId xmlns:a16="http://schemas.microsoft.com/office/drawing/2014/main" id="{BBBDA602-ADC3-4181-9939-9C983234013C}"/>
              </a:ext>
            </a:extLst>
          </p:cNvPr>
          <p:cNvSpPr txBox="1"/>
          <p:nvPr/>
        </p:nvSpPr>
        <p:spPr>
          <a:xfrm>
            <a:off x="9662720" y="2287334"/>
            <a:ext cx="1875099" cy="830997"/>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Use a Headset or External Microphone</a:t>
            </a:r>
          </a:p>
        </p:txBody>
      </p:sp>
      <p:sp>
        <p:nvSpPr>
          <p:cNvPr id="70" name="TextBox 69">
            <a:extLst>
              <a:ext uri="{FF2B5EF4-FFF2-40B4-BE49-F238E27FC236}">
                <a16:creationId xmlns:a16="http://schemas.microsoft.com/office/drawing/2014/main" id="{AAEDACFF-7C39-4F5C-AEED-A63605D0970E}"/>
              </a:ext>
            </a:extLst>
          </p:cNvPr>
          <p:cNvSpPr txBox="1"/>
          <p:nvPr/>
        </p:nvSpPr>
        <p:spPr>
          <a:xfrm>
            <a:off x="5034505" y="2073365"/>
            <a:ext cx="2976683" cy="584775"/>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Use a Laptop not a Mobile Phone for Video</a:t>
            </a:r>
          </a:p>
        </p:txBody>
      </p:sp>
      <p:sp>
        <p:nvSpPr>
          <p:cNvPr id="71" name="TextBox 70">
            <a:extLst>
              <a:ext uri="{FF2B5EF4-FFF2-40B4-BE49-F238E27FC236}">
                <a16:creationId xmlns:a16="http://schemas.microsoft.com/office/drawing/2014/main" id="{F7C2E89B-528A-4597-8A60-CF3ACF28FE4E}"/>
              </a:ext>
            </a:extLst>
          </p:cNvPr>
          <p:cNvSpPr txBox="1"/>
          <p:nvPr/>
        </p:nvSpPr>
        <p:spPr>
          <a:xfrm>
            <a:off x="5652798" y="4412675"/>
            <a:ext cx="2358390" cy="338554"/>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Position the Camera</a:t>
            </a:r>
          </a:p>
        </p:txBody>
      </p:sp>
      <p:sp>
        <p:nvSpPr>
          <p:cNvPr id="72" name="TextBox 71">
            <a:extLst>
              <a:ext uri="{FF2B5EF4-FFF2-40B4-BE49-F238E27FC236}">
                <a16:creationId xmlns:a16="http://schemas.microsoft.com/office/drawing/2014/main" id="{9A0F8E6D-669F-4280-A389-D4FAF2472857}"/>
              </a:ext>
            </a:extLst>
          </p:cNvPr>
          <p:cNvSpPr txBox="1"/>
          <p:nvPr/>
        </p:nvSpPr>
        <p:spPr>
          <a:xfrm>
            <a:off x="3026621" y="4857530"/>
            <a:ext cx="2278057" cy="584775"/>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Password-Protect Your Meetings</a:t>
            </a:r>
          </a:p>
        </p:txBody>
      </p:sp>
      <p:sp>
        <p:nvSpPr>
          <p:cNvPr id="73" name="TextBox 72">
            <a:extLst>
              <a:ext uri="{FF2B5EF4-FFF2-40B4-BE49-F238E27FC236}">
                <a16:creationId xmlns:a16="http://schemas.microsoft.com/office/drawing/2014/main" id="{BD9D321A-8D80-4BE7-AF83-3924FE4F4A51}"/>
              </a:ext>
            </a:extLst>
          </p:cNvPr>
          <p:cNvSpPr txBox="1"/>
          <p:nvPr/>
        </p:nvSpPr>
        <p:spPr>
          <a:xfrm>
            <a:off x="705741" y="2336673"/>
            <a:ext cx="1328733" cy="830997"/>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Test </a:t>
            </a:r>
          </a:p>
          <a:p>
            <a:r>
              <a:rPr lang="en-US" sz="1600" b="1" dirty="0">
                <a:latin typeface="Open Sans" panose="020B0606030504020204" pitchFamily="34" charset="0"/>
                <a:ea typeface="Open Sans" panose="020B0606030504020204" pitchFamily="34" charset="0"/>
                <a:cs typeface="Open Sans" panose="020B0606030504020204" pitchFamily="34" charset="0"/>
              </a:rPr>
              <a:t>Your Technology</a:t>
            </a:r>
          </a:p>
        </p:txBody>
      </p:sp>
      <p:sp>
        <p:nvSpPr>
          <p:cNvPr id="74" name="TextBox 73">
            <a:extLst>
              <a:ext uri="{FF2B5EF4-FFF2-40B4-BE49-F238E27FC236}">
                <a16:creationId xmlns:a16="http://schemas.microsoft.com/office/drawing/2014/main" id="{A8C7F6F1-79BE-456D-9204-A85A9C8FDA24}"/>
              </a:ext>
            </a:extLst>
          </p:cNvPr>
          <p:cNvSpPr txBox="1"/>
          <p:nvPr/>
        </p:nvSpPr>
        <p:spPr>
          <a:xfrm>
            <a:off x="1556490" y="1081910"/>
            <a:ext cx="1986388" cy="646331"/>
          </a:xfrm>
          <a:prstGeom prst="rect">
            <a:avLst/>
          </a:prstGeom>
          <a:noFill/>
        </p:spPr>
        <p:txBody>
          <a:bodyPr wrap="square" rtlCol="0">
            <a:spAutoFit/>
          </a:bodyPr>
          <a:lstStyle/>
          <a:p>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Make sure that all of your peripheral devices are properly charged</a:t>
            </a:r>
          </a:p>
        </p:txBody>
      </p:sp>
      <p:sp>
        <p:nvSpPr>
          <p:cNvPr id="75" name="TextBox 74">
            <a:extLst>
              <a:ext uri="{FF2B5EF4-FFF2-40B4-BE49-F238E27FC236}">
                <a16:creationId xmlns:a16="http://schemas.microsoft.com/office/drawing/2014/main" id="{3D50E687-FBAB-4A1F-B449-B5C078F60F3C}"/>
              </a:ext>
            </a:extLst>
          </p:cNvPr>
          <p:cNvSpPr txBox="1"/>
          <p:nvPr/>
        </p:nvSpPr>
        <p:spPr>
          <a:xfrm>
            <a:off x="4270328" y="1081501"/>
            <a:ext cx="1875099" cy="646331"/>
          </a:xfrm>
          <a:prstGeom prst="rect">
            <a:avLst/>
          </a:prstGeom>
          <a:noFill/>
        </p:spPr>
        <p:txBody>
          <a:bodyPr wrap="square" rtlCol="0">
            <a:spAutoFit/>
          </a:bodyPr>
          <a:lstStyle/>
          <a:p>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Position webcam at or above eye-level for best angle</a:t>
            </a:r>
          </a:p>
        </p:txBody>
      </p:sp>
      <p:sp>
        <p:nvSpPr>
          <p:cNvPr id="76" name="TextBox 75">
            <a:extLst>
              <a:ext uri="{FF2B5EF4-FFF2-40B4-BE49-F238E27FC236}">
                <a16:creationId xmlns:a16="http://schemas.microsoft.com/office/drawing/2014/main" id="{59625E26-947A-4369-9A39-849D77E2594E}"/>
              </a:ext>
            </a:extLst>
          </p:cNvPr>
          <p:cNvSpPr txBox="1"/>
          <p:nvPr/>
        </p:nvSpPr>
        <p:spPr>
          <a:xfrm>
            <a:off x="6728093" y="1065179"/>
            <a:ext cx="1875099" cy="646331"/>
          </a:xfrm>
          <a:prstGeom prst="rect">
            <a:avLst/>
          </a:prstGeom>
          <a:noFill/>
        </p:spPr>
        <p:txBody>
          <a:bodyPr wrap="square" rtlCol="0">
            <a:spAutoFit/>
          </a:bodyPr>
          <a:lstStyle/>
          <a:p>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Test upload and download Speeds for your home network</a:t>
            </a:r>
          </a:p>
        </p:txBody>
      </p:sp>
      <p:sp>
        <p:nvSpPr>
          <p:cNvPr id="77" name="TextBox 76">
            <a:extLst>
              <a:ext uri="{FF2B5EF4-FFF2-40B4-BE49-F238E27FC236}">
                <a16:creationId xmlns:a16="http://schemas.microsoft.com/office/drawing/2014/main" id="{2D96D7E2-2737-4C47-B850-D91164584074}"/>
              </a:ext>
            </a:extLst>
          </p:cNvPr>
          <p:cNvSpPr txBox="1"/>
          <p:nvPr/>
        </p:nvSpPr>
        <p:spPr>
          <a:xfrm>
            <a:off x="9422402" y="1097628"/>
            <a:ext cx="1920200" cy="646331"/>
          </a:xfrm>
          <a:prstGeom prst="rect">
            <a:avLst/>
          </a:prstGeom>
          <a:noFill/>
        </p:spPr>
        <p:txBody>
          <a:bodyPr wrap="square" rtlCol="0">
            <a:spAutoFit/>
          </a:bodyPr>
          <a:lstStyle/>
          <a:p>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Test meetings software and rehearse all technologies prior</a:t>
            </a:r>
          </a:p>
        </p:txBody>
      </p:sp>
      <p:pic>
        <p:nvPicPr>
          <p:cNvPr id="82" name="object 36">
            <a:extLst>
              <a:ext uri="{FF2B5EF4-FFF2-40B4-BE49-F238E27FC236}">
                <a16:creationId xmlns:a16="http://schemas.microsoft.com/office/drawing/2014/main" id="{22216A33-8FF5-46B4-86F8-57B163D6BC53}"/>
              </a:ext>
            </a:extLst>
          </p:cNvPr>
          <p:cNvPicPr/>
          <p:nvPr/>
        </p:nvPicPr>
        <p:blipFill>
          <a:blip r:embed="rId13" cstate="print"/>
          <a:stretch>
            <a:fillRect/>
          </a:stretch>
        </p:blipFill>
        <p:spPr>
          <a:xfrm>
            <a:off x="837330" y="1064618"/>
            <a:ext cx="822960" cy="731520"/>
          </a:xfrm>
          <a:prstGeom prst="rect">
            <a:avLst/>
          </a:prstGeom>
          <a:noFill/>
          <a:ln>
            <a:solidFill>
              <a:srgbClr val="23408E">
                <a:alpha val="3000"/>
              </a:srgbClr>
            </a:solidFill>
          </a:ln>
        </p:spPr>
      </p:pic>
      <p:pic>
        <p:nvPicPr>
          <p:cNvPr id="83" name="object 35">
            <a:extLst>
              <a:ext uri="{FF2B5EF4-FFF2-40B4-BE49-F238E27FC236}">
                <a16:creationId xmlns:a16="http://schemas.microsoft.com/office/drawing/2014/main" id="{D2AA4E63-6C47-4165-B1FF-065330CD96AB}"/>
              </a:ext>
            </a:extLst>
          </p:cNvPr>
          <p:cNvPicPr/>
          <p:nvPr/>
        </p:nvPicPr>
        <p:blipFill>
          <a:blip r:embed="rId14" cstate="print"/>
          <a:stretch>
            <a:fillRect/>
          </a:stretch>
        </p:blipFill>
        <p:spPr>
          <a:xfrm>
            <a:off x="3550367" y="984175"/>
            <a:ext cx="731520" cy="731520"/>
          </a:xfrm>
          <a:prstGeom prst="rect">
            <a:avLst/>
          </a:prstGeom>
        </p:spPr>
      </p:pic>
      <p:pic>
        <p:nvPicPr>
          <p:cNvPr id="84" name="object 38">
            <a:extLst>
              <a:ext uri="{FF2B5EF4-FFF2-40B4-BE49-F238E27FC236}">
                <a16:creationId xmlns:a16="http://schemas.microsoft.com/office/drawing/2014/main" id="{1BFBD461-C24F-4AE0-9B51-B020994F85AA}"/>
              </a:ext>
            </a:extLst>
          </p:cNvPr>
          <p:cNvPicPr/>
          <p:nvPr/>
        </p:nvPicPr>
        <p:blipFill>
          <a:blip r:embed="rId15" cstate="print"/>
          <a:stretch>
            <a:fillRect/>
          </a:stretch>
        </p:blipFill>
        <p:spPr>
          <a:xfrm>
            <a:off x="6171964" y="984753"/>
            <a:ext cx="548640" cy="822960"/>
          </a:xfrm>
          <a:prstGeom prst="rect">
            <a:avLst/>
          </a:prstGeom>
        </p:spPr>
      </p:pic>
      <p:pic>
        <p:nvPicPr>
          <p:cNvPr id="85" name="object 37">
            <a:extLst>
              <a:ext uri="{FF2B5EF4-FFF2-40B4-BE49-F238E27FC236}">
                <a16:creationId xmlns:a16="http://schemas.microsoft.com/office/drawing/2014/main" id="{93D8C05E-5EEF-49C8-91E6-252B0671A98F}"/>
              </a:ext>
            </a:extLst>
          </p:cNvPr>
          <p:cNvPicPr/>
          <p:nvPr/>
        </p:nvPicPr>
        <p:blipFill>
          <a:blip r:embed="rId16" cstate="print"/>
          <a:stretch>
            <a:fillRect/>
          </a:stretch>
        </p:blipFill>
        <p:spPr>
          <a:xfrm>
            <a:off x="8610681" y="1156637"/>
            <a:ext cx="914400" cy="548640"/>
          </a:xfrm>
          <a:prstGeom prst="rect">
            <a:avLst/>
          </a:prstGeom>
        </p:spPr>
      </p:pic>
      <p:sp>
        <p:nvSpPr>
          <p:cNvPr id="86" name="Title 1">
            <a:extLst>
              <a:ext uri="{FF2B5EF4-FFF2-40B4-BE49-F238E27FC236}">
                <a16:creationId xmlns:a16="http://schemas.microsoft.com/office/drawing/2014/main" id="{F1B32F74-76E0-4600-A8F7-1C70EB134DF7}"/>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Equipment Check</a:t>
            </a:r>
            <a:endParaRPr kumimoji="0" lang="en-US" sz="3200" b="1" i="0" u="none" strike="noStrike" kern="1200" cap="none" spc="-10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F73448-3B18-4C2C-9C1A-1E7110626924}"/>
              </a:ext>
            </a:extLst>
          </p:cNvPr>
          <p:cNvSpPr/>
          <p:nvPr/>
        </p:nvSpPr>
        <p:spPr>
          <a:xfrm>
            <a:off x="581024" y="6419850"/>
            <a:ext cx="3499485"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alphaModFix amt="24000"/>
            <a:extLst>
              <a:ext uri="{28A0092B-C50C-407E-A947-70E740481C1C}">
                <a14:useLocalDpi xmlns:a14="http://schemas.microsoft.com/office/drawing/2010/main" val="0"/>
              </a:ext>
            </a:extLst>
          </a:blip>
          <a:srcRect l="8288" r="15861"/>
          <a:stretch/>
        </p:blipFill>
        <p:spPr bwMode="auto">
          <a:xfrm>
            <a:off x="1243988"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3">
            <a:extLst>
              <a:ext uri="{FF2B5EF4-FFF2-40B4-BE49-F238E27FC236}">
                <a16:creationId xmlns:a16="http://schemas.microsoft.com/office/drawing/2014/main" id="{D4E76674-FA3E-49B9-AA95-0F58206CCE43}"/>
              </a:ext>
            </a:extLst>
          </p:cNvPr>
          <p:cNvSpPr txBox="1">
            <a:spLocks/>
          </p:cNvSpPr>
          <p:nvPr/>
        </p:nvSpPr>
        <p:spPr bwMode="gray">
          <a:xfrm>
            <a:off x="-42498" y="2947423"/>
            <a:ext cx="12192000" cy="963153"/>
          </a:xfrm>
          <a:prstGeom prst="rect">
            <a:avLst/>
          </a:prstGeom>
        </p:spPr>
        <p:txBody>
          <a:bodyPr vert="horz" lIns="0" tIns="0" rIns="0" bIns="0" rtlCol="0" anchor="ctr" anchorCtr="0">
            <a:noAutofit/>
          </a:bodyPr>
          <a:lstStyle>
            <a:lvl1pPr algn="l" defTabSz="914377" rtl="0" eaLnBrk="1" latinLnBrk="0" hangingPunct="1">
              <a:lnSpc>
                <a:spcPct val="80000"/>
              </a:lnSpc>
              <a:spcBef>
                <a:spcPct val="0"/>
              </a:spcBef>
              <a:buNone/>
              <a:defRPr sz="2800" b="1" i="0" kern="1200" cap="none" spc="-100" baseline="0">
                <a:solidFill>
                  <a:schemeClr val="tx1"/>
                </a:solidFill>
                <a:latin typeface="Times New Roman" panose="02020603050405020304" pitchFamily="18" charset="0"/>
                <a:ea typeface="Bebas Neue" charset="0"/>
                <a:cs typeface="Times New Roman" panose="02020603050405020304" pitchFamily="18" charset="0"/>
              </a:defRPr>
            </a:lvl1pPr>
          </a:lstStyle>
          <a:p>
            <a:pPr lvl="0" algn="ctr">
              <a:defRPr/>
            </a:pPr>
            <a:r>
              <a:rPr lang="en-US" sz="3200" cap="all">
                <a:solidFill>
                  <a:srgbClr val="000000"/>
                </a:solidFill>
                <a:latin typeface="Open Sans" panose="020B0606030504020204" pitchFamily="34" charset="0"/>
                <a:ea typeface="Open Sans" panose="020B0606030504020204" pitchFamily="34" charset="0"/>
                <a:cs typeface="Open Sans" panose="020B0606030504020204" pitchFamily="34" charset="0"/>
              </a:rPr>
              <a:t>SET UP FOR SUCCESS: Technology</a:t>
            </a:r>
          </a:p>
        </p:txBody>
      </p:sp>
      <p:grpSp>
        <p:nvGrpSpPr>
          <p:cNvPr id="5" name="Group 4">
            <a:extLst>
              <a:ext uri="{FF2B5EF4-FFF2-40B4-BE49-F238E27FC236}">
                <a16:creationId xmlns:a16="http://schemas.microsoft.com/office/drawing/2014/main" id="{3D4EC9E8-ADFC-4862-9103-C7BAA69CA098}"/>
              </a:ext>
            </a:extLst>
          </p:cNvPr>
          <p:cNvGrpSpPr/>
          <p:nvPr/>
        </p:nvGrpSpPr>
        <p:grpSpPr>
          <a:xfrm>
            <a:off x="5832832" y="2419753"/>
            <a:ext cx="526335" cy="527670"/>
            <a:chOff x="5832832" y="2419753"/>
            <a:chExt cx="526335" cy="527670"/>
          </a:xfrm>
        </p:grpSpPr>
        <p:sp>
          <p:nvSpPr>
            <p:cNvPr id="22" name="Freeform 267">
              <a:extLst>
                <a:ext uri="{FF2B5EF4-FFF2-40B4-BE49-F238E27FC236}">
                  <a16:creationId xmlns:a16="http://schemas.microsoft.com/office/drawing/2014/main" id="{07A0A1B8-BE84-462C-A174-F2076D344016}"/>
                </a:ext>
              </a:extLst>
            </p:cNvPr>
            <p:cNvSpPr>
              <a:spLocks noEditPoints="1"/>
            </p:cNvSpPr>
            <p:nvPr/>
          </p:nvSpPr>
          <p:spPr bwMode="auto">
            <a:xfrm>
              <a:off x="5832832" y="2419753"/>
              <a:ext cx="526335" cy="527670"/>
            </a:xfrm>
            <a:custGeom>
              <a:avLst/>
              <a:gdLst>
                <a:gd name="T0" fmla="*/ 117 w 234"/>
                <a:gd name="T1" fmla="*/ 0 h 234"/>
                <a:gd name="T2" fmla="*/ 0 w 234"/>
                <a:gd name="T3" fmla="*/ 117 h 234"/>
                <a:gd name="T4" fmla="*/ 117 w 234"/>
                <a:gd name="T5" fmla="*/ 234 h 234"/>
                <a:gd name="T6" fmla="*/ 234 w 234"/>
                <a:gd name="T7" fmla="*/ 117 h 234"/>
                <a:gd name="T8" fmla="*/ 117 w 234"/>
                <a:gd name="T9" fmla="*/ 0 h 234"/>
                <a:gd name="T10" fmla="*/ 117 w 234"/>
                <a:gd name="T11" fmla="*/ 224 h 234"/>
                <a:gd name="T12" fmla="*/ 9 w 234"/>
                <a:gd name="T13" fmla="*/ 117 h 234"/>
                <a:gd name="T14" fmla="*/ 117 w 234"/>
                <a:gd name="T15" fmla="*/ 9 h 234"/>
                <a:gd name="T16" fmla="*/ 224 w 234"/>
                <a:gd name="T17" fmla="*/ 117 h 234"/>
                <a:gd name="T18" fmla="*/ 117 w 234"/>
                <a:gd name="T19" fmla="*/ 2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0"/>
                  </a:moveTo>
                  <a:cubicBezTo>
                    <a:pt x="52" y="0"/>
                    <a:pt x="0" y="52"/>
                    <a:pt x="0" y="117"/>
                  </a:cubicBezTo>
                  <a:cubicBezTo>
                    <a:pt x="0" y="181"/>
                    <a:pt x="52" y="234"/>
                    <a:pt x="117" y="234"/>
                  </a:cubicBezTo>
                  <a:cubicBezTo>
                    <a:pt x="181" y="234"/>
                    <a:pt x="234" y="181"/>
                    <a:pt x="234" y="117"/>
                  </a:cubicBezTo>
                  <a:cubicBezTo>
                    <a:pt x="234" y="52"/>
                    <a:pt x="181" y="0"/>
                    <a:pt x="117" y="0"/>
                  </a:cubicBezTo>
                  <a:close/>
                  <a:moveTo>
                    <a:pt x="117" y="224"/>
                  </a:moveTo>
                  <a:cubicBezTo>
                    <a:pt x="57" y="224"/>
                    <a:pt x="9" y="176"/>
                    <a:pt x="9" y="117"/>
                  </a:cubicBezTo>
                  <a:cubicBezTo>
                    <a:pt x="9" y="57"/>
                    <a:pt x="57" y="9"/>
                    <a:pt x="117" y="9"/>
                  </a:cubicBezTo>
                  <a:cubicBezTo>
                    <a:pt x="176" y="9"/>
                    <a:pt x="224" y="57"/>
                    <a:pt x="224" y="117"/>
                  </a:cubicBezTo>
                  <a:cubicBezTo>
                    <a:pt x="224" y="176"/>
                    <a:pt x="176" y="224"/>
                    <a:pt x="117" y="224"/>
                  </a:cubicBez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65314" tIns="32657" rIns="65314" bIns="32657" numCol="1" anchor="t" anchorCtr="0" compatLnSpc="1">
              <a:prstTxWarp prst="textNoShape">
                <a:avLst/>
              </a:prstTxWarp>
            </a:bodyPr>
            <a:lstStyle/>
            <a:p>
              <a:endParaRPr lang="en-US" sz="1286">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onthly calendar outline">
              <a:extLst>
                <a:ext uri="{FF2B5EF4-FFF2-40B4-BE49-F238E27FC236}">
                  <a16:creationId xmlns:a16="http://schemas.microsoft.com/office/drawing/2014/main" id="{B13B1865-FB59-480F-9DC5-EC2505DB5C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3119" y="2500708"/>
              <a:ext cx="365760" cy="365760"/>
            </a:xfrm>
            <a:prstGeom prst="rect">
              <a:avLst/>
            </a:prstGeom>
          </p:spPr>
        </p:pic>
      </p:grpSp>
      <p:sp>
        <p:nvSpPr>
          <p:cNvPr id="17" name="Rectangle 16">
            <a:extLst>
              <a:ext uri="{FF2B5EF4-FFF2-40B4-BE49-F238E27FC236}">
                <a16:creationId xmlns:a16="http://schemas.microsoft.com/office/drawing/2014/main" id="{397106A5-6D9A-4317-A07B-A508FB9CAF95}"/>
              </a:ext>
            </a:extLst>
          </p:cNvPr>
          <p:cNvSpPr/>
          <p:nvPr/>
        </p:nvSpPr>
        <p:spPr>
          <a:xfrm flipH="1">
            <a:off x="1168034"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15C8F200-C87B-4BFC-8B95-884E4C83E4D8}"/>
              </a:ext>
            </a:extLst>
          </p:cNvPr>
          <p:cNvSpPr/>
          <p:nvPr/>
        </p:nvSpPr>
        <p:spPr>
          <a:xfrm flipH="1">
            <a:off x="10933578"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274465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512961"/>
          </a:xfrm>
          <a:prstGeom prst="rect">
            <a:avLst/>
          </a:prstGeom>
        </p:spPr>
        <p:txBody>
          <a:bodyPr wrap="square" lIns="0" tIns="0" rIns="0" bIns="0" anchor="t">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en-US">
                <a:latin typeface="Open Sans" panose="020B0606030504020204" pitchFamily="34" charset="0"/>
                <a:ea typeface="Open Sans" panose="020B0606030504020204" pitchFamily="34" charset="0"/>
                <a:cs typeface="Open Sans" panose="020B0606030504020204" pitchFamily="34" charset="0"/>
              </a:rPr>
              <a:t>In the new environment, assume many meetings will have mixed participants with some teleworking and some in-person. </a:t>
            </a:r>
            <a:endParaRPr kumimoji="0" lang="en-US" sz="18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5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Digital Etiquette: </a:t>
            </a:r>
            <a:r>
              <a:rPr kumimoji="0" lang="en-US" sz="3200" i="0" u="none" strike="noStrike" kern="1200" cap="none" spc="-5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Set Your Team Up to Win </a:t>
            </a:r>
          </a:p>
        </p:txBody>
      </p:sp>
      <p:sp>
        <p:nvSpPr>
          <p:cNvPr id="48" name="object 7">
            <a:extLst>
              <a:ext uri="{FF2B5EF4-FFF2-40B4-BE49-F238E27FC236}">
                <a16:creationId xmlns:a16="http://schemas.microsoft.com/office/drawing/2014/main" id="{5658EBD0-14C6-423A-97F5-AC4CD6BAB6A3}"/>
              </a:ext>
            </a:extLst>
          </p:cNvPr>
          <p:cNvSpPr txBox="1"/>
          <p:nvPr/>
        </p:nvSpPr>
        <p:spPr>
          <a:xfrm>
            <a:off x="7482078" y="2830863"/>
            <a:ext cx="1817370" cy="1305486"/>
          </a:xfrm>
          <a:prstGeom prst="rect">
            <a:avLst/>
          </a:prstGeom>
          <a:ln w="28575">
            <a:noFill/>
          </a:ln>
        </p:spPr>
        <p:txBody>
          <a:bodyPr vert="horz" wrap="square" lIns="0" tIns="12700" rIns="0" bIns="0" rtlCol="0">
            <a:spAutoFit/>
          </a:bodyPr>
          <a:lstStyle/>
          <a:p>
            <a:pPr marL="12700" marR="5080">
              <a:lnSpc>
                <a:spcPct val="100000"/>
              </a:lnSpc>
              <a:spcBef>
                <a:spcPts val="100"/>
              </a:spcBef>
            </a:pPr>
            <a:r>
              <a:rPr lang="en-US" sz="1200" spc="-15" dirty="0">
                <a:latin typeface="Open Sans" panose="020B0606030504020204" pitchFamily="34" charset="0"/>
                <a:ea typeface="Open Sans" panose="020B0606030504020204" pitchFamily="34" charset="0"/>
                <a:cs typeface="Open Sans" panose="020B0606030504020204" pitchFamily="34" charset="0"/>
              </a:rPr>
              <a:t>Place</a:t>
            </a:r>
            <a:r>
              <a:rPr sz="1200" spc="-15" dirty="0">
                <a:latin typeface="Open Sans" panose="020B0606030504020204" pitchFamily="34" charset="0"/>
                <a:ea typeface="Open Sans" panose="020B0606030504020204" pitchFamily="34" charset="0"/>
                <a:cs typeface="Open Sans" panose="020B0606030504020204" pitchFamily="34" charset="0"/>
              </a:rPr>
              <a:t> </a:t>
            </a:r>
            <a:r>
              <a:rPr sz="1200" spc="-5" dirty="0">
                <a:latin typeface="Open Sans" panose="020B0606030504020204" pitchFamily="34" charset="0"/>
                <a:ea typeface="Open Sans" panose="020B0606030504020204" pitchFamily="34" charset="0"/>
                <a:cs typeface="Open Sans" panose="020B0606030504020204" pitchFamily="34" charset="0"/>
              </a:rPr>
              <a:t>everyone automatically on mute </a:t>
            </a:r>
            <a:r>
              <a:rPr sz="1200" dirty="0">
                <a:latin typeface="Open Sans" panose="020B0606030504020204" pitchFamily="34" charset="0"/>
                <a:ea typeface="Open Sans" panose="020B0606030504020204" pitchFamily="34" charset="0"/>
                <a:cs typeface="Open Sans" panose="020B0606030504020204" pitchFamily="34" charset="0"/>
              </a:rPr>
              <a:t>as </a:t>
            </a:r>
            <a:r>
              <a:rPr sz="1200" spc="-5" dirty="0">
                <a:latin typeface="Open Sans" panose="020B0606030504020204" pitchFamily="34" charset="0"/>
                <a:ea typeface="Open Sans" panose="020B0606030504020204" pitchFamily="34" charset="0"/>
                <a:cs typeface="Open Sans" panose="020B0606030504020204" pitchFamily="34" charset="0"/>
              </a:rPr>
              <a:t>they join </a:t>
            </a:r>
            <a:r>
              <a:rPr sz="1200" dirty="0">
                <a:latin typeface="Open Sans" panose="020B0606030504020204" pitchFamily="34" charset="0"/>
                <a:ea typeface="Open Sans" panose="020B0606030504020204" pitchFamily="34" charset="0"/>
                <a:cs typeface="Open Sans" panose="020B0606030504020204" pitchFamily="34" charset="0"/>
              </a:rPr>
              <a:t>the </a:t>
            </a:r>
            <a:r>
              <a:rPr sz="1200" spc="-5" dirty="0">
                <a:latin typeface="Open Sans" panose="020B0606030504020204" pitchFamily="34" charset="0"/>
                <a:ea typeface="Open Sans" panose="020B0606030504020204" pitchFamily="34" charset="0"/>
                <a:cs typeface="Open Sans" panose="020B0606030504020204" pitchFamily="34" charset="0"/>
              </a:rPr>
              <a:t>meeting. </a:t>
            </a:r>
            <a:r>
              <a:rPr sz="1200" dirty="0">
                <a:latin typeface="Open Sans" panose="020B0606030504020204" pitchFamily="34" charset="0"/>
                <a:ea typeface="Open Sans" panose="020B0606030504020204" pitchFamily="34" charset="0"/>
                <a:cs typeface="Open Sans" panose="020B0606030504020204" pitchFamily="34" charset="0"/>
              </a:rPr>
              <a:t>This </a:t>
            </a:r>
            <a:r>
              <a:rPr sz="1200" spc="-5" dirty="0">
                <a:latin typeface="Open Sans" panose="020B0606030504020204" pitchFamily="34" charset="0"/>
                <a:ea typeface="Open Sans" panose="020B0606030504020204" pitchFamily="34" charset="0"/>
                <a:cs typeface="Open Sans" panose="020B0606030504020204" pitchFamily="34" charset="0"/>
              </a:rPr>
              <a:t>will </a:t>
            </a:r>
            <a:r>
              <a:rPr sz="1200" spc="-10" dirty="0">
                <a:latin typeface="Open Sans" panose="020B0606030504020204" pitchFamily="34" charset="0"/>
                <a:ea typeface="Open Sans" panose="020B0606030504020204" pitchFamily="34" charset="0"/>
                <a:cs typeface="Open Sans" panose="020B0606030504020204" pitchFamily="34" charset="0"/>
              </a:rPr>
              <a:t>avoid any </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uncomfortable </a:t>
            </a:r>
            <a:r>
              <a:rPr sz="1200" spc="-5" dirty="0">
                <a:latin typeface="Open Sans" panose="020B0606030504020204" pitchFamily="34" charset="0"/>
                <a:ea typeface="Open Sans" panose="020B0606030504020204" pitchFamily="34" charset="0"/>
                <a:cs typeface="Open Sans" panose="020B0606030504020204" pitchFamily="34" charset="0"/>
              </a:rPr>
              <a:t>feedback </a:t>
            </a:r>
            <a:r>
              <a:rPr sz="1200" dirty="0">
                <a:latin typeface="Open Sans" panose="020B0606030504020204" pitchFamily="34" charset="0"/>
                <a:ea typeface="Open Sans" panose="020B0606030504020204" pitchFamily="34" charset="0"/>
                <a:cs typeface="Open Sans" panose="020B0606030504020204" pitchFamily="34" charset="0"/>
              </a:rPr>
              <a:t> </a:t>
            </a:r>
            <a:r>
              <a:rPr sz="1200" spc="-5" dirty="0">
                <a:latin typeface="Open Sans" panose="020B0606030504020204" pitchFamily="34" charset="0"/>
                <a:ea typeface="Open Sans" panose="020B0606030504020204" pitchFamily="34" charset="0"/>
                <a:cs typeface="Open Sans" panose="020B0606030504020204" pitchFamily="34" charset="0"/>
              </a:rPr>
              <a:t>noises or </a:t>
            </a:r>
            <a:r>
              <a:rPr sz="1200" dirty="0">
                <a:latin typeface="Open Sans" panose="020B0606030504020204" pitchFamily="34" charset="0"/>
                <a:ea typeface="Open Sans" panose="020B0606030504020204" pitchFamily="34" charset="0"/>
                <a:cs typeface="Open Sans" panose="020B0606030504020204" pitchFamily="34" charset="0"/>
              </a:rPr>
              <a:t>loud </a:t>
            </a:r>
            <a:r>
              <a:rPr sz="1200" spc="-5" dirty="0">
                <a:latin typeface="Open Sans" panose="020B0606030504020204" pitchFamily="34" charset="0"/>
                <a:ea typeface="Open Sans" panose="020B0606030504020204" pitchFamily="34" charset="0"/>
                <a:cs typeface="Open Sans" panose="020B0606030504020204" pitchFamily="34" charset="0"/>
              </a:rPr>
              <a:t>background</a:t>
            </a:r>
            <a:r>
              <a:rPr lang="en-US" sz="1200" dirty="0">
                <a:latin typeface="Open Sans" panose="020B0606030504020204" pitchFamily="34" charset="0"/>
                <a:ea typeface="Open Sans" panose="020B0606030504020204" pitchFamily="34" charset="0"/>
                <a:cs typeface="Open Sans" panose="020B0606030504020204" pitchFamily="34" charset="0"/>
              </a:rPr>
              <a:t> </a:t>
            </a:r>
            <a:r>
              <a:rPr sz="1200" spc="-5" dirty="0">
                <a:latin typeface="Open Sans" panose="020B0606030504020204" pitchFamily="34" charset="0"/>
                <a:ea typeface="Open Sans" panose="020B0606030504020204" pitchFamily="34" charset="0"/>
                <a:cs typeface="Open Sans" panose="020B0606030504020204" pitchFamily="34" charset="0"/>
              </a:rPr>
              <a:t>noises.</a:t>
            </a: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object 24">
            <a:extLst>
              <a:ext uri="{FF2B5EF4-FFF2-40B4-BE49-F238E27FC236}">
                <a16:creationId xmlns:a16="http://schemas.microsoft.com/office/drawing/2014/main" id="{CE00F2CB-8ECB-45E9-8621-2DF6C29494C1}"/>
              </a:ext>
            </a:extLst>
          </p:cNvPr>
          <p:cNvSpPr txBox="1"/>
          <p:nvPr/>
        </p:nvSpPr>
        <p:spPr>
          <a:xfrm>
            <a:off x="566115" y="2830863"/>
            <a:ext cx="1943735" cy="3452227"/>
          </a:xfrm>
          <a:prstGeom prst="rect">
            <a:avLst/>
          </a:prstGeom>
          <a:ln w="28575">
            <a:noFill/>
          </a:ln>
        </p:spPr>
        <p:txBody>
          <a:bodyPr vert="horz" wrap="square" lIns="0" tIns="12700" rIns="0" bIns="0" rtlCol="0">
            <a:spAutoFit/>
          </a:bodyPr>
          <a:lstStyle/>
          <a:p>
            <a:pPr marL="21590" marR="85725">
              <a:lnSpc>
                <a:spcPct val="100000"/>
              </a:lnSpc>
              <a:spcBef>
                <a:spcPts val="100"/>
              </a:spcBef>
            </a:pPr>
            <a:r>
              <a:rPr sz="1200" spc="-10" dirty="0">
                <a:latin typeface="Open Sans" panose="020B0606030504020204" pitchFamily="34" charset="0"/>
                <a:ea typeface="Open Sans" panose="020B0606030504020204" pitchFamily="34" charset="0"/>
                <a:cs typeface="Open Sans" panose="020B0606030504020204" pitchFamily="34" charset="0"/>
              </a:rPr>
              <a:t>P</a:t>
            </a:r>
            <a:r>
              <a:rPr sz="1200" spc="-25" dirty="0">
                <a:latin typeface="Open Sans" panose="020B0606030504020204" pitchFamily="34" charset="0"/>
                <a:ea typeface="Open Sans" panose="020B0606030504020204" pitchFamily="34" charset="0"/>
                <a:cs typeface="Open Sans" panose="020B0606030504020204" pitchFamily="34" charset="0"/>
              </a:rPr>
              <a:t>r</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30" dirty="0">
                <a:latin typeface="Open Sans" panose="020B0606030504020204" pitchFamily="34" charset="0"/>
                <a:ea typeface="Open Sans" panose="020B0606030504020204" pitchFamily="34" charset="0"/>
                <a:cs typeface="Open Sans" panose="020B0606030504020204" pitchFamily="34" charset="0"/>
              </a:rPr>
              <a:t>v</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35"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t</a:t>
            </a:r>
            <a:r>
              <a:rPr sz="1200" spc="-6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d</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30" dirty="0">
                <a:latin typeface="Open Sans" panose="020B0606030504020204" pitchFamily="34" charset="0"/>
                <a:ea typeface="Open Sans" panose="020B0606030504020204" pitchFamily="34" charset="0"/>
                <a:cs typeface="Open Sans" panose="020B0606030504020204" pitchFamily="34" charset="0"/>
              </a:rPr>
              <a:t>s</a:t>
            </a:r>
            <a:r>
              <a:rPr sz="1200" spc="-10" dirty="0">
                <a:latin typeface="Open Sans" panose="020B0606030504020204" pitchFamily="34" charset="0"/>
                <a:ea typeface="Open Sans" panose="020B0606030504020204" pitchFamily="34" charset="0"/>
                <a:cs typeface="Open Sans" panose="020B0606030504020204" pitchFamily="34" charset="0"/>
              </a:rPr>
              <a:t>t</a:t>
            </a:r>
            <a:r>
              <a:rPr sz="1200" spc="-35" dirty="0">
                <a:latin typeface="Open Sans" panose="020B0606030504020204" pitchFamily="34" charset="0"/>
                <a:ea typeface="Open Sans" panose="020B0606030504020204" pitchFamily="34" charset="0"/>
                <a:cs typeface="Open Sans" panose="020B0606030504020204" pitchFamily="34" charset="0"/>
              </a:rPr>
              <a:t>r</a:t>
            </a:r>
            <a:r>
              <a:rPr sz="1200" spc="-25" dirty="0">
                <a:latin typeface="Open Sans" panose="020B0606030504020204" pitchFamily="34" charset="0"/>
                <a:ea typeface="Open Sans" panose="020B0606030504020204" pitchFamily="34" charset="0"/>
                <a:cs typeface="Open Sans" panose="020B0606030504020204" pitchFamily="34" charset="0"/>
              </a:rPr>
              <a:t>a</a:t>
            </a:r>
            <a:r>
              <a:rPr sz="1200" spc="-20" dirty="0">
                <a:latin typeface="Open Sans" panose="020B0606030504020204" pitchFamily="34" charset="0"/>
                <a:ea typeface="Open Sans" panose="020B0606030504020204" pitchFamily="34" charset="0"/>
                <a:cs typeface="Open Sans" panose="020B0606030504020204" pitchFamily="34" charset="0"/>
              </a:rPr>
              <a:t>c</a:t>
            </a:r>
            <a:r>
              <a:rPr sz="1200" spc="-10" dirty="0">
                <a:latin typeface="Open Sans" panose="020B0606030504020204" pitchFamily="34" charset="0"/>
                <a:ea typeface="Open Sans" panose="020B0606030504020204" pitchFamily="34" charset="0"/>
                <a:cs typeface="Open Sans" panose="020B0606030504020204" pitchFamily="34" charset="0"/>
              </a:rPr>
              <a:t>t</a:t>
            </a:r>
            <a:r>
              <a:rPr sz="1200" spc="-25" dirty="0">
                <a:latin typeface="Open Sans" panose="020B0606030504020204" pitchFamily="34" charset="0"/>
                <a:ea typeface="Open Sans" panose="020B0606030504020204" pitchFamily="34" charset="0"/>
                <a:cs typeface="Open Sans" panose="020B0606030504020204" pitchFamily="34" charset="0"/>
              </a:rPr>
              <a:t>i</a:t>
            </a:r>
            <a:r>
              <a:rPr sz="1200" spc="-2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g</a:t>
            </a:r>
            <a:r>
              <a:rPr sz="1200" spc="-6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pop</a:t>
            </a:r>
            <a:r>
              <a:rPr sz="1200" spc="-20" dirty="0">
                <a:latin typeface="Open Sans" panose="020B0606030504020204" pitchFamily="34" charset="0"/>
                <a:ea typeface="Open Sans" panose="020B0606030504020204" pitchFamily="34" charset="0"/>
                <a:cs typeface="Open Sans" panose="020B0606030504020204" pitchFamily="34" charset="0"/>
              </a:rPr>
              <a:t>-u</a:t>
            </a:r>
            <a:r>
              <a:rPr sz="1200" spc="-35" dirty="0">
                <a:latin typeface="Open Sans" panose="020B0606030504020204" pitchFamily="34" charset="0"/>
                <a:ea typeface="Open Sans" panose="020B0606030504020204" pitchFamily="34" charset="0"/>
                <a:cs typeface="Open Sans" panose="020B0606030504020204" pitchFamily="34" charset="0"/>
              </a:rPr>
              <a:t>p</a:t>
            </a:r>
            <a:r>
              <a:rPr sz="1200" dirty="0">
                <a:latin typeface="Open Sans" panose="020B0606030504020204" pitchFamily="34" charset="0"/>
                <a:ea typeface="Open Sans" panose="020B0606030504020204" pitchFamily="34" charset="0"/>
                <a:cs typeface="Open Sans" panose="020B0606030504020204" pitchFamily="34" charset="0"/>
              </a:rPr>
              <a:t>s</a:t>
            </a:r>
            <a:r>
              <a:rPr sz="1200" spc="-6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b</a:t>
            </a:r>
            <a:r>
              <a:rPr sz="1200" dirty="0">
                <a:latin typeface="Open Sans" panose="020B0606030504020204" pitchFamily="34" charset="0"/>
                <a:ea typeface="Open Sans" panose="020B0606030504020204" pitchFamily="34" charset="0"/>
                <a:cs typeface="Open Sans" panose="020B0606030504020204" pitchFamily="34" charset="0"/>
              </a:rPr>
              <a:t>y </a:t>
            </a:r>
            <a:r>
              <a:rPr sz="1200" spc="-15" dirty="0">
                <a:latin typeface="Open Sans" panose="020B0606030504020204" pitchFamily="34" charset="0"/>
                <a:ea typeface="Open Sans" panose="020B0606030504020204" pitchFamily="34" charset="0"/>
                <a:cs typeface="Open Sans" panose="020B0606030504020204" pitchFamily="34" charset="0"/>
              </a:rPr>
              <a:t>s</a:t>
            </a:r>
            <a:r>
              <a:rPr sz="1200" spc="-10" dirty="0">
                <a:latin typeface="Open Sans" panose="020B0606030504020204" pitchFamily="34" charset="0"/>
                <a:ea typeface="Open Sans" panose="020B0606030504020204" pitchFamily="34" charset="0"/>
                <a:cs typeface="Open Sans" panose="020B0606030504020204" pitchFamily="34" charset="0"/>
              </a:rPr>
              <a:t>hu</a:t>
            </a:r>
            <a:r>
              <a:rPr sz="1200" spc="-20" dirty="0">
                <a:latin typeface="Open Sans" panose="020B0606030504020204" pitchFamily="34" charset="0"/>
                <a:ea typeface="Open Sans" panose="020B0606030504020204" pitchFamily="34" charset="0"/>
                <a:cs typeface="Open Sans" panose="020B0606030504020204" pitchFamily="34" charset="0"/>
              </a:rPr>
              <a:t>tt</a:t>
            </a:r>
            <a:r>
              <a:rPr sz="1200" spc="-25" dirty="0">
                <a:latin typeface="Open Sans" panose="020B0606030504020204" pitchFamily="34" charset="0"/>
                <a:ea typeface="Open Sans" panose="020B0606030504020204" pitchFamily="34" charset="0"/>
                <a:cs typeface="Open Sans" panose="020B0606030504020204" pitchFamily="34" charset="0"/>
              </a:rPr>
              <a:t>i</a:t>
            </a:r>
            <a:r>
              <a:rPr sz="1200" spc="-2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g</a:t>
            </a:r>
            <a:r>
              <a:rPr sz="1200" spc="-6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do</a:t>
            </a:r>
            <a:r>
              <a:rPr sz="1200" spc="-20" dirty="0">
                <a:latin typeface="Open Sans" panose="020B0606030504020204" pitchFamily="34" charset="0"/>
                <a:ea typeface="Open Sans" panose="020B0606030504020204" pitchFamily="34" charset="0"/>
                <a:cs typeface="Open Sans" panose="020B0606030504020204" pitchFamily="34" charset="0"/>
              </a:rPr>
              <a:t>w</a:t>
            </a:r>
            <a:r>
              <a:rPr sz="1200" dirty="0">
                <a:latin typeface="Open Sans" panose="020B0606030504020204" pitchFamily="34" charset="0"/>
                <a:ea typeface="Open Sans" panose="020B0606030504020204" pitchFamily="34" charset="0"/>
                <a:cs typeface="Open Sans" panose="020B0606030504020204" pitchFamily="34" charset="0"/>
              </a:rPr>
              <a:t>n</a:t>
            </a:r>
            <a:r>
              <a:rPr sz="1200" spc="-50" dirty="0">
                <a:latin typeface="Open Sans" panose="020B0606030504020204" pitchFamily="34" charset="0"/>
                <a:ea typeface="Open Sans" panose="020B0606030504020204" pitchFamily="34" charset="0"/>
                <a:cs typeface="Open Sans" panose="020B0606030504020204" pitchFamily="34" charset="0"/>
              </a:rPr>
              <a:t> </a:t>
            </a:r>
            <a:r>
              <a:rPr sz="1200" spc="-25" dirty="0">
                <a:latin typeface="Open Sans" panose="020B0606030504020204" pitchFamily="34" charset="0"/>
                <a:ea typeface="Open Sans" panose="020B0606030504020204" pitchFamily="34" charset="0"/>
                <a:cs typeface="Open Sans" panose="020B0606030504020204" pitchFamily="34" charset="0"/>
              </a:rPr>
              <a:t>e</a:t>
            </a:r>
            <a:r>
              <a:rPr sz="1200" spc="-20" dirty="0">
                <a:latin typeface="Open Sans" panose="020B0606030504020204" pitchFamily="34" charset="0"/>
                <a:ea typeface="Open Sans" panose="020B0606030504020204" pitchFamily="34" charset="0"/>
                <a:cs typeface="Open Sans" panose="020B0606030504020204" pitchFamily="34" charset="0"/>
              </a:rPr>
              <a:t>x</a:t>
            </a:r>
            <a:r>
              <a:rPr sz="1200" spc="-10" dirty="0">
                <a:latin typeface="Open Sans" panose="020B0606030504020204" pitchFamily="34" charset="0"/>
                <a:ea typeface="Open Sans" panose="020B0606030504020204" pitchFamily="34" charset="0"/>
                <a:cs typeface="Open Sans" panose="020B0606030504020204" pitchFamily="34" charset="0"/>
              </a:rPr>
              <a:t>t</a:t>
            </a:r>
            <a:r>
              <a:rPr sz="1200" spc="-35" dirty="0">
                <a:latin typeface="Open Sans" panose="020B0606030504020204" pitchFamily="34" charset="0"/>
                <a:ea typeface="Open Sans" panose="020B0606030504020204" pitchFamily="34" charset="0"/>
                <a:cs typeface="Open Sans" panose="020B0606030504020204" pitchFamily="34" charset="0"/>
              </a:rPr>
              <a:t>r</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10" dirty="0">
                <a:latin typeface="Open Sans" panose="020B0606030504020204" pitchFamily="34" charset="0"/>
                <a:ea typeface="Open Sans" panose="020B0606030504020204" pitchFamily="34" charset="0"/>
                <a:cs typeface="Open Sans" panose="020B0606030504020204" pitchFamily="34" charset="0"/>
              </a:rPr>
              <a:t>n</a:t>
            </a:r>
            <a:r>
              <a:rPr sz="1200" spc="-25" dirty="0">
                <a:latin typeface="Open Sans" panose="020B0606030504020204" pitchFamily="34" charset="0"/>
                <a:ea typeface="Open Sans" panose="020B0606030504020204" pitchFamily="34" charset="0"/>
                <a:cs typeface="Open Sans" panose="020B0606030504020204" pitchFamily="34" charset="0"/>
              </a:rPr>
              <a:t>e</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spc="-20" dirty="0">
                <a:latin typeface="Open Sans" panose="020B0606030504020204" pitchFamily="34" charset="0"/>
                <a:ea typeface="Open Sans" panose="020B0606030504020204" pitchFamily="34" charset="0"/>
                <a:cs typeface="Open Sans" panose="020B0606030504020204" pitchFamily="34" charset="0"/>
              </a:rPr>
              <a:t>u</a:t>
            </a:r>
            <a:r>
              <a:rPr sz="1200" dirty="0">
                <a:latin typeface="Open Sans" panose="020B0606030504020204" pitchFamily="34" charset="0"/>
                <a:ea typeface="Open Sans" panose="020B0606030504020204" pitchFamily="34" charset="0"/>
                <a:cs typeface="Open Sans" panose="020B0606030504020204" pitchFamily="34" charset="0"/>
              </a:rPr>
              <a:t>s </a:t>
            </a:r>
            <a:r>
              <a:rPr sz="1200" spc="-20" dirty="0">
                <a:latin typeface="Open Sans" panose="020B0606030504020204" pitchFamily="34" charset="0"/>
                <a:ea typeface="Open Sans" panose="020B0606030504020204" pitchFamily="34" charset="0"/>
                <a:cs typeface="Open Sans" panose="020B0606030504020204" pitchFamily="34" charset="0"/>
              </a:rPr>
              <a:t>applications </a:t>
            </a:r>
            <a:r>
              <a:rPr sz="1200" spc="-10" dirty="0">
                <a:latin typeface="Open Sans" panose="020B0606030504020204" pitchFamily="34" charset="0"/>
                <a:ea typeface="Open Sans" panose="020B0606030504020204" pitchFamily="34" charset="0"/>
                <a:cs typeface="Open Sans" panose="020B0606030504020204" pitchFamily="34" charset="0"/>
              </a:rPr>
              <a:t>and </a:t>
            </a:r>
            <a:r>
              <a:rPr sz="1200" spc="-20" dirty="0">
                <a:latin typeface="Open Sans" panose="020B0606030504020204" pitchFamily="34" charset="0"/>
                <a:ea typeface="Open Sans" panose="020B0606030504020204" pitchFamily="34" charset="0"/>
                <a:cs typeface="Open Sans" panose="020B0606030504020204" pitchFamily="34" charset="0"/>
              </a:rPr>
              <a:t>notifications</a:t>
            </a:r>
            <a:r>
              <a:rPr sz="1200" spc="-1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dirty="0">
                <a:latin typeface="Open Sans" panose="020B0606030504020204" pitchFamily="34" charset="0"/>
                <a:ea typeface="Open Sans" panose="020B0606030504020204" pitchFamily="34" charset="0"/>
                <a:cs typeface="Open Sans" panose="020B0606030504020204" pitchFamily="34" charset="0"/>
              </a:rPr>
              <a:t>r</a:t>
            </a:r>
            <a:r>
              <a:rPr sz="1200" spc="-35"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s</a:t>
            </a:r>
            <a:r>
              <a:rPr sz="1200" spc="-25" dirty="0">
                <a:latin typeface="Open Sans" panose="020B0606030504020204" pitchFamily="34" charset="0"/>
                <a:ea typeface="Open Sans" panose="020B0606030504020204" pitchFamily="34" charset="0"/>
                <a:cs typeface="Open Sans" panose="020B0606030504020204" pitchFamily="34" charset="0"/>
              </a:rPr>
              <a:t>e</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spc="-10" dirty="0">
                <a:latin typeface="Open Sans" panose="020B0606030504020204" pitchFamily="34" charset="0"/>
                <a:ea typeface="Open Sans" panose="020B0606030504020204" pitchFamily="34" charset="0"/>
                <a:cs typeface="Open Sans" panose="020B0606030504020204" pitchFamily="34" charset="0"/>
              </a:rPr>
              <a:t>t</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2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g</a:t>
            </a:r>
            <a:r>
              <a:rPr sz="1200" spc="-6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th</a:t>
            </a:r>
            <a:r>
              <a:rPr sz="1200" spc="-15" dirty="0">
                <a:latin typeface="Open Sans" panose="020B0606030504020204" pitchFamily="34" charset="0"/>
                <a:ea typeface="Open Sans" panose="020B0606030504020204" pitchFamily="34" charset="0"/>
                <a:cs typeface="Open Sans" panose="020B0606030504020204" pitchFamily="34" charset="0"/>
              </a:rPr>
              <a:t>e</a:t>
            </a:r>
            <a:r>
              <a:rPr sz="1200" dirty="0">
                <a:latin typeface="Open Sans" panose="020B0606030504020204" pitchFamily="34" charset="0"/>
                <a:ea typeface="Open Sans" panose="020B0606030504020204" pitchFamily="34" charset="0"/>
                <a:cs typeface="Open Sans" panose="020B0606030504020204" pitchFamily="34" charset="0"/>
              </a:rPr>
              <a:t>m</a:t>
            </a:r>
            <a:r>
              <a:rPr sz="1200" spc="-60" dirty="0">
                <a:latin typeface="Open Sans" panose="020B0606030504020204" pitchFamily="34" charset="0"/>
                <a:ea typeface="Open Sans" panose="020B0606030504020204" pitchFamily="34" charset="0"/>
                <a:cs typeface="Open Sans" panose="020B0606030504020204" pitchFamily="34" charset="0"/>
              </a:rPr>
              <a:t> </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dirty="0">
                <a:latin typeface="Open Sans" panose="020B0606030504020204" pitchFamily="34" charset="0"/>
                <a:ea typeface="Open Sans" panose="020B0606030504020204" pitchFamily="34" charset="0"/>
                <a:cs typeface="Open Sans" panose="020B0606030504020204" pitchFamily="34" charset="0"/>
              </a:rPr>
              <a:t>o</a:t>
            </a:r>
            <a:r>
              <a:rPr sz="1200" spc="-3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a:t>
            </a:r>
            <a:r>
              <a:rPr sz="1200" spc="-10" dirty="0">
                <a:latin typeface="Open Sans" panose="020B0606030504020204" pitchFamily="34" charset="0"/>
                <a:ea typeface="Open Sans" panose="020B0606030504020204" pitchFamily="34" charset="0"/>
                <a:cs typeface="Open Sans" panose="020B0606030504020204" pitchFamily="34" charset="0"/>
              </a:rPr>
              <a:t>D</a:t>
            </a:r>
            <a:r>
              <a:rPr sz="1200" dirty="0">
                <a:latin typeface="Open Sans" panose="020B0606030504020204" pitchFamily="34" charset="0"/>
                <a:ea typeface="Open Sans" panose="020B0606030504020204" pitchFamily="34" charset="0"/>
                <a:cs typeface="Open Sans" panose="020B0606030504020204" pitchFamily="34" charset="0"/>
              </a:rPr>
              <a:t>o</a:t>
            </a:r>
            <a:r>
              <a:rPr sz="1200" spc="-4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no</a:t>
            </a:r>
            <a:r>
              <a:rPr sz="1200" dirty="0">
                <a:latin typeface="Open Sans" panose="020B0606030504020204" pitchFamily="34" charset="0"/>
                <a:ea typeface="Open Sans" panose="020B0606030504020204" pitchFamily="34" charset="0"/>
                <a:cs typeface="Open Sans" panose="020B0606030504020204" pitchFamily="34" charset="0"/>
              </a:rPr>
              <a:t>t </a:t>
            </a:r>
            <a:r>
              <a:rPr sz="1200" spc="-30" dirty="0">
                <a:latin typeface="Open Sans" panose="020B0606030504020204" pitchFamily="34" charset="0"/>
                <a:ea typeface="Open Sans" panose="020B0606030504020204" pitchFamily="34" charset="0"/>
                <a:cs typeface="Open Sans" panose="020B0606030504020204" pitchFamily="34" charset="0"/>
              </a:rPr>
              <a:t>disturb.”</a:t>
            </a:r>
            <a:endParaRPr sz="1200" dirty="0">
              <a:latin typeface="Open Sans" panose="020B0606030504020204" pitchFamily="34" charset="0"/>
              <a:ea typeface="Open Sans" panose="020B0606030504020204" pitchFamily="34" charset="0"/>
              <a:cs typeface="Open Sans" panose="020B0606030504020204" pitchFamily="34" charset="0"/>
            </a:endParaRPr>
          </a:p>
          <a:p>
            <a:pPr marL="127000" marR="66040" indent="-114300">
              <a:lnSpc>
                <a:spcPct val="100000"/>
              </a:lnSpc>
              <a:spcBef>
                <a:spcPts val="300"/>
              </a:spcBef>
              <a:buFont typeface="Arial"/>
              <a:buChar char="•"/>
              <a:tabLst>
                <a:tab pos="127000" algn="l"/>
              </a:tabLst>
            </a:pPr>
            <a:r>
              <a:rPr sz="1200" spc="-10" dirty="0">
                <a:latin typeface="Open Sans" panose="020B0606030504020204" pitchFamily="34" charset="0"/>
                <a:ea typeface="Open Sans" panose="020B0606030504020204" pitchFamily="34" charset="0"/>
                <a:cs typeface="Open Sans" panose="020B0606030504020204" pitchFamily="34" charset="0"/>
              </a:rPr>
              <a:t>M</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55" dirty="0">
                <a:latin typeface="Open Sans" panose="020B0606030504020204" pitchFamily="34" charset="0"/>
                <a:ea typeface="Open Sans" panose="020B0606030504020204" pitchFamily="34" charset="0"/>
                <a:cs typeface="Open Sans" panose="020B0606030504020204" pitchFamily="34" charset="0"/>
              </a:rPr>
              <a:t>k</a:t>
            </a:r>
            <a:r>
              <a:rPr sz="1200" dirty="0">
                <a:latin typeface="Open Sans" panose="020B0606030504020204" pitchFamily="34" charset="0"/>
                <a:ea typeface="Open Sans" panose="020B0606030504020204" pitchFamily="34" charset="0"/>
                <a:cs typeface="Open Sans" panose="020B0606030504020204" pitchFamily="34" charset="0"/>
              </a:rPr>
              <a:t>e</a:t>
            </a:r>
            <a:r>
              <a:rPr sz="1200" spc="-3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s</a:t>
            </a:r>
            <a:r>
              <a:rPr sz="1200" spc="-10" dirty="0">
                <a:latin typeface="Open Sans" panose="020B0606030504020204" pitchFamily="34" charset="0"/>
                <a:ea typeface="Open Sans" panose="020B0606030504020204" pitchFamily="34" charset="0"/>
                <a:cs typeface="Open Sans" panose="020B0606030504020204" pitchFamily="34" charset="0"/>
              </a:rPr>
              <a:t>u</a:t>
            </a:r>
            <a:r>
              <a:rPr sz="1200" spc="-25" dirty="0">
                <a:latin typeface="Open Sans" panose="020B0606030504020204" pitchFamily="34" charset="0"/>
                <a:ea typeface="Open Sans" panose="020B0606030504020204" pitchFamily="34" charset="0"/>
                <a:cs typeface="Open Sans" panose="020B0606030504020204" pitchFamily="34" charset="0"/>
              </a:rPr>
              <a:t>r</a:t>
            </a:r>
            <a:r>
              <a:rPr sz="1200" dirty="0">
                <a:latin typeface="Open Sans" panose="020B0606030504020204" pitchFamily="34" charset="0"/>
                <a:ea typeface="Open Sans" panose="020B0606030504020204" pitchFamily="34" charset="0"/>
                <a:cs typeface="Open Sans" panose="020B0606030504020204" pitchFamily="34" charset="0"/>
              </a:rPr>
              <a:t>e</a:t>
            </a:r>
            <a:r>
              <a:rPr sz="1200" spc="-55" dirty="0">
                <a:latin typeface="Open Sans" panose="020B0606030504020204" pitchFamily="34" charset="0"/>
                <a:ea typeface="Open Sans" panose="020B0606030504020204" pitchFamily="34" charset="0"/>
                <a:cs typeface="Open Sans" panose="020B0606030504020204" pitchFamily="34" charset="0"/>
              </a:rPr>
              <a:t> </a:t>
            </a:r>
            <a:r>
              <a:rPr sz="1200" spc="-30" dirty="0">
                <a:latin typeface="Open Sans" panose="020B0606030504020204" pitchFamily="34" charset="0"/>
                <a:ea typeface="Open Sans" panose="020B0606030504020204" pitchFamily="34" charset="0"/>
                <a:cs typeface="Open Sans" panose="020B0606030504020204" pitchFamily="34" charset="0"/>
              </a:rPr>
              <a:t>y</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dirty="0">
                <a:latin typeface="Open Sans" panose="020B0606030504020204" pitchFamily="34" charset="0"/>
                <a:ea typeface="Open Sans" panose="020B0606030504020204" pitchFamily="34" charset="0"/>
                <a:cs typeface="Open Sans" panose="020B0606030504020204" pitchFamily="34" charset="0"/>
              </a:rPr>
              <a:t>u</a:t>
            </a:r>
            <a:r>
              <a:rPr sz="1200" spc="-4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m</a:t>
            </a:r>
            <a:r>
              <a:rPr sz="1200" spc="-10" dirty="0">
                <a:latin typeface="Open Sans" panose="020B0606030504020204" pitchFamily="34" charset="0"/>
                <a:ea typeface="Open Sans" panose="020B0606030504020204" pitchFamily="34" charset="0"/>
                <a:cs typeface="Open Sans" panose="020B0606030504020204" pitchFamily="34" charset="0"/>
              </a:rPr>
              <a:t>u</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dirty="0">
                <a:latin typeface="Open Sans" panose="020B0606030504020204" pitchFamily="34" charset="0"/>
                <a:ea typeface="Open Sans" panose="020B0606030504020204" pitchFamily="34" charset="0"/>
                <a:cs typeface="Open Sans" panose="020B0606030504020204" pitchFamily="34" charset="0"/>
              </a:rPr>
              <a:t>e</a:t>
            </a:r>
            <a:r>
              <a:rPr sz="1200" spc="-55" dirty="0">
                <a:latin typeface="Open Sans" panose="020B0606030504020204" pitchFamily="34" charset="0"/>
                <a:ea typeface="Open Sans" panose="020B0606030504020204" pitchFamily="34" charset="0"/>
                <a:cs typeface="Open Sans" panose="020B0606030504020204" pitchFamily="34" charset="0"/>
              </a:rPr>
              <a:t> </a:t>
            </a:r>
            <a:r>
              <a:rPr sz="1200" spc="-30" dirty="0">
                <a:latin typeface="Open Sans" panose="020B0606030504020204" pitchFamily="34" charset="0"/>
                <a:ea typeface="Open Sans" panose="020B0606030504020204" pitchFamily="34" charset="0"/>
                <a:cs typeface="Open Sans" panose="020B0606030504020204" pitchFamily="34" charset="0"/>
              </a:rPr>
              <a:t>y</a:t>
            </a:r>
            <a:r>
              <a:rPr sz="1200" spc="-10" dirty="0">
                <a:latin typeface="Open Sans" panose="020B0606030504020204" pitchFamily="34" charset="0"/>
                <a:ea typeface="Open Sans" panose="020B0606030504020204" pitchFamily="34" charset="0"/>
                <a:cs typeface="Open Sans" panose="020B0606030504020204" pitchFamily="34" charset="0"/>
              </a:rPr>
              <a:t>ou</a:t>
            </a:r>
            <a:r>
              <a:rPr sz="1200" dirty="0">
                <a:latin typeface="Open Sans" panose="020B0606030504020204" pitchFamily="34" charset="0"/>
                <a:ea typeface="Open Sans" panose="020B0606030504020204" pitchFamily="34" charset="0"/>
                <a:cs typeface="Open Sans" panose="020B0606030504020204" pitchFamily="34" charset="0"/>
              </a:rPr>
              <a:t>r </a:t>
            </a:r>
            <a:r>
              <a:rPr lang="en-US" sz="1200" spc="-15" dirty="0">
                <a:latin typeface="Open Sans" panose="020B0606030504020204" pitchFamily="34" charset="0"/>
                <a:ea typeface="Open Sans" panose="020B0606030504020204" pitchFamily="34" charset="0"/>
                <a:cs typeface="Open Sans" panose="020B0606030504020204" pitchFamily="34" charset="0"/>
              </a:rPr>
              <a:t>cell phone</a:t>
            </a:r>
            <a:r>
              <a:rPr sz="1200" spc="-30"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to </a:t>
            </a:r>
            <a:r>
              <a:rPr sz="1200" spc="-10" dirty="0">
                <a:latin typeface="Open Sans" panose="020B0606030504020204" pitchFamily="34" charset="0"/>
                <a:ea typeface="Open Sans" panose="020B0606030504020204" pitchFamily="34" charset="0"/>
                <a:cs typeface="Open Sans" panose="020B0606030504020204" pitchFamily="34" charset="0"/>
              </a:rPr>
              <a:t>p</a:t>
            </a:r>
            <a:r>
              <a:rPr sz="1200" spc="-25" dirty="0">
                <a:latin typeface="Open Sans" panose="020B0606030504020204" pitchFamily="34" charset="0"/>
                <a:ea typeface="Open Sans" panose="020B0606030504020204" pitchFamily="34" charset="0"/>
                <a:cs typeface="Open Sans" panose="020B0606030504020204" pitchFamily="34" charset="0"/>
              </a:rPr>
              <a:t>r</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40" dirty="0">
                <a:latin typeface="Open Sans" panose="020B0606030504020204" pitchFamily="34" charset="0"/>
                <a:ea typeface="Open Sans" panose="020B0606030504020204" pitchFamily="34" charset="0"/>
                <a:cs typeface="Open Sans" panose="020B0606030504020204" pitchFamily="34" charset="0"/>
              </a:rPr>
              <a:t>v</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35"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t</a:t>
            </a:r>
            <a:r>
              <a:rPr sz="1200" spc="-65"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35"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y </a:t>
            </a:r>
            <a:r>
              <a:rPr sz="1200" spc="-15" dirty="0">
                <a:latin typeface="Open Sans" panose="020B0606030504020204" pitchFamily="34" charset="0"/>
                <a:ea typeface="Open Sans" panose="020B0606030504020204" pitchFamily="34" charset="0"/>
                <a:cs typeface="Open Sans" panose="020B0606030504020204" pitchFamily="34" charset="0"/>
              </a:rPr>
              <a:t>calls </a:t>
            </a:r>
            <a:r>
              <a:rPr sz="1200" spc="-5" dirty="0">
                <a:latin typeface="Open Sans" panose="020B0606030504020204" pitchFamily="34" charset="0"/>
                <a:ea typeface="Open Sans" panose="020B0606030504020204" pitchFamily="34" charset="0"/>
                <a:cs typeface="Open Sans" panose="020B0606030504020204" pitchFamily="34" charset="0"/>
              </a:rPr>
              <a:t>or </a:t>
            </a:r>
            <a:r>
              <a:rPr sz="1200" spc="-15" dirty="0">
                <a:latin typeface="Open Sans" panose="020B0606030504020204" pitchFamily="34" charset="0"/>
                <a:ea typeface="Open Sans" panose="020B0606030504020204" pitchFamily="34" charset="0"/>
                <a:cs typeface="Open Sans" panose="020B0606030504020204" pitchFamily="34" charset="0"/>
              </a:rPr>
              <a:t>messages from</a:t>
            </a:r>
            <a:r>
              <a:rPr sz="1200" spc="-1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20" dirty="0">
                <a:latin typeface="Open Sans" panose="020B0606030504020204" pitchFamily="34" charset="0"/>
                <a:ea typeface="Open Sans" panose="020B0606030504020204" pitchFamily="34" charset="0"/>
                <a:cs typeface="Open Sans" panose="020B0606030504020204" pitchFamily="34" charset="0"/>
              </a:rPr>
              <a:t>nt</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25" dirty="0">
                <a:latin typeface="Open Sans" panose="020B0606030504020204" pitchFamily="34" charset="0"/>
                <a:ea typeface="Open Sans" panose="020B0606030504020204" pitchFamily="34" charset="0"/>
                <a:cs typeface="Open Sans" panose="020B0606030504020204" pitchFamily="34" charset="0"/>
              </a:rPr>
              <a:t>rr</a:t>
            </a:r>
            <a:r>
              <a:rPr sz="1200" spc="-20" dirty="0">
                <a:latin typeface="Open Sans" panose="020B0606030504020204" pitchFamily="34" charset="0"/>
                <a:ea typeface="Open Sans" panose="020B0606030504020204" pitchFamily="34" charset="0"/>
                <a:cs typeface="Open Sans" panose="020B0606030504020204" pitchFamily="34" charset="0"/>
              </a:rPr>
              <a:t>upt</a:t>
            </a:r>
            <a:r>
              <a:rPr sz="1200" spc="-25" dirty="0">
                <a:latin typeface="Open Sans" panose="020B0606030504020204" pitchFamily="34" charset="0"/>
                <a:ea typeface="Open Sans" panose="020B0606030504020204" pitchFamily="34" charset="0"/>
                <a:cs typeface="Open Sans" panose="020B0606030504020204" pitchFamily="34" charset="0"/>
              </a:rPr>
              <a:t>i</a:t>
            </a:r>
            <a:r>
              <a:rPr sz="1200" spc="-2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g</a:t>
            </a:r>
            <a:r>
              <a:rPr sz="1200" spc="-60" dirty="0">
                <a:latin typeface="Open Sans" panose="020B0606030504020204" pitchFamily="34" charset="0"/>
                <a:ea typeface="Open Sans" panose="020B0606030504020204" pitchFamily="34" charset="0"/>
                <a:cs typeface="Open Sans" panose="020B0606030504020204" pitchFamily="34" charset="0"/>
              </a:rPr>
              <a:t> </a:t>
            </a:r>
            <a:r>
              <a:rPr sz="1200" spc="-30" dirty="0">
                <a:latin typeface="Open Sans" panose="020B0606030504020204" pitchFamily="34" charset="0"/>
                <a:ea typeface="Open Sans" panose="020B0606030504020204" pitchFamily="34" charset="0"/>
                <a:cs typeface="Open Sans" panose="020B0606030504020204" pitchFamily="34" charset="0"/>
              </a:rPr>
              <a:t>y</a:t>
            </a:r>
            <a:r>
              <a:rPr sz="1200" spc="-10" dirty="0">
                <a:latin typeface="Open Sans" panose="020B0606030504020204" pitchFamily="34" charset="0"/>
                <a:ea typeface="Open Sans" panose="020B0606030504020204" pitchFamily="34" charset="0"/>
                <a:cs typeface="Open Sans" panose="020B0606030504020204" pitchFamily="34" charset="0"/>
              </a:rPr>
              <a:t>ou</a:t>
            </a:r>
            <a:r>
              <a:rPr sz="1200" dirty="0">
                <a:latin typeface="Open Sans" panose="020B0606030504020204" pitchFamily="34" charset="0"/>
                <a:ea typeface="Open Sans" panose="020B0606030504020204" pitchFamily="34" charset="0"/>
                <a:cs typeface="Open Sans" panose="020B0606030504020204" pitchFamily="34" charset="0"/>
              </a:rPr>
              <a:t>r</a:t>
            </a:r>
            <a:r>
              <a:rPr sz="1200" spc="-55"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m</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25" dirty="0">
                <a:latin typeface="Open Sans" panose="020B0606030504020204" pitchFamily="34" charset="0"/>
                <a:ea typeface="Open Sans" panose="020B0606030504020204" pitchFamily="34" charset="0"/>
                <a:cs typeface="Open Sans" panose="020B0606030504020204" pitchFamily="34" charset="0"/>
              </a:rPr>
              <a:t>e</a:t>
            </a:r>
            <a:r>
              <a:rPr sz="1200" spc="-10" dirty="0">
                <a:latin typeface="Open Sans" panose="020B0606030504020204" pitchFamily="34" charset="0"/>
                <a:ea typeface="Open Sans" panose="020B0606030504020204" pitchFamily="34" charset="0"/>
                <a:cs typeface="Open Sans" panose="020B0606030504020204" pitchFamily="34" charset="0"/>
              </a:rPr>
              <a:t>t</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10" dirty="0">
                <a:latin typeface="Open Sans" panose="020B0606030504020204" pitchFamily="34" charset="0"/>
                <a:ea typeface="Open Sans" panose="020B0606030504020204" pitchFamily="34" charset="0"/>
                <a:cs typeface="Open Sans" panose="020B0606030504020204" pitchFamily="34" charset="0"/>
              </a:rPr>
              <a:t>n</a:t>
            </a:r>
            <a:r>
              <a:rPr sz="1200" spc="-15" dirty="0">
                <a:latin typeface="Open Sans" panose="020B0606030504020204" pitchFamily="34" charset="0"/>
                <a:ea typeface="Open Sans" panose="020B0606030504020204" pitchFamily="34" charset="0"/>
                <a:cs typeface="Open Sans" panose="020B0606030504020204" pitchFamily="34" charset="0"/>
              </a:rPr>
              <a:t>g</a:t>
            </a:r>
            <a:r>
              <a:rPr lang="en-US" sz="1200" dirty="0">
                <a:latin typeface="Open Sans" panose="020B0606030504020204" pitchFamily="34" charset="0"/>
                <a:ea typeface="Open Sans" panose="020B0606030504020204" pitchFamily="34" charset="0"/>
                <a:cs typeface="Open Sans" panose="020B0606030504020204" pitchFamily="34" charset="0"/>
              </a:rPr>
              <a:t>. </a:t>
            </a:r>
          </a:p>
          <a:p>
            <a:pPr marL="127000" marR="66040" indent="-114300">
              <a:lnSpc>
                <a:spcPct val="100000"/>
              </a:lnSpc>
              <a:spcBef>
                <a:spcPts val="300"/>
              </a:spcBef>
              <a:buFont typeface="Arial"/>
              <a:buChar char="•"/>
              <a:tabLst>
                <a:tab pos="127000" algn="l"/>
              </a:tabLst>
            </a:pPr>
            <a:r>
              <a:rPr lang="en-US" sz="1200" dirty="0">
                <a:latin typeface="Open Sans" panose="020B0606030504020204" pitchFamily="34" charset="0"/>
                <a:ea typeface="Open Sans" panose="020B0606030504020204" pitchFamily="34" charset="0"/>
                <a:cs typeface="Open Sans" panose="020B0606030504020204" pitchFamily="34" charset="0"/>
              </a:rPr>
              <a:t>Ensure that you mute Teams chat feature.</a:t>
            </a:r>
            <a:endParaRPr sz="1200" dirty="0">
              <a:latin typeface="Open Sans" panose="020B0606030504020204" pitchFamily="34" charset="0"/>
              <a:ea typeface="Open Sans" panose="020B0606030504020204" pitchFamily="34" charset="0"/>
              <a:cs typeface="Open Sans" panose="020B0606030504020204" pitchFamily="34" charset="0"/>
            </a:endParaRPr>
          </a:p>
          <a:p>
            <a:pPr marL="127000" marR="5080" indent="-114300">
              <a:lnSpc>
                <a:spcPct val="100000"/>
              </a:lnSpc>
              <a:spcBef>
                <a:spcPts val="300"/>
              </a:spcBef>
              <a:buFont typeface="Arial"/>
              <a:buChar char="•"/>
              <a:tabLst>
                <a:tab pos="127000" algn="l"/>
              </a:tabLst>
            </a:pPr>
            <a:r>
              <a:rPr sz="1200" spc="-85" dirty="0">
                <a:latin typeface="Open Sans" panose="020B0606030504020204" pitchFamily="34" charset="0"/>
                <a:ea typeface="Open Sans" panose="020B0606030504020204" pitchFamily="34" charset="0"/>
                <a:cs typeface="Open Sans" panose="020B0606030504020204" pitchFamily="34" charset="0"/>
              </a:rPr>
              <a:t>T</a:t>
            </a:r>
            <a:r>
              <a:rPr sz="1200" spc="-10" dirty="0">
                <a:latin typeface="Open Sans" panose="020B0606030504020204" pitchFamily="34" charset="0"/>
                <a:ea typeface="Open Sans" panose="020B0606030504020204" pitchFamily="34" charset="0"/>
                <a:cs typeface="Open Sans" panose="020B0606030504020204" pitchFamily="34" charset="0"/>
              </a:rPr>
              <a:t>u</a:t>
            </a:r>
            <a:r>
              <a:rPr sz="1200" spc="-15" dirty="0">
                <a:latin typeface="Open Sans" panose="020B0606030504020204" pitchFamily="34" charset="0"/>
                <a:ea typeface="Open Sans" panose="020B0606030504020204" pitchFamily="34" charset="0"/>
                <a:cs typeface="Open Sans" panose="020B0606030504020204" pitchFamily="34" charset="0"/>
              </a:rPr>
              <a:t>r</a:t>
            </a:r>
            <a:r>
              <a:rPr sz="1200" dirty="0">
                <a:latin typeface="Open Sans" panose="020B0606030504020204" pitchFamily="34" charset="0"/>
                <a:ea typeface="Open Sans" panose="020B0606030504020204" pitchFamily="34" charset="0"/>
                <a:cs typeface="Open Sans" panose="020B0606030504020204" pitchFamily="34" charset="0"/>
              </a:rPr>
              <a:t>n</a:t>
            </a:r>
            <a:r>
              <a:rPr sz="1200" spc="-6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spc="-20" dirty="0">
                <a:latin typeface="Open Sans" panose="020B0606030504020204" pitchFamily="34" charset="0"/>
                <a:ea typeface="Open Sans" panose="020B0606030504020204" pitchFamily="34" charset="0"/>
                <a:cs typeface="Open Sans" panose="020B0606030504020204" pitchFamily="34" charset="0"/>
              </a:rPr>
              <a:t>f</a:t>
            </a:r>
            <a:r>
              <a:rPr sz="1200" dirty="0">
                <a:latin typeface="Open Sans" panose="020B0606030504020204" pitchFamily="34" charset="0"/>
                <a:ea typeface="Open Sans" panose="020B0606030504020204" pitchFamily="34" charset="0"/>
                <a:cs typeface="Open Sans" panose="020B0606030504020204" pitchFamily="34" charset="0"/>
              </a:rPr>
              <a:t>f</a:t>
            </a:r>
            <a:r>
              <a:rPr sz="1200" spc="-50" dirty="0">
                <a:latin typeface="Open Sans" panose="020B0606030504020204" pitchFamily="34" charset="0"/>
                <a:ea typeface="Open Sans" panose="020B0606030504020204" pitchFamily="34" charset="0"/>
                <a:cs typeface="Open Sans" panose="020B0606030504020204" pitchFamily="34" charset="0"/>
              </a:rPr>
              <a:t> </a:t>
            </a:r>
            <a:r>
              <a:rPr lang="en-US" sz="1200" spc="-15" dirty="0">
                <a:latin typeface="Open Sans" panose="020B0606030504020204" pitchFamily="34" charset="0"/>
                <a:ea typeface="Open Sans" panose="020B0606030504020204" pitchFamily="34" charset="0"/>
                <a:cs typeface="Open Sans" panose="020B0606030504020204" pitchFamily="34" charset="0"/>
              </a:rPr>
              <a:t>email</a:t>
            </a:r>
            <a:r>
              <a:rPr sz="1200" spc="-5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pop-</a:t>
            </a:r>
            <a:r>
              <a:rPr sz="1200" spc="-20" dirty="0">
                <a:latin typeface="Open Sans" panose="020B0606030504020204" pitchFamily="34" charset="0"/>
                <a:ea typeface="Open Sans" panose="020B0606030504020204" pitchFamily="34" charset="0"/>
                <a:cs typeface="Open Sans" panose="020B0606030504020204" pitchFamily="34" charset="0"/>
              </a:rPr>
              <a:t>up  </a:t>
            </a:r>
            <a:r>
              <a:rPr sz="1200" spc="-10" dirty="0">
                <a:latin typeface="Open Sans" panose="020B0606030504020204" pitchFamily="34" charset="0"/>
                <a:ea typeface="Open Sans" panose="020B0606030504020204" pitchFamily="34" charset="0"/>
                <a:cs typeface="Open Sans" panose="020B0606030504020204" pitchFamily="34" charset="0"/>
              </a:rPr>
              <a:t>not</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20" dirty="0">
                <a:latin typeface="Open Sans" panose="020B0606030504020204" pitchFamily="34" charset="0"/>
                <a:ea typeface="Open Sans" panose="020B0606030504020204" pitchFamily="34" charset="0"/>
                <a:cs typeface="Open Sans" panose="020B0606030504020204" pitchFamily="34" charset="0"/>
              </a:rPr>
              <a:t>f</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30" dirty="0">
                <a:latin typeface="Open Sans" panose="020B0606030504020204" pitchFamily="34" charset="0"/>
                <a:ea typeface="Open Sans" panose="020B0606030504020204" pitchFamily="34" charset="0"/>
                <a:cs typeface="Open Sans" panose="020B0606030504020204" pitchFamily="34" charset="0"/>
              </a:rPr>
              <a:t>c</a:t>
            </a:r>
            <a:r>
              <a:rPr sz="1200" spc="-25" dirty="0">
                <a:latin typeface="Open Sans" panose="020B0606030504020204" pitchFamily="34" charset="0"/>
                <a:ea typeface="Open Sans" panose="020B0606030504020204" pitchFamily="34" charset="0"/>
                <a:cs typeface="Open Sans" panose="020B0606030504020204" pitchFamily="34" charset="0"/>
              </a:rPr>
              <a:t>a</a:t>
            </a:r>
            <a:r>
              <a:rPr sz="1200" spc="-10" dirty="0">
                <a:latin typeface="Open Sans" panose="020B0606030504020204" pitchFamily="34" charset="0"/>
                <a:ea typeface="Open Sans" panose="020B0606030504020204" pitchFamily="34" charset="0"/>
                <a:cs typeface="Open Sans" panose="020B0606030504020204" pitchFamily="34" charset="0"/>
              </a:rPr>
              <a:t>t</a:t>
            </a:r>
            <a:r>
              <a:rPr sz="1200" spc="-25" dirty="0">
                <a:latin typeface="Open Sans" panose="020B0606030504020204" pitchFamily="34" charset="0"/>
                <a:ea typeface="Open Sans" panose="020B0606030504020204" pitchFamily="34" charset="0"/>
                <a:cs typeface="Open Sans" panose="020B0606030504020204" pitchFamily="34" charset="0"/>
              </a:rPr>
              <a:t>i</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spc="-2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s</a:t>
            </a:r>
            <a:r>
              <a:rPr lang="en-US" sz="1200" spc="-60" dirty="0">
                <a:latin typeface="Open Sans" panose="020B0606030504020204" pitchFamily="34" charset="0"/>
                <a:ea typeface="Open Sans" panose="020B0606030504020204" pitchFamily="34" charset="0"/>
                <a:cs typeface="Open Sans" panose="020B0606030504020204" pitchFamily="34" charset="0"/>
              </a:rPr>
              <a:t> while </a:t>
            </a:r>
            <a:r>
              <a:rPr sz="1200" spc="-10" dirty="0">
                <a:latin typeface="Open Sans" panose="020B0606030504020204" pitchFamily="34" charset="0"/>
                <a:ea typeface="Open Sans" panose="020B0606030504020204" pitchFamily="34" charset="0"/>
                <a:cs typeface="Open Sans" panose="020B0606030504020204" pitchFamily="34" charset="0"/>
              </a:rPr>
              <a:t>p</a:t>
            </a:r>
            <a:r>
              <a:rPr sz="1200" spc="-25" dirty="0">
                <a:latin typeface="Open Sans" panose="020B0606030504020204" pitchFamily="34" charset="0"/>
                <a:ea typeface="Open Sans" panose="020B0606030504020204" pitchFamily="34" charset="0"/>
                <a:cs typeface="Open Sans" panose="020B0606030504020204" pitchFamily="34" charset="0"/>
              </a:rPr>
              <a:t>r</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15" dirty="0">
                <a:latin typeface="Open Sans" panose="020B0606030504020204" pitchFamily="34" charset="0"/>
                <a:ea typeface="Open Sans" panose="020B0606030504020204" pitchFamily="34" charset="0"/>
                <a:cs typeface="Open Sans" panose="020B0606030504020204" pitchFamily="34" charset="0"/>
              </a:rPr>
              <a:t>s</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35" dirty="0">
                <a:latin typeface="Open Sans" panose="020B0606030504020204" pitchFamily="34" charset="0"/>
                <a:ea typeface="Open Sans" panose="020B0606030504020204" pitchFamily="34" charset="0"/>
                <a:cs typeface="Open Sans" panose="020B0606030504020204" pitchFamily="34" charset="0"/>
              </a:rPr>
              <a:t>n</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2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g</a:t>
            </a:r>
            <a:r>
              <a:rPr sz="1200" spc="-7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dirty="0">
                <a:latin typeface="Open Sans" panose="020B0606030504020204" pitchFamily="34" charset="0"/>
                <a:ea typeface="Open Sans" panose="020B0606030504020204" pitchFamily="34" charset="0"/>
                <a:cs typeface="Open Sans" panose="020B0606030504020204" pitchFamily="34" charset="0"/>
              </a:rPr>
              <a:t>n</a:t>
            </a:r>
            <a:r>
              <a:rPr sz="1200" spc="-4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th</a:t>
            </a:r>
            <a:r>
              <a:rPr sz="1200" dirty="0">
                <a:latin typeface="Open Sans" panose="020B0606030504020204" pitchFamily="34" charset="0"/>
                <a:ea typeface="Open Sans" panose="020B0606030504020204" pitchFamily="34" charset="0"/>
                <a:cs typeface="Open Sans" panose="020B0606030504020204" pitchFamily="34" charset="0"/>
              </a:rPr>
              <a:t>e</a:t>
            </a:r>
            <a:r>
              <a:rPr sz="1200" spc="-45"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m</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25" dirty="0">
                <a:latin typeface="Open Sans" panose="020B0606030504020204" pitchFamily="34" charset="0"/>
                <a:ea typeface="Open Sans" panose="020B0606030504020204" pitchFamily="34" charset="0"/>
                <a:cs typeface="Open Sans" panose="020B0606030504020204" pitchFamily="34" charset="0"/>
              </a:rPr>
              <a:t>e</a:t>
            </a:r>
            <a:r>
              <a:rPr sz="1200" spc="-10" dirty="0">
                <a:latin typeface="Open Sans" panose="020B0606030504020204" pitchFamily="34" charset="0"/>
                <a:ea typeface="Open Sans" panose="020B0606030504020204" pitchFamily="34" charset="0"/>
                <a:cs typeface="Open Sans" panose="020B0606030504020204" pitchFamily="34" charset="0"/>
              </a:rPr>
              <a:t>t</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10" dirty="0">
                <a:latin typeface="Open Sans" panose="020B0606030504020204" pitchFamily="34" charset="0"/>
                <a:ea typeface="Open Sans" panose="020B0606030504020204" pitchFamily="34" charset="0"/>
                <a:cs typeface="Open Sans" panose="020B0606030504020204" pitchFamily="34" charset="0"/>
              </a:rPr>
              <a:t>n</a:t>
            </a:r>
            <a:r>
              <a:rPr sz="1200" spc="-15" dirty="0">
                <a:latin typeface="Open Sans" panose="020B0606030504020204" pitchFamily="34" charset="0"/>
                <a:ea typeface="Open Sans" panose="020B0606030504020204" pitchFamily="34" charset="0"/>
                <a:cs typeface="Open Sans" panose="020B0606030504020204" pitchFamily="34" charset="0"/>
              </a:rPr>
              <a:t>g</a:t>
            </a:r>
            <a:r>
              <a:rPr sz="1200" dirty="0">
                <a:latin typeface="Open Sans" panose="020B0606030504020204" pitchFamily="34" charset="0"/>
                <a:ea typeface="Open Sans" panose="020B0606030504020204" pitchFamily="34" charset="0"/>
                <a:cs typeface="Open Sans" panose="020B0606030504020204" pitchFamily="34" charset="0"/>
              </a:rPr>
              <a:t>.</a:t>
            </a:r>
          </a:p>
        </p:txBody>
      </p:sp>
      <p:sp>
        <p:nvSpPr>
          <p:cNvPr id="50" name="object 26">
            <a:extLst>
              <a:ext uri="{FF2B5EF4-FFF2-40B4-BE49-F238E27FC236}">
                <a16:creationId xmlns:a16="http://schemas.microsoft.com/office/drawing/2014/main" id="{491FD3C7-AA6E-4C5F-9B8C-E358DF67D08E}"/>
              </a:ext>
            </a:extLst>
          </p:cNvPr>
          <p:cNvSpPr txBox="1"/>
          <p:nvPr/>
        </p:nvSpPr>
        <p:spPr>
          <a:xfrm>
            <a:off x="2816033" y="2830863"/>
            <a:ext cx="2132570" cy="3229089"/>
          </a:xfrm>
          <a:prstGeom prst="rect">
            <a:avLst/>
          </a:prstGeom>
          <a:ln w="28575">
            <a:noFill/>
          </a:ln>
        </p:spPr>
        <p:txBody>
          <a:bodyPr vert="horz" wrap="square" lIns="0" tIns="12700" rIns="0" bIns="0" rtlCol="0">
            <a:spAutoFit/>
          </a:bodyPr>
          <a:lstStyle/>
          <a:p>
            <a:pPr marL="21590" marR="5080">
              <a:lnSpc>
                <a:spcPct val="100000"/>
              </a:lnSpc>
              <a:spcBef>
                <a:spcPts val="100"/>
              </a:spcBef>
            </a:pPr>
            <a:r>
              <a:rPr sz="1200" spc="-10" dirty="0">
                <a:latin typeface="Open Sans" panose="020B0606030504020204" pitchFamily="34" charset="0"/>
                <a:ea typeface="Open Sans" panose="020B0606030504020204" pitchFamily="34" charset="0"/>
                <a:cs typeface="Open Sans" panose="020B0606030504020204" pitchFamily="34" charset="0"/>
              </a:rPr>
              <a:t>M</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10" dirty="0">
                <a:latin typeface="Open Sans" panose="020B0606030504020204" pitchFamily="34" charset="0"/>
                <a:ea typeface="Open Sans" panose="020B0606030504020204" pitchFamily="34" charset="0"/>
                <a:cs typeface="Open Sans" panose="020B0606030504020204" pitchFamily="34" charset="0"/>
              </a:rPr>
              <a:t>n</a:t>
            </a:r>
            <a:r>
              <a:rPr sz="1200" spc="-15" dirty="0">
                <a:latin typeface="Open Sans" panose="020B0606030504020204" pitchFamily="34" charset="0"/>
                <a:ea typeface="Open Sans" panose="020B0606030504020204" pitchFamily="34" charset="0"/>
                <a:cs typeface="Open Sans" panose="020B0606030504020204" pitchFamily="34" charset="0"/>
              </a:rPr>
              <a:t>imi</a:t>
            </a:r>
            <a:r>
              <a:rPr sz="1200" spc="-45" dirty="0">
                <a:latin typeface="Open Sans" panose="020B0606030504020204" pitchFamily="34" charset="0"/>
                <a:ea typeface="Open Sans" panose="020B0606030504020204" pitchFamily="34" charset="0"/>
                <a:cs typeface="Open Sans" panose="020B0606030504020204" pitchFamily="34" charset="0"/>
              </a:rPr>
              <a:t>z</a:t>
            </a:r>
            <a:r>
              <a:rPr sz="1200" dirty="0">
                <a:latin typeface="Open Sans" panose="020B0606030504020204" pitchFamily="34" charset="0"/>
                <a:ea typeface="Open Sans" panose="020B0606030504020204" pitchFamily="34" charset="0"/>
                <a:cs typeface="Open Sans" panose="020B0606030504020204" pitchFamily="34" charset="0"/>
              </a:rPr>
              <a:t>e</a:t>
            </a:r>
            <a:r>
              <a:rPr sz="1200" spc="-6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un</a:t>
            </a:r>
            <a:r>
              <a:rPr sz="1200" spc="-25" dirty="0">
                <a:latin typeface="Open Sans" panose="020B0606030504020204" pitchFamily="34" charset="0"/>
                <a:ea typeface="Open Sans" panose="020B0606030504020204" pitchFamily="34" charset="0"/>
                <a:cs typeface="Open Sans" panose="020B0606030504020204" pitchFamily="34" charset="0"/>
              </a:rPr>
              <a:t>r</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25" dirty="0">
                <a:latin typeface="Open Sans" panose="020B0606030504020204" pitchFamily="34" charset="0"/>
                <a:ea typeface="Open Sans" panose="020B0606030504020204" pitchFamily="34" charset="0"/>
                <a:cs typeface="Open Sans" panose="020B0606030504020204" pitchFamily="34" charset="0"/>
              </a:rPr>
              <a:t>la</a:t>
            </a:r>
            <a:r>
              <a:rPr sz="1200" spc="-30" dirty="0">
                <a:latin typeface="Open Sans" panose="020B0606030504020204" pitchFamily="34" charset="0"/>
                <a:ea typeface="Open Sans" panose="020B0606030504020204" pitchFamily="34" charset="0"/>
                <a:cs typeface="Open Sans" panose="020B0606030504020204" pitchFamily="34" charset="0"/>
              </a:rPr>
              <a:t>t</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dirty="0">
                <a:latin typeface="Open Sans" panose="020B0606030504020204" pitchFamily="34" charset="0"/>
                <a:ea typeface="Open Sans" panose="020B0606030504020204" pitchFamily="34" charset="0"/>
                <a:cs typeface="Open Sans" panose="020B0606030504020204" pitchFamily="34" charset="0"/>
              </a:rPr>
              <a:t>d</a:t>
            </a:r>
            <a:r>
              <a:rPr sz="1200" spc="-7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ope</a:t>
            </a:r>
            <a:r>
              <a:rPr sz="1200" dirty="0">
                <a:latin typeface="Open Sans" panose="020B0606030504020204" pitchFamily="34" charset="0"/>
                <a:ea typeface="Open Sans" panose="020B0606030504020204" pitchFamily="34" charset="0"/>
                <a:cs typeface="Open Sans" panose="020B0606030504020204" pitchFamily="34" charset="0"/>
              </a:rPr>
              <a:t>n  </a:t>
            </a:r>
            <a:r>
              <a:rPr sz="1200" spc="-20" dirty="0">
                <a:latin typeface="Open Sans" panose="020B0606030504020204" pitchFamily="34" charset="0"/>
                <a:ea typeface="Open Sans" panose="020B0606030504020204" pitchFamily="34" charset="0"/>
                <a:cs typeface="Open Sans" panose="020B0606030504020204" pitchFamily="34" charset="0"/>
              </a:rPr>
              <a:t>w</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10" dirty="0">
                <a:latin typeface="Open Sans" panose="020B0606030504020204" pitchFamily="34" charset="0"/>
                <a:ea typeface="Open Sans" panose="020B0606030504020204" pitchFamily="34" charset="0"/>
                <a:cs typeface="Open Sans" panose="020B0606030504020204" pitchFamily="34" charset="0"/>
              </a:rPr>
              <a:t>ndo</a:t>
            </a:r>
            <a:r>
              <a:rPr sz="1200" spc="-30" dirty="0">
                <a:latin typeface="Open Sans" panose="020B0606030504020204" pitchFamily="34" charset="0"/>
                <a:ea typeface="Open Sans" panose="020B0606030504020204" pitchFamily="34" charset="0"/>
                <a:cs typeface="Open Sans" panose="020B0606030504020204" pitchFamily="34" charset="0"/>
              </a:rPr>
              <a:t>w</a:t>
            </a:r>
            <a:r>
              <a:rPr sz="1200" dirty="0">
                <a:latin typeface="Open Sans" panose="020B0606030504020204" pitchFamily="34" charset="0"/>
                <a:ea typeface="Open Sans" panose="020B0606030504020204" pitchFamily="34" charset="0"/>
                <a:cs typeface="Open Sans" panose="020B0606030504020204" pitchFamily="34" charset="0"/>
              </a:rPr>
              <a:t>s</a:t>
            </a:r>
            <a:r>
              <a:rPr sz="1200" spc="-45"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1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d</a:t>
            </a:r>
            <a:r>
              <a:rPr sz="1200" spc="-5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10" dirty="0">
                <a:latin typeface="Open Sans" panose="020B0606030504020204" pitchFamily="34" charset="0"/>
                <a:ea typeface="Open Sans" panose="020B0606030504020204" pitchFamily="34" charset="0"/>
                <a:cs typeface="Open Sans" panose="020B0606030504020204" pitchFamily="34" charset="0"/>
              </a:rPr>
              <a:t>pp</a:t>
            </a:r>
            <a:r>
              <a:rPr sz="1200" spc="-15" dirty="0">
                <a:latin typeface="Open Sans" panose="020B0606030504020204" pitchFamily="34" charset="0"/>
                <a:ea typeface="Open Sans" panose="020B0606030504020204" pitchFamily="34" charset="0"/>
                <a:cs typeface="Open Sans" panose="020B0606030504020204" pitchFamily="34" charset="0"/>
              </a:rPr>
              <a:t>li</a:t>
            </a:r>
            <a:r>
              <a:rPr sz="1200" spc="-30" dirty="0">
                <a:latin typeface="Open Sans" panose="020B0606030504020204" pitchFamily="34" charset="0"/>
                <a:ea typeface="Open Sans" panose="020B0606030504020204" pitchFamily="34" charset="0"/>
                <a:cs typeface="Open Sans" panose="020B0606030504020204" pitchFamily="34" charset="0"/>
              </a:rPr>
              <a:t>c</a:t>
            </a:r>
            <a:r>
              <a:rPr sz="1200" spc="-25" dirty="0">
                <a:latin typeface="Open Sans" panose="020B0606030504020204" pitchFamily="34" charset="0"/>
                <a:ea typeface="Open Sans" panose="020B0606030504020204" pitchFamily="34" charset="0"/>
                <a:cs typeface="Open Sans" panose="020B0606030504020204" pitchFamily="34" charset="0"/>
              </a:rPr>
              <a:t>a</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spc="-2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s</a:t>
            </a:r>
            <a:r>
              <a:rPr sz="1200" spc="-6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dirty="0">
                <a:latin typeface="Open Sans" panose="020B0606030504020204" pitchFamily="34" charset="0"/>
                <a:ea typeface="Open Sans" panose="020B0606030504020204" pitchFamily="34" charset="0"/>
                <a:cs typeface="Open Sans" panose="020B0606030504020204" pitchFamily="34" charset="0"/>
              </a:rPr>
              <a:t>n </a:t>
            </a:r>
            <a:r>
              <a:rPr sz="1200" spc="-30" dirty="0">
                <a:latin typeface="Open Sans" panose="020B0606030504020204" pitchFamily="34" charset="0"/>
                <a:ea typeface="Open Sans" panose="020B0606030504020204" pitchFamily="34" charset="0"/>
                <a:cs typeface="Open Sans" panose="020B0606030504020204" pitchFamily="34" charset="0"/>
              </a:rPr>
              <a:t>y</a:t>
            </a:r>
            <a:r>
              <a:rPr sz="1200" spc="-10" dirty="0">
                <a:latin typeface="Open Sans" panose="020B0606030504020204" pitchFamily="34" charset="0"/>
                <a:ea typeface="Open Sans" panose="020B0606030504020204" pitchFamily="34" charset="0"/>
                <a:cs typeface="Open Sans" panose="020B0606030504020204" pitchFamily="34" charset="0"/>
              </a:rPr>
              <a:t>ou</a:t>
            </a:r>
            <a:r>
              <a:rPr sz="1200" dirty="0">
                <a:latin typeface="Open Sans" panose="020B0606030504020204" pitchFamily="34" charset="0"/>
                <a:ea typeface="Open Sans" panose="020B0606030504020204" pitchFamily="34" charset="0"/>
                <a:cs typeface="Open Sans" panose="020B0606030504020204" pitchFamily="34" charset="0"/>
              </a:rPr>
              <a:t>r</a:t>
            </a:r>
            <a:r>
              <a:rPr sz="1200" spc="-5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de</a:t>
            </a:r>
            <a:r>
              <a:rPr sz="1200" spc="-15" dirty="0">
                <a:latin typeface="Open Sans" panose="020B0606030504020204" pitchFamily="34" charset="0"/>
                <a:ea typeface="Open Sans" panose="020B0606030504020204" pitchFamily="34" charset="0"/>
                <a:cs typeface="Open Sans" panose="020B0606030504020204" pitchFamily="34" charset="0"/>
              </a:rPr>
              <a:t>s</a:t>
            </a:r>
            <a:r>
              <a:rPr sz="1200" spc="-20" dirty="0">
                <a:latin typeface="Open Sans" panose="020B0606030504020204" pitchFamily="34" charset="0"/>
                <a:ea typeface="Open Sans" panose="020B0606030504020204" pitchFamily="34" charset="0"/>
                <a:cs typeface="Open Sans" panose="020B0606030504020204" pitchFamily="34" charset="0"/>
              </a:rPr>
              <a:t>kt</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dirty="0">
                <a:latin typeface="Open Sans" panose="020B0606030504020204" pitchFamily="34" charset="0"/>
                <a:ea typeface="Open Sans" panose="020B0606030504020204" pitchFamily="34" charset="0"/>
                <a:cs typeface="Open Sans" panose="020B0606030504020204" pitchFamily="34" charset="0"/>
              </a:rPr>
              <a:t>p</a:t>
            </a:r>
            <a:r>
              <a:rPr sz="1200" spc="-65" dirty="0">
                <a:latin typeface="Open Sans" panose="020B0606030504020204" pitchFamily="34" charset="0"/>
                <a:ea typeface="Open Sans" panose="020B0606030504020204" pitchFamily="34" charset="0"/>
                <a:cs typeface="Open Sans" panose="020B0606030504020204" pitchFamily="34" charset="0"/>
              </a:rPr>
              <a:t> </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dirty="0">
                <a:latin typeface="Open Sans" panose="020B0606030504020204" pitchFamily="34" charset="0"/>
                <a:ea typeface="Open Sans" panose="020B0606030504020204" pitchFamily="34" charset="0"/>
                <a:cs typeface="Open Sans" panose="020B0606030504020204" pitchFamily="34" charset="0"/>
              </a:rPr>
              <a:t>o</a:t>
            </a:r>
            <a:r>
              <a:rPr sz="1200" spc="-3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en</a:t>
            </a:r>
            <a:r>
              <a:rPr sz="1200" spc="-15" dirty="0">
                <a:latin typeface="Open Sans" panose="020B0606030504020204" pitchFamily="34" charset="0"/>
                <a:ea typeface="Open Sans" panose="020B0606030504020204" pitchFamily="34" charset="0"/>
                <a:cs typeface="Open Sans" panose="020B0606030504020204" pitchFamily="34" charset="0"/>
              </a:rPr>
              <a:t>s</a:t>
            </a:r>
            <a:r>
              <a:rPr sz="1200" spc="-10" dirty="0">
                <a:latin typeface="Open Sans" panose="020B0606030504020204" pitchFamily="34" charset="0"/>
                <a:ea typeface="Open Sans" panose="020B0606030504020204" pitchFamily="34" charset="0"/>
                <a:cs typeface="Open Sans" panose="020B0606030504020204" pitchFamily="34" charset="0"/>
              </a:rPr>
              <a:t>u</a:t>
            </a:r>
            <a:r>
              <a:rPr sz="1200" spc="-25" dirty="0">
                <a:latin typeface="Open Sans" panose="020B0606030504020204" pitchFamily="34" charset="0"/>
                <a:ea typeface="Open Sans" panose="020B0606030504020204" pitchFamily="34" charset="0"/>
                <a:cs typeface="Open Sans" panose="020B0606030504020204" pitchFamily="34" charset="0"/>
              </a:rPr>
              <a:t>r</a:t>
            </a:r>
            <a:r>
              <a:rPr sz="1200" dirty="0">
                <a:latin typeface="Open Sans" panose="020B0606030504020204" pitchFamily="34" charset="0"/>
                <a:ea typeface="Open Sans" panose="020B0606030504020204" pitchFamily="34" charset="0"/>
                <a:cs typeface="Open Sans" panose="020B0606030504020204" pitchFamily="34" charset="0"/>
              </a:rPr>
              <a:t>e</a:t>
            </a:r>
            <a:r>
              <a:rPr lang="en-US" sz="1200" dirty="0">
                <a:latin typeface="Open Sans" panose="020B0606030504020204" pitchFamily="34" charset="0"/>
                <a:ea typeface="Open Sans" panose="020B0606030504020204" pitchFamily="34" charset="0"/>
                <a:cs typeface="Open Sans" panose="020B0606030504020204" pitchFamily="34" charset="0"/>
              </a:rPr>
              <a:t> that </a:t>
            </a:r>
            <a:r>
              <a:rPr sz="1200" dirty="0">
                <a:latin typeface="Open Sans" panose="020B0606030504020204" pitchFamily="34" charset="0"/>
                <a:ea typeface="Open Sans" panose="020B0606030504020204" pitchFamily="34" charset="0"/>
                <a:cs typeface="Open Sans" panose="020B0606030504020204" pitchFamily="34" charset="0"/>
              </a:rPr>
              <a:t> </a:t>
            </a:r>
            <a:r>
              <a:rPr sz="1200" spc="-20" dirty="0">
                <a:latin typeface="Open Sans" panose="020B0606030504020204" pitchFamily="34" charset="0"/>
                <a:ea typeface="Open Sans" panose="020B0606030504020204" pitchFamily="34" charset="0"/>
                <a:cs typeface="Open Sans" panose="020B0606030504020204" pitchFamily="34" charset="0"/>
              </a:rPr>
              <a:t>confidential information </a:t>
            </a:r>
            <a:r>
              <a:rPr sz="1200" spc="-15" dirty="0">
                <a:latin typeface="Open Sans" panose="020B0606030504020204" pitchFamily="34" charset="0"/>
                <a:ea typeface="Open Sans" panose="020B0606030504020204" pitchFamily="34" charset="0"/>
                <a:cs typeface="Open Sans" panose="020B0606030504020204" pitchFamily="34" charset="0"/>
              </a:rPr>
              <a:t>and/or </a:t>
            </a:r>
            <a:r>
              <a:rPr sz="1200" spc="-30" dirty="0">
                <a:latin typeface="Open Sans" panose="020B0606030504020204" pitchFamily="34" charset="0"/>
                <a:ea typeface="Open Sans" panose="020B0606030504020204" pitchFamily="34" charset="0"/>
                <a:cs typeface="Open Sans" panose="020B0606030504020204" pitchFamily="34" charset="0"/>
              </a:rPr>
              <a:t>c</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spc="-20" dirty="0">
                <a:latin typeface="Open Sans" panose="020B0606030504020204" pitchFamily="34" charset="0"/>
                <a:ea typeface="Open Sans" panose="020B0606030504020204" pitchFamily="34" charset="0"/>
                <a:cs typeface="Open Sans" panose="020B0606030504020204" pitchFamily="34" charset="0"/>
              </a:rPr>
              <a:t>nt</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20" dirty="0">
                <a:latin typeface="Open Sans" panose="020B0606030504020204" pitchFamily="34" charset="0"/>
                <a:ea typeface="Open Sans" panose="020B0606030504020204" pitchFamily="34" charset="0"/>
                <a:cs typeface="Open Sans" panose="020B0606030504020204" pitchFamily="34" charset="0"/>
              </a:rPr>
              <a:t>c</a:t>
            </a:r>
            <a:r>
              <a:rPr sz="1200" dirty="0">
                <a:latin typeface="Open Sans" panose="020B0606030504020204" pitchFamily="34" charset="0"/>
                <a:ea typeface="Open Sans" panose="020B0606030504020204" pitchFamily="34" charset="0"/>
                <a:cs typeface="Open Sans" panose="020B0606030504020204" pitchFamily="34" charset="0"/>
              </a:rPr>
              <a:t>t</a:t>
            </a:r>
            <a:r>
              <a:rPr sz="1200" spc="-5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d</a:t>
            </a:r>
            <a:r>
              <a:rPr sz="1200" spc="-25" dirty="0">
                <a:latin typeface="Open Sans" panose="020B0606030504020204" pitchFamily="34" charset="0"/>
                <a:ea typeface="Open Sans" panose="020B0606030504020204" pitchFamily="34" charset="0"/>
                <a:cs typeface="Open Sans" panose="020B0606030504020204" pitchFamily="34" charset="0"/>
              </a:rPr>
              <a:t>e</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spc="-15" dirty="0">
                <a:latin typeface="Open Sans" panose="020B0606030504020204" pitchFamily="34" charset="0"/>
                <a:ea typeface="Open Sans" panose="020B0606030504020204" pitchFamily="34" charset="0"/>
                <a:cs typeface="Open Sans" panose="020B0606030504020204" pitchFamily="34" charset="0"/>
              </a:rPr>
              <a:t>ail</a:t>
            </a:r>
            <a:r>
              <a:rPr sz="1200" dirty="0">
                <a:latin typeface="Open Sans" panose="020B0606030504020204" pitchFamily="34" charset="0"/>
                <a:ea typeface="Open Sans" panose="020B0606030504020204" pitchFamily="34" charset="0"/>
                <a:cs typeface="Open Sans" panose="020B0606030504020204" pitchFamily="34" charset="0"/>
              </a:rPr>
              <a:t>s</a:t>
            </a:r>
            <a:r>
              <a:rPr sz="1200" spc="-6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25" dirty="0">
                <a:latin typeface="Open Sans" panose="020B0606030504020204" pitchFamily="34" charset="0"/>
                <a:ea typeface="Open Sans" panose="020B0606030504020204" pitchFamily="34" charset="0"/>
                <a:cs typeface="Open Sans" panose="020B0606030504020204" pitchFamily="34" charset="0"/>
              </a:rPr>
              <a:t>r</a:t>
            </a:r>
            <a:r>
              <a:rPr sz="1200" dirty="0">
                <a:latin typeface="Open Sans" panose="020B0606030504020204" pitchFamily="34" charset="0"/>
                <a:ea typeface="Open Sans" panose="020B0606030504020204" pitchFamily="34" charset="0"/>
                <a:cs typeface="Open Sans" panose="020B0606030504020204" pitchFamily="34" charset="0"/>
              </a:rPr>
              <a:t>e</a:t>
            </a:r>
            <a:r>
              <a:rPr sz="1200" spc="-4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no</a:t>
            </a:r>
            <a:r>
              <a:rPr sz="1200" dirty="0">
                <a:latin typeface="Open Sans" panose="020B0606030504020204" pitchFamily="34" charset="0"/>
                <a:ea typeface="Open Sans" panose="020B0606030504020204" pitchFamily="34" charset="0"/>
                <a:cs typeface="Open Sans" panose="020B0606030504020204" pitchFamily="34" charset="0"/>
              </a:rPr>
              <a:t>t</a:t>
            </a:r>
            <a:r>
              <a:rPr sz="1200" spc="-5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visi</a:t>
            </a:r>
            <a:r>
              <a:rPr sz="1200" spc="-10" dirty="0">
                <a:latin typeface="Open Sans" panose="020B0606030504020204" pitchFamily="34" charset="0"/>
                <a:ea typeface="Open Sans" panose="020B0606030504020204" pitchFamily="34" charset="0"/>
                <a:cs typeface="Open Sans" panose="020B0606030504020204" pitchFamily="34" charset="0"/>
              </a:rPr>
              <a:t>b</a:t>
            </a:r>
            <a:r>
              <a:rPr sz="1200" spc="-15" dirty="0">
                <a:latin typeface="Open Sans" panose="020B0606030504020204" pitchFamily="34" charset="0"/>
                <a:ea typeface="Open Sans" panose="020B0606030504020204" pitchFamily="34" charset="0"/>
                <a:cs typeface="Open Sans" panose="020B0606030504020204" pitchFamily="34" charset="0"/>
              </a:rPr>
              <a:t>l</a:t>
            </a:r>
            <a:r>
              <a:rPr sz="1200" dirty="0">
                <a:latin typeface="Open Sans" panose="020B0606030504020204" pitchFamily="34" charset="0"/>
                <a:ea typeface="Open Sans" panose="020B0606030504020204" pitchFamily="34" charset="0"/>
                <a:cs typeface="Open Sans" panose="020B0606030504020204" pitchFamily="34" charset="0"/>
              </a:rPr>
              <a:t>e</a:t>
            </a:r>
            <a:r>
              <a:rPr sz="1200" spc="-45" dirty="0">
                <a:latin typeface="Open Sans" panose="020B0606030504020204" pitchFamily="34" charset="0"/>
                <a:ea typeface="Open Sans" panose="020B0606030504020204" pitchFamily="34" charset="0"/>
                <a:cs typeface="Open Sans" panose="020B0606030504020204" pitchFamily="34" charset="0"/>
              </a:rPr>
              <a:t> </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dirty="0">
                <a:latin typeface="Open Sans" panose="020B0606030504020204" pitchFamily="34" charset="0"/>
                <a:ea typeface="Open Sans" panose="020B0606030504020204" pitchFamily="34" charset="0"/>
                <a:cs typeface="Open Sans" panose="020B0606030504020204" pitchFamily="34" charset="0"/>
              </a:rPr>
              <a:t>o </a:t>
            </a:r>
            <a:r>
              <a:rPr sz="1200" spc="-20" dirty="0">
                <a:latin typeface="Open Sans" panose="020B0606030504020204" pitchFamily="34" charset="0"/>
                <a:ea typeface="Open Sans" panose="020B0606030504020204" pitchFamily="34" charset="0"/>
                <a:cs typeface="Open Sans" panose="020B0606030504020204" pitchFamily="34" charset="0"/>
              </a:rPr>
              <a:t>participants.</a:t>
            </a:r>
            <a:endParaRPr sz="1200" dirty="0">
              <a:latin typeface="Open Sans" panose="020B0606030504020204" pitchFamily="34" charset="0"/>
              <a:ea typeface="Open Sans" panose="020B0606030504020204" pitchFamily="34" charset="0"/>
              <a:cs typeface="Open Sans" panose="020B0606030504020204" pitchFamily="34" charset="0"/>
            </a:endParaRPr>
          </a:p>
          <a:p>
            <a:pPr marL="142240" marR="198120" indent="-129539">
              <a:lnSpc>
                <a:spcPct val="100000"/>
              </a:lnSpc>
              <a:spcBef>
                <a:spcPts val="300"/>
              </a:spcBef>
              <a:buFont typeface="Arial"/>
              <a:buChar char="•"/>
              <a:tabLst>
                <a:tab pos="142240" algn="l"/>
              </a:tabLst>
            </a:pPr>
            <a:r>
              <a:rPr sz="1200" spc="-10" dirty="0">
                <a:latin typeface="Open Sans" panose="020B0606030504020204" pitchFamily="34" charset="0"/>
                <a:ea typeface="Open Sans" panose="020B0606030504020204" pitchFamily="34" charset="0"/>
                <a:cs typeface="Open Sans" panose="020B0606030504020204" pitchFamily="34" charset="0"/>
              </a:rPr>
              <a:t>M</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55" dirty="0">
                <a:latin typeface="Open Sans" panose="020B0606030504020204" pitchFamily="34" charset="0"/>
                <a:ea typeface="Open Sans" panose="020B0606030504020204" pitchFamily="34" charset="0"/>
                <a:cs typeface="Open Sans" panose="020B0606030504020204" pitchFamily="34" charset="0"/>
              </a:rPr>
              <a:t>k</a:t>
            </a:r>
            <a:r>
              <a:rPr sz="1200" dirty="0">
                <a:latin typeface="Open Sans" panose="020B0606030504020204" pitchFamily="34" charset="0"/>
                <a:ea typeface="Open Sans" panose="020B0606030504020204" pitchFamily="34" charset="0"/>
                <a:cs typeface="Open Sans" panose="020B0606030504020204" pitchFamily="34" charset="0"/>
              </a:rPr>
              <a:t>e</a:t>
            </a:r>
            <a:r>
              <a:rPr sz="1200" spc="-3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s</a:t>
            </a:r>
            <a:r>
              <a:rPr sz="1200" spc="-10" dirty="0">
                <a:latin typeface="Open Sans" panose="020B0606030504020204" pitchFamily="34" charset="0"/>
                <a:ea typeface="Open Sans" panose="020B0606030504020204" pitchFamily="34" charset="0"/>
                <a:cs typeface="Open Sans" panose="020B0606030504020204" pitchFamily="34" charset="0"/>
              </a:rPr>
              <a:t>u</a:t>
            </a:r>
            <a:r>
              <a:rPr sz="1200" spc="-25" dirty="0">
                <a:latin typeface="Open Sans" panose="020B0606030504020204" pitchFamily="34" charset="0"/>
                <a:ea typeface="Open Sans" panose="020B0606030504020204" pitchFamily="34" charset="0"/>
                <a:cs typeface="Open Sans" panose="020B0606030504020204" pitchFamily="34" charset="0"/>
              </a:rPr>
              <a:t>r</a:t>
            </a:r>
            <a:r>
              <a:rPr sz="1200" dirty="0">
                <a:latin typeface="Open Sans" panose="020B0606030504020204" pitchFamily="34" charset="0"/>
                <a:ea typeface="Open Sans" panose="020B0606030504020204" pitchFamily="34" charset="0"/>
                <a:cs typeface="Open Sans" panose="020B0606030504020204" pitchFamily="34" charset="0"/>
              </a:rPr>
              <a:t>e</a:t>
            </a:r>
            <a:r>
              <a:rPr sz="1200" spc="-55" dirty="0">
                <a:latin typeface="Open Sans" panose="020B0606030504020204" pitchFamily="34" charset="0"/>
                <a:ea typeface="Open Sans" panose="020B0606030504020204" pitchFamily="34" charset="0"/>
                <a:cs typeface="Open Sans" panose="020B0606030504020204" pitchFamily="34" charset="0"/>
              </a:rPr>
              <a:t> </a:t>
            </a:r>
            <a:r>
              <a:rPr sz="1200" spc="-30" dirty="0">
                <a:latin typeface="Open Sans" panose="020B0606030504020204" pitchFamily="34" charset="0"/>
                <a:ea typeface="Open Sans" panose="020B0606030504020204" pitchFamily="34" charset="0"/>
                <a:cs typeface="Open Sans" panose="020B0606030504020204" pitchFamily="34" charset="0"/>
              </a:rPr>
              <a:t>y</a:t>
            </a:r>
            <a:r>
              <a:rPr sz="1200" spc="-10" dirty="0">
                <a:latin typeface="Open Sans" panose="020B0606030504020204" pitchFamily="34" charset="0"/>
                <a:ea typeface="Open Sans" panose="020B0606030504020204" pitchFamily="34" charset="0"/>
                <a:cs typeface="Open Sans" panose="020B0606030504020204" pitchFamily="34" charset="0"/>
              </a:rPr>
              <a:t>ou</a:t>
            </a:r>
            <a:r>
              <a:rPr sz="1200" dirty="0">
                <a:latin typeface="Open Sans" panose="020B0606030504020204" pitchFamily="34" charset="0"/>
                <a:ea typeface="Open Sans" panose="020B0606030504020204" pitchFamily="34" charset="0"/>
                <a:cs typeface="Open Sans" panose="020B0606030504020204" pitchFamily="34" charset="0"/>
              </a:rPr>
              <a:t>r</a:t>
            </a:r>
            <a:r>
              <a:rPr sz="1200" spc="-5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de</a:t>
            </a:r>
            <a:r>
              <a:rPr sz="1200" spc="-15" dirty="0">
                <a:latin typeface="Open Sans" panose="020B0606030504020204" pitchFamily="34" charset="0"/>
                <a:ea typeface="Open Sans" panose="020B0606030504020204" pitchFamily="34" charset="0"/>
                <a:cs typeface="Open Sans" panose="020B0606030504020204" pitchFamily="34" charset="0"/>
              </a:rPr>
              <a:t>s</a:t>
            </a:r>
            <a:r>
              <a:rPr sz="1200" spc="-20" dirty="0">
                <a:latin typeface="Open Sans" panose="020B0606030504020204" pitchFamily="34" charset="0"/>
                <a:ea typeface="Open Sans" panose="020B0606030504020204" pitchFamily="34" charset="0"/>
                <a:cs typeface="Open Sans" panose="020B0606030504020204" pitchFamily="34" charset="0"/>
              </a:rPr>
              <a:t>kt</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dirty="0">
                <a:latin typeface="Open Sans" panose="020B0606030504020204" pitchFamily="34" charset="0"/>
                <a:ea typeface="Open Sans" panose="020B0606030504020204" pitchFamily="34" charset="0"/>
                <a:cs typeface="Open Sans" panose="020B0606030504020204" pitchFamily="34" charset="0"/>
              </a:rPr>
              <a:t>p</a:t>
            </a:r>
            <a:r>
              <a:rPr sz="1200" spc="-65"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dirty="0">
                <a:latin typeface="Open Sans" panose="020B0606030504020204" pitchFamily="34" charset="0"/>
                <a:ea typeface="Open Sans" panose="020B0606030504020204" pitchFamily="34" charset="0"/>
                <a:cs typeface="Open Sans" panose="020B0606030504020204" pitchFamily="34" charset="0"/>
              </a:rPr>
              <a:t>s </a:t>
            </a:r>
            <a:r>
              <a:rPr sz="1200" spc="-10" dirty="0">
                <a:latin typeface="Open Sans" panose="020B0606030504020204" pitchFamily="34" charset="0"/>
                <a:ea typeface="Open Sans" panose="020B0606030504020204" pitchFamily="34" charset="0"/>
                <a:cs typeface="Open Sans" panose="020B0606030504020204" pitchFamily="34" charset="0"/>
              </a:rPr>
              <a:t>un</a:t>
            </a:r>
            <a:r>
              <a:rPr sz="1200" spc="-20" dirty="0">
                <a:latin typeface="Open Sans" panose="020B0606030504020204" pitchFamily="34" charset="0"/>
                <a:ea typeface="Open Sans" panose="020B0606030504020204" pitchFamily="34" charset="0"/>
                <a:cs typeface="Open Sans" panose="020B0606030504020204" pitchFamily="34" charset="0"/>
              </a:rPr>
              <a:t>c</a:t>
            </a:r>
            <a:r>
              <a:rPr sz="1200" spc="-15" dirty="0">
                <a:latin typeface="Open Sans" panose="020B0606030504020204" pitchFamily="34" charset="0"/>
                <a:ea typeface="Open Sans" panose="020B0606030504020204" pitchFamily="34" charset="0"/>
                <a:cs typeface="Open Sans" panose="020B0606030504020204" pitchFamily="34" charset="0"/>
              </a:rPr>
              <a:t>l</a:t>
            </a:r>
            <a:r>
              <a:rPr sz="1200" spc="-20" dirty="0">
                <a:latin typeface="Open Sans" panose="020B0606030504020204" pitchFamily="34" charset="0"/>
                <a:ea typeface="Open Sans" panose="020B0606030504020204" pitchFamily="34" charset="0"/>
                <a:cs typeface="Open Sans" panose="020B0606030504020204" pitchFamily="34" charset="0"/>
              </a:rPr>
              <a:t>u</a:t>
            </a:r>
            <a:r>
              <a:rPr sz="1200" spc="-30" dirty="0">
                <a:latin typeface="Open Sans" panose="020B0606030504020204" pitchFamily="34" charset="0"/>
                <a:ea typeface="Open Sans" panose="020B0606030504020204" pitchFamily="34" charset="0"/>
                <a:cs typeface="Open Sans" panose="020B0606030504020204" pitchFamily="34" charset="0"/>
              </a:rPr>
              <a:t>tt</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35" dirty="0">
                <a:latin typeface="Open Sans" panose="020B0606030504020204" pitchFamily="34" charset="0"/>
                <a:ea typeface="Open Sans" panose="020B0606030504020204" pitchFamily="34" charset="0"/>
                <a:cs typeface="Open Sans" panose="020B0606030504020204" pitchFamily="34" charset="0"/>
              </a:rPr>
              <a:t>r</a:t>
            </a:r>
            <a:r>
              <a:rPr sz="1200" spc="-25" dirty="0">
                <a:latin typeface="Open Sans" panose="020B0606030504020204" pitchFamily="34" charset="0"/>
                <a:ea typeface="Open Sans" panose="020B0606030504020204" pitchFamily="34" charset="0"/>
                <a:cs typeface="Open Sans" panose="020B0606030504020204" pitchFamily="34" charset="0"/>
              </a:rPr>
              <a:t>e</a:t>
            </a:r>
            <a:r>
              <a:rPr sz="1200" dirty="0">
                <a:latin typeface="Open Sans" panose="020B0606030504020204" pitchFamily="34" charset="0"/>
                <a:ea typeface="Open Sans" panose="020B0606030504020204" pitchFamily="34" charset="0"/>
                <a:cs typeface="Open Sans" panose="020B0606030504020204" pitchFamily="34" charset="0"/>
              </a:rPr>
              <a:t>d</a:t>
            </a:r>
            <a:r>
              <a:rPr sz="1200" spc="-65"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1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d</a:t>
            </a:r>
            <a:r>
              <a:rPr lang="en-US" sz="1200" spc="-6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the</a:t>
            </a:r>
            <a:r>
              <a:rPr sz="1200" spc="-25" dirty="0">
                <a:latin typeface="Open Sans" panose="020B0606030504020204" pitchFamily="34" charset="0"/>
                <a:ea typeface="Open Sans" panose="020B0606030504020204" pitchFamily="34" charset="0"/>
                <a:cs typeface="Open Sans" panose="020B0606030504020204" pitchFamily="34" charset="0"/>
              </a:rPr>
              <a:t>r</a:t>
            </a:r>
            <a:r>
              <a:rPr sz="1200" dirty="0">
                <a:latin typeface="Open Sans" panose="020B0606030504020204" pitchFamily="34" charset="0"/>
                <a:ea typeface="Open Sans" panose="020B0606030504020204" pitchFamily="34" charset="0"/>
                <a:cs typeface="Open Sans" panose="020B0606030504020204" pitchFamily="34" charset="0"/>
              </a:rPr>
              <a:t>e </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25" dirty="0">
                <a:latin typeface="Open Sans" panose="020B0606030504020204" pitchFamily="34" charset="0"/>
                <a:ea typeface="Open Sans" panose="020B0606030504020204" pitchFamily="34" charset="0"/>
                <a:cs typeface="Open Sans" panose="020B0606030504020204" pitchFamily="34" charset="0"/>
              </a:rPr>
              <a:t>r</a:t>
            </a:r>
            <a:r>
              <a:rPr sz="1200" dirty="0">
                <a:latin typeface="Open Sans" panose="020B0606030504020204" pitchFamily="34" charset="0"/>
                <a:ea typeface="Open Sans" panose="020B0606030504020204" pitchFamily="34" charset="0"/>
                <a:cs typeface="Open Sans" panose="020B0606030504020204" pitchFamily="34" charset="0"/>
              </a:rPr>
              <a:t>e</a:t>
            </a:r>
            <a:r>
              <a:rPr sz="1200" spc="-4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o</a:t>
            </a:r>
            <a:r>
              <a:rPr sz="1200" spc="-45" dirty="0">
                <a:latin typeface="Open Sans" panose="020B0606030504020204" pitchFamily="34" charset="0"/>
                <a:ea typeface="Open Sans" panose="020B0606030504020204" pitchFamily="34" charset="0"/>
                <a:cs typeface="Open Sans" panose="020B0606030504020204" pitchFamily="34" charset="0"/>
              </a:rPr>
              <a:t> </a:t>
            </a:r>
            <a:r>
              <a:rPr sz="1200" spc="-30" dirty="0">
                <a:latin typeface="Open Sans" panose="020B0606030504020204" pitchFamily="34" charset="0"/>
                <a:ea typeface="Open Sans" panose="020B0606030504020204" pitchFamily="34" charset="0"/>
                <a:cs typeface="Open Sans" panose="020B0606030504020204" pitchFamily="34" charset="0"/>
              </a:rPr>
              <a:t>c</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spc="-20" dirty="0">
                <a:latin typeface="Open Sans" panose="020B0606030504020204" pitchFamily="34" charset="0"/>
                <a:ea typeface="Open Sans" panose="020B0606030504020204" pitchFamily="34" charset="0"/>
                <a:cs typeface="Open Sans" panose="020B0606030504020204" pitchFamily="34" charset="0"/>
              </a:rPr>
              <a:t>n</a:t>
            </a:r>
            <a:r>
              <a:rPr sz="1200" spc="-10" dirty="0">
                <a:latin typeface="Open Sans" panose="020B0606030504020204" pitchFamily="34" charset="0"/>
                <a:ea typeface="Open Sans" panose="020B0606030504020204" pitchFamily="34" charset="0"/>
                <a:cs typeface="Open Sans" panose="020B0606030504020204" pitchFamily="34" charset="0"/>
              </a:rPr>
              <a:t>f</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10" dirty="0">
                <a:latin typeface="Open Sans" panose="020B0606030504020204" pitchFamily="34" charset="0"/>
                <a:ea typeface="Open Sans" panose="020B0606030504020204" pitchFamily="34" charset="0"/>
                <a:cs typeface="Open Sans" panose="020B0606030504020204" pitchFamily="34" charset="0"/>
              </a:rPr>
              <a:t>de</a:t>
            </a:r>
            <a:r>
              <a:rPr sz="1200" spc="-35" dirty="0">
                <a:latin typeface="Open Sans" panose="020B0606030504020204" pitchFamily="34" charset="0"/>
                <a:ea typeface="Open Sans" panose="020B0606030504020204" pitchFamily="34" charset="0"/>
                <a:cs typeface="Open Sans" panose="020B0606030504020204" pitchFamily="34" charset="0"/>
              </a:rPr>
              <a:t>n</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spc="-15" dirty="0">
                <a:latin typeface="Open Sans" panose="020B0606030504020204" pitchFamily="34" charset="0"/>
                <a:ea typeface="Open Sans" panose="020B0606030504020204" pitchFamily="34" charset="0"/>
                <a:cs typeface="Open Sans" panose="020B0606030504020204" pitchFamily="34" charset="0"/>
              </a:rPr>
              <a:t>ia</a:t>
            </a:r>
            <a:r>
              <a:rPr sz="1200" dirty="0">
                <a:latin typeface="Open Sans" panose="020B0606030504020204" pitchFamily="34" charset="0"/>
                <a:ea typeface="Open Sans" panose="020B0606030504020204" pitchFamily="34" charset="0"/>
                <a:cs typeface="Open Sans" panose="020B0606030504020204" pitchFamily="34" charset="0"/>
              </a:rPr>
              <a:t>l</a:t>
            </a:r>
            <a:r>
              <a:rPr sz="1200" spc="-7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f</a:t>
            </a:r>
            <a:r>
              <a:rPr sz="1200" spc="-15" dirty="0">
                <a:latin typeface="Open Sans" panose="020B0606030504020204" pitchFamily="34" charset="0"/>
                <a:ea typeface="Open Sans" panose="020B0606030504020204" pitchFamily="34" charset="0"/>
                <a:cs typeface="Open Sans" panose="020B0606030504020204" pitchFamily="34" charset="0"/>
              </a:rPr>
              <a:t>il</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dirty="0">
                <a:latin typeface="Open Sans" panose="020B0606030504020204" pitchFamily="34" charset="0"/>
                <a:ea typeface="Open Sans" panose="020B0606030504020204" pitchFamily="34" charset="0"/>
                <a:cs typeface="Open Sans" panose="020B0606030504020204" pitchFamily="34" charset="0"/>
              </a:rPr>
              <a:t>s </a:t>
            </a:r>
            <a:r>
              <a:rPr lang="en-US" sz="1200" dirty="0">
                <a:latin typeface="Open Sans" panose="020B0606030504020204" pitchFamily="34" charset="0"/>
                <a:ea typeface="Open Sans" panose="020B0606030504020204" pitchFamily="34" charset="0"/>
                <a:cs typeface="Open Sans" panose="020B0606030504020204" pitchFamily="34" charset="0"/>
              </a:rPr>
              <a:t>v</a:t>
            </a:r>
            <a:r>
              <a:rPr sz="1200" spc="-15" dirty="0">
                <a:latin typeface="Open Sans" panose="020B0606030504020204" pitchFamily="34" charset="0"/>
                <a:ea typeface="Open Sans" panose="020B0606030504020204" pitchFamily="34" charset="0"/>
                <a:cs typeface="Open Sans" panose="020B0606030504020204" pitchFamily="34" charset="0"/>
              </a:rPr>
              <a:t>isible.</a:t>
            </a:r>
            <a:endParaRPr sz="1200" dirty="0">
              <a:latin typeface="Open Sans" panose="020B0606030504020204" pitchFamily="34" charset="0"/>
              <a:ea typeface="Open Sans" panose="020B0606030504020204" pitchFamily="34" charset="0"/>
              <a:cs typeface="Open Sans" panose="020B0606030504020204" pitchFamily="34" charset="0"/>
            </a:endParaRPr>
          </a:p>
          <a:p>
            <a:pPr marL="142240" marR="74930" indent="-129539">
              <a:lnSpc>
                <a:spcPct val="100000"/>
              </a:lnSpc>
              <a:spcBef>
                <a:spcPts val="305"/>
              </a:spcBef>
              <a:buFont typeface="Arial"/>
              <a:buChar char="•"/>
              <a:tabLst>
                <a:tab pos="142240" algn="l"/>
              </a:tabLst>
            </a:pPr>
            <a:r>
              <a:rPr lang="en-US" sz="1200" spc="-15" dirty="0">
                <a:latin typeface="Open Sans" panose="020B0606030504020204" pitchFamily="34" charset="0"/>
                <a:ea typeface="Open Sans" panose="020B0606030504020204" pitchFamily="34" charset="0"/>
                <a:cs typeface="Open Sans" panose="020B0606030504020204" pitchFamily="34" charset="0"/>
              </a:rPr>
              <a:t>Limi</a:t>
            </a:r>
            <a:r>
              <a:rPr lang="en-US" sz="1200" spc="-10" dirty="0">
                <a:latin typeface="Open Sans" panose="020B0606030504020204" pitchFamily="34" charset="0"/>
                <a:ea typeface="Open Sans" panose="020B0606030504020204" pitchFamily="34" charset="0"/>
                <a:cs typeface="Open Sans" panose="020B0606030504020204" pitchFamily="34" charset="0"/>
              </a:rPr>
              <a:t>t</a:t>
            </a:r>
            <a:r>
              <a:rPr lang="en-US" sz="1200" spc="-6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ope</a:t>
            </a:r>
            <a:r>
              <a:rPr sz="1200" dirty="0">
                <a:latin typeface="Open Sans" panose="020B0606030504020204" pitchFamily="34" charset="0"/>
                <a:ea typeface="Open Sans" panose="020B0606030504020204" pitchFamily="34" charset="0"/>
                <a:cs typeface="Open Sans" panose="020B0606030504020204" pitchFamily="34" charset="0"/>
              </a:rPr>
              <a:t>n</a:t>
            </a:r>
            <a:r>
              <a:rPr sz="1200" spc="-50" dirty="0">
                <a:latin typeface="Open Sans" panose="020B0606030504020204" pitchFamily="34" charset="0"/>
                <a:ea typeface="Open Sans" panose="020B0606030504020204" pitchFamily="34" charset="0"/>
                <a:cs typeface="Open Sans" panose="020B0606030504020204" pitchFamily="34" charset="0"/>
              </a:rPr>
              <a:t> </a:t>
            </a:r>
            <a:r>
              <a:rPr sz="1200" spc="-20" dirty="0">
                <a:latin typeface="Open Sans" panose="020B0606030504020204" pitchFamily="34" charset="0"/>
                <a:ea typeface="Open Sans" panose="020B0606030504020204" pitchFamily="34" charset="0"/>
                <a:cs typeface="Open Sans" panose="020B0606030504020204" pitchFamily="34" charset="0"/>
              </a:rPr>
              <a:t>w</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spc="-10" dirty="0">
                <a:latin typeface="Open Sans" panose="020B0606030504020204" pitchFamily="34" charset="0"/>
                <a:ea typeface="Open Sans" panose="020B0606030504020204" pitchFamily="34" charset="0"/>
                <a:cs typeface="Open Sans" panose="020B0606030504020204" pitchFamily="34" charset="0"/>
              </a:rPr>
              <a:t>ndo</a:t>
            </a:r>
            <a:r>
              <a:rPr sz="1200" spc="-30" dirty="0">
                <a:latin typeface="Open Sans" panose="020B0606030504020204" pitchFamily="34" charset="0"/>
                <a:ea typeface="Open Sans" panose="020B0606030504020204" pitchFamily="34" charset="0"/>
                <a:cs typeface="Open Sans" panose="020B0606030504020204" pitchFamily="34" charset="0"/>
              </a:rPr>
              <a:t>w</a:t>
            </a:r>
            <a:r>
              <a:rPr sz="1200" dirty="0">
                <a:latin typeface="Open Sans" panose="020B0606030504020204" pitchFamily="34" charset="0"/>
                <a:ea typeface="Open Sans" panose="020B0606030504020204" pitchFamily="34" charset="0"/>
                <a:cs typeface="Open Sans" panose="020B0606030504020204" pitchFamily="34" charset="0"/>
              </a:rPr>
              <a:t>s</a:t>
            </a:r>
            <a:r>
              <a:rPr sz="1200" spc="-45"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to</a:t>
            </a:r>
            <a:r>
              <a:rPr sz="120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ma</a:t>
            </a:r>
            <a:r>
              <a:rPr sz="1200" spc="-55" dirty="0">
                <a:latin typeface="Open Sans" panose="020B0606030504020204" pitchFamily="34" charset="0"/>
                <a:ea typeface="Open Sans" panose="020B0606030504020204" pitchFamily="34" charset="0"/>
                <a:cs typeface="Open Sans" panose="020B0606030504020204" pitchFamily="34" charset="0"/>
              </a:rPr>
              <a:t>k</a:t>
            </a:r>
            <a:r>
              <a:rPr sz="1200" dirty="0">
                <a:latin typeface="Open Sans" panose="020B0606030504020204" pitchFamily="34" charset="0"/>
                <a:ea typeface="Open Sans" panose="020B0606030504020204" pitchFamily="34" charset="0"/>
                <a:cs typeface="Open Sans" panose="020B0606030504020204" pitchFamily="34" charset="0"/>
              </a:rPr>
              <a:t>e</a:t>
            </a:r>
            <a:r>
              <a:rPr sz="1200" spc="-3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i</a:t>
            </a:r>
            <a:r>
              <a:rPr sz="1200" dirty="0">
                <a:latin typeface="Open Sans" panose="020B0606030504020204" pitchFamily="34" charset="0"/>
                <a:ea typeface="Open Sans" panose="020B0606030504020204" pitchFamily="34" charset="0"/>
                <a:cs typeface="Open Sans" panose="020B0606030504020204" pitchFamily="34" charset="0"/>
              </a:rPr>
              <a:t>t</a:t>
            </a:r>
            <a:r>
              <a:rPr sz="1200" spc="-30"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15" dirty="0">
                <a:latin typeface="Open Sans" panose="020B0606030504020204" pitchFamily="34" charset="0"/>
                <a:ea typeface="Open Sans" panose="020B0606030504020204" pitchFamily="34" charset="0"/>
                <a:cs typeface="Open Sans" panose="020B0606030504020204" pitchFamily="34" charset="0"/>
              </a:rPr>
              <a:t>asi</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dirty="0">
                <a:latin typeface="Open Sans" panose="020B0606030504020204" pitchFamily="34" charset="0"/>
                <a:ea typeface="Open Sans" panose="020B0606030504020204" pitchFamily="34" charset="0"/>
                <a:cs typeface="Open Sans" panose="020B0606030504020204" pitchFamily="34" charset="0"/>
              </a:rPr>
              <a:t>r</a:t>
            </a:r>
            <a:r>
              <a:rPr sz="1200" spc="-45" dirty="0">
                <a:latin typeface="Open Sans" panose="020B0606030504020204" pitchFamily="34" charset="0"/>
                <a:ea typeface="Open Sans" panose="020B0606030504020204" pitchFamily="34" charset="0"/>
                <a:cs typeface="Open Sans" panose="020B0606030504020204" pitchFamily="34" charset="0"/>
              </a:rPr>
              <a:t> </a:t>
            </a:r>
            <a:r>
              <a:rPr sz="1200" spc="-35" dirty="0">
                <a:latin typeface="Open Sans" panose="020B0606030504020204" pitchFamily="34" charset="0"/>
                <a:ea typeface="Open Sans" panose="020B0606030504020204" pitchFamily="34" charset="0"/>
                <a:cs typeface="Open Sans" panose="020B0606030504020204" pitchFamily="34" charset="0"/>
              </a:rPr>
              <a:t>f</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dirty="0">
                <a:latin typeface="Open Sans" panose="020B0606030504020204" pitchFamily="34" charset="0"/>
                <a:ea typeface="Open Sans" panose="020B0606030504020204" pitchFamily="34" charset="0"/>
                <a:cs typeface="Open Sans" panose="020B0606030504020204" pitchFamily="34" charset="0"/>
              </a:rPr>
              <a:t>r</a:t>
            </a:r>
            <a:r>
              <a:rPr sz="1200" spc="-55" dirty="0">
                <a:latin typeface="Open Sans" panose="020B0606030504020204" pitchFamily="34" charset="0"/>
                <a:ea typeface="Open Sans" panose="020B0606030504020204" pitchFamily="34" charset="0"/>
                <a:cs typeface="Open Sans" panose="020B0606030504020204" pitchFamily="34" charset="0"/>
              </a:rPr>
              <a:t> </a:t>
            </a:r>
            <a:r>
              <a:rPr sz="1200" spc="-30" dirty="0">
                <a:latin typeface="Open Sans" panose="020B0606030504020204" pitchFamily="34" charset="0"/>
                <a:ea typeface="Open Sans" panose="020B0606030504020204" pitchFamily="34" charset="0"/>
                <a:cs typeface="Open Sans" panose="020B0606030504020204" pitchFamily="34" charset="0"/>
              </a:rPr>
              <a:t>y</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dirty="0">
                <a:latin typeface="Open Sans" panose="020B0606030504020204" pitchFamily="34" charset="0"/>
                <a:ea typeface="Open Sans" panose="020B0606030504020204" pitchFamily="34" charset="0"/>
                <a:cs typeface="Open Sans" panose="020B0606030504020204" pitchFamily="34" charset="0"/>
              </a:rPr>
              <a:t>u</a:t>
            </a:r>
            <a:r>
              <a:rPr sz="1200" spc="-40" dirty="0">
                <a:latin typeface="Open Sans" panose="020B0606030504020204" pitchFamily="34" charset="0"/>
                <a:ea typeface="Open Sans" panose="020B0606030504020204" pitchFamily="34" charset="0"/>
                <a:cs typeface="Open Sans" panose="020B0606030504020204" pitchFamily="34" charset="0"/>
              </a:rPr>
              <a:t> </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dirty="0">
                <a:latin typeface="Open Sans" panose="020B0606030504020204" pitchFamily="34" charset="0"/>
                <a:ea typeface="Open Sans" panose="020B0606030504020204" pitchFamily="34" charset="0"/>
                <a:cs typeface="Open Sans" panose="020B0606030504020204" pitchFamily="34" charset="0"/>
              </a:rPr>
              <a:t>o </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dirty="0">
                <a:latin typeface="Open Sans" panose="020B0606030504020204" pitchFamily="34" charset="0"/>
                <a:ea typeface="Open Sans" panose="020B0606030504020204" pitchFamily="34" charset="0"/>
                <a:cs typeface="Open Sans" panose="020B0606030504020204" pitchFamily="34" charset="0"/>
              </a:rPr>
              <a:t>g</a:t>
            </a:r>
            <a:r>
              <a:rPr sz="1200" spc="-15" dirty="0">
                <a:latin typeface="Open Sans" panose="020B0606030504020204" pitchFamily="34" charset="0"/>
                <a:ea typeface="Open Sans" panose="020B0606030504020204" pitchFamily="34" charset="0"/>
                <a:cs typeface="Open Sans" panose="020B0606030504020204" pitchFamily="34" charset="0"/>
              </a:rPr>
              <a:t>gl</a:t>
            </a:r>
            <a:r>
              <a:rPr sz="1200" dirty="0">
                <a:latin typeface="Open Sans" panose="020B0606030504020204" pitchFamily="34" charset="0"/>
                <a:ea typeface="Open Sans" panose="020B0606030504020204" pitchFamily="34" charset="0"/>
                <a:cs typeface="Open Sans" panose="020B0606030504020204" pitchFamily="34" charset="0"/>
              </a:rPr>
              <a:t>e</a:t>
            </a:r>
            <a:r>
              <a:rPr sz="1200" spc="-5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b</a:t>
            </a:r>
            <a:r>
              <a:rPr sz="1200" spc="-25" dirty="0">
                <a:latin typeface="Open Sans" panose="020B0606030504020204" pitchFamily="34" charset="0"/>
                <a:ea typeface="Open Sans" panose="020B0606030504020204" pitchFamily="34" charset="0"/>
                <a:cs typeface="Open Sans" panose="020B0606030504020204" pitchFamily="34" charset="0"/>
              </a:rPr>
              <a:t>e</a:t>
            </a:r>
            <a:r>
              <a:rPr sz="1200" spc="-10" dirty="0">
                <a:latin typeface="Open Sans" panose="020B0606030504020204" pitchFamily="34" charset="0"/>
                <a:ea typeface="Open Sans" panose="020B0606030504020204" pitchFamily="34" charset="0"/>
                <a:cs typeface="Open Sans" panose="020B0606030504020204" pitchFamily="34" charset="0"/>
              </a:rPr>
              <a:t>t</a:t>
            </a:r>
            <a:r>
              <a:rPr sz="1200" spc="-30" dirty="0">
                <a:latin typeface="Open Sans" panose="020B0606030504020204" pitchFamily="34" charset="0"/>
                <a:ea typeface="Open Sans" panose="020B0606030504020204" pitchFamily="34" charset="0"/>
                <a:cs typeface="Open Sans" panose="020B0606030504020204" pitchFamily="34" charset="0"/>
              </a:rPr>
              <a:t>w</a:t>
            </a:r>
            <a:r>
              <a:rPr sz="1200" spc="-10" dirty="0">
                <a:latin typeface="Open Sans" panose="020B0606030504020204" pitchFamily="34" charset="0"/>
                <a:ea typeface="Open Sans" panose="020B0606030504020204" pitchFamily="34" charset="0"/>
                <a:cs typeface="Open Sans" panose="020B0606030504020204" pitchFamily="34" charset="0"/>
              </a:rPr>
              <a:t>ee</a:t>
            </a:r>
            <a:r>
              <a:rPr sz="1200" dirty="0">
                <a:latin typeface="Open Sans" panose="020B0606030504020204" pitchFamily="34" charset="0"/>
                <a:ea typeface="Open Sans" panose="020B0606030504020204" pitchFamily="34" charset="0"/>
                <a:cs typeface="Open Sans" panose="020B0606030504020204" pitchFamily="34" charset="0"/>
              </a:rPr>
              <a:t>n</a:t>
            </a:r>
            <a:r>
              <a:rPr sz="1200" spc="-50" dirty="0">
                <a:latin typeface="Open Sans" panose="020B0606030504020204" pitchFamily="34" charset="0"/>
                <a:ea typeface="Open Sans" panose="020B0606030504020204" pitchFamily="34" charset="0"/>
                <a:cs typeface="Open Sans" panose="020B0606030504020204" pitchFamily="34" charset="0"/>
              </a:rPr>
              <a:t> </a:t>
            </a:r>
            <a:r>
              <a:rPr sz="1200" spc="-30" dirty="0">
                <a:latin typeface="Open Sans" panose="020B0606030504020204" pitchFamily="34" charset="0"/>
                <a:ea typeface="Open Sans" panose="020B0606030504020204" pitchFamily="34" charset="0"/>
                <a:cs typeface="Open Sans" panose="020B0606030504020204" pitchFamily="34" charset="0"/>
              </a:rPr>
              <a:t>c</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spc="-20" dirty="0">
                <a:latin typeface="Open Sans" panose="020B0606030504020204" pitchFamily="34" charset="0"/>
                <a:ea typeface="Open Sans" panose="020B0606030504020204" pitchFamily="34" charset="0"/>
                <a:cs typeface="Open Sans" panose="020B0606030504020204" pitchFamily="34" charset="0"/>
              </a:rPr>
              <a:t>nt</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2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t</a:t>
            </a:r>
            <a:r>
              <a:rPr sz="1200" spc="-6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th</a:t>
            </a:r>
            <a:r>
              <a:rPr sz="1200" spc="-25" dirty="0">
                <a:latin typeface="Open Sans" panose="020B0606030504020204" pitchFamily="34" charset="0"/>
                <a:ea typeface="Open Sans" panose="020B0606030504020204" pitchFamily="34" charset="0"/>
                <a:cs typeface="Open Sans" panose="020B0606030504020204" pitchFamily="34" charset="0"/>
              </a:rPr>
              <a:t>a</a:t>
            </a:r>
            <a:r>
              <a:rPr sz="1200" dirty="0">
                <a:latin typeface="Open Sans" panose="020B0606030504020204" pitchFamily="34" charset="0"/>
                <a:ea typeface="Open Sans" panose="020B0606030504020204" pitchFamily="34" charset="0"/>
                <a:cs typeface="Open Sans" panose="020B0606030504020204" pitchFamily="34" charset="0"/>
              </a:rPr>
              <a:t>t </a:t>
            </a:r>
            <a:r>
              <a:rPr sz="1200" spc="-30" dirty="0">
                <a:latin typeface="Open Sans" panose="020B0606030504020204" pitchFamily="34" charset="0"/>
                <a:ea typeface="Open Sans" panose="020B0606030504020204" pitchFamily="34" charset="0"/>
                <a:cs typeface="Open Sans" panose="020B0606030504020204" pitchFamily="34" charset="0"/>
              </a:rPr>
              <a:t>y</a:t>
            </a:r>
            <a:r>
              <a:rPr sz="1200" spc="-10" dirty="0">
                <a:latin typeface="Open Sans" panose="020B0606030504020204" pitchFamily="34" charset="0"/>
                <a:ea typeface="Open Sans" panose="020B0606030504020204" pitchFamily="34" charset="0"/>
                <a:cs typeface="Open Sans" panose="020B0606030504020204" pitchFamily="34" charset="0"/>
              </a:rPr>
              <a:t>ou</a:t>
            </a:r>
            <a:r>
              <a:rPr sz="1200" spc="-40" dirty="0">
                <a:latin typeface="Open Sans" panose="020B0606030504020204" pitchFamily="34" charset="0"/>
                <a:ea typeface="Open Sans" panose="020B0606030504020204" pitchFamily="34" charset="0"/>
                <a:cs typeface="Open Sans" panose="020B0606030504020204" pitchFamily="34" charset="0"/>
              </a:rPr>
              <a:t>’</a:t>
            </a:r>
            <a:r>
              <a:rPr sz="1200" spc="-35" dirty="0">
                <a:latin typeface="Open Sans" panose="020B0606030504020204" pitchFamily="34" charset="0"/>
                <a:ea typeface="Open Sans" panose="020B0606030504020204" pitchFamily="34" charset="0"/>
                <a:cs typeface="Open Sans" panose="020B0606030504020204" pitchFamily="34" charset="0"/>
              </a:rPr>
              <a:t>r</a:t>
            </a:r>
            <a:r>
              <a:rPr sz="1200" dirty="0">
                <a:latin typeface="Open Sans" panose="020B0606030504020204" pitchFamily="34" charset="0"/>
                <a:ea typeface="Open Sans" panose="020B0606030504020204" pitchFamily="34" charset="0"/>
                <a:cs typeface="Open Sans" panose="020B0606030504020204" pitchFamily="34" charset="0"/>
              </a:rPr>
              <a:t>e</a:t>
            </a:r>
            <a:r>
              <a:rPr sz="1200" spc="-5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p</a:t>
            </a:r>
            <a:r>
              <a:rPr sz="1200" spc="-15" dirty="0">
                <a:latin typeface="Open Sans" panose="020B0606030504020204" pitchFamily="34" charset="0"/>
                <a:ea typeface="Open Sans" panose="020B0606030504020204" pitchFamily="34" charset="0"/>
                <a:cs typeface="Open Sans" panose="020B0606030504020204" pitchFamily="34" charset="0"/>
              </a:rPr>
              <a:t>la</a:t>
            </a:r>
            <a:r>
              <a:rPr sz="1200" spc="-10" dirty="0">
                <a:latin typeface="Open Sans" panose="020B0606030504020204" pitchFamily="34" charset="0"/>
                <a:ea typeface="Open Sans" panose="020B0606030504020204" pitchFamily="34" charset="0"/>
                <a:cs typeface="Open Sans" panose="020B0606030504020204" pitchFamily="34" charset="0"/>
              </a:rPr>
              <a:t>n</a:t>
            </a:r>
            <a:r>
              <a:rPr sz="1200" spc="-20" dirty="0">
                <a:latin typeface="Open Sans" panose="020B0606030504020204" pitchFamily="34" charset="0"/>
                <a:ea typeface="Open Sans" panose="020B0606030504020204" pitchFamily="34" charset="0"/>
                <a:cs typeface="Open Sans" panose="020B0606030504020204" pitchFamily="34" charset="0"/>
              </a:rPr>
              <a:t>n</a:t>
            </a:r>
            <a:r>
              <a:rPr sz="1200" spc="-25" dirty="0">
                <a:latin typeface="Open Sans" panose="020B0606030504020204" pitchFamily="34" charset="0"/>
                <a:ea typeface="Open Sans" panose="020B0606030504020204" pitchFamily="34" charset="0"/>
                <a:cs typeface="Open Sans" panose="020B0606030504020204" pitchFamily="34" charset="0"/>
              </a:rPr>
              <a:t>i</a:t>
            </a:r>
            <a:r>
              <a:rPr sz="1200" spc="-2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g</a:t>
            </a:r>
            <a:r>
              <a:rPr sz="1200" spc="-70" dirty="0">
                <a:latin typeface="Open Sans" panose="020B0606030504020204" pitchFamily="34" charset="0"/>
                <a:ea typeface="Open Sans" panose="020B0606030504020204" pitchFamily="34" charset="0"/>
                <a:cs typeface="Open Sans" panose="020B0606030504020204" pitchFamily="34" charset="0"/>
              </a:rPr>
              <a:t> </a:t>
            </a:r>
            <a:r>
              <a:rPr sz="1200" spc="-20" dirty="0">
                <a:latin typeface="Open Sans" panose="020B0606030504020204" pitchFamily="34" charset="0"/>
                <a:ea typeface="Open Sans" panose="020B0606030504020204" pitchFamily="34" charset="0"/>
                <a:cs typeface="Open Sans" panose="020B0606030504020204" pitchFamily="34" charset="0"/>
              </a:rPr>
              <a:t>t</a:t>
            </a:r>
            <a:r>
              <a:rPr sz="1200" dirty="0">
                <a:latin typeface="Open Sans" panose="020B0606030504020204" pitchFamily="34" charset="0"/>
                <a:ea typeface="Open Sans" panose="020B0606030504020204" pitchFamily="34" charset="0"/>
                <a:cs typeface="Open Sans" panose="020B0606030504020204" pitchFamily="34" charset="0"/>
              </a:rPr>
              <a:t>o</a:t>
            </a:r>
            <a:r>
              <a:rPr sz="1200" spc="-30"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s</a:t>
            </a:r>
            <a:r>
              <a:rPr sz="1200" spc="-10" dirty="0">
                <a:latin typeface="Open Sans" panose="020B0606030504020204" pitchFamily="34" charset="0"/>
                <a:ea typeface="Open Sans" panose="020B0606030504020204" pitchFamily="34" charset="0"/>
                <a:cs typeface="Open Sans" panose="020B0606030504020204" pitchFamily="34" charset="0"/>
              </a:rPr>
              <a:t>h</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25" dirty="0">
                <a:latin typeface="Open Sans" panose="020B0606030504020204" pitchFamily="34" charset="0"/>
                <a:ea typeface="Open Sans" panose="020B0606030504020204" pitchFamily="34" charset="0"/>
                <a:cs typeface="Open Sans" panose="020B0606030504020204" pitchFamily="34" charset="0"/>
              </a:rPr>
              <a:t>r</a:t>
            </a:r>
            <a:r>
              <a:rPr sz="1200" dirty="0">
                <a:latin typeface="Open Sans" panose="020B0606030504020204" pitchFamily="34" charset="0"/>
                <a:ea typeface="Open Sans" panose="020B0606030504020204" pitchFamily="34" charset="0"/>
                <a:cs typeface="Open Sans" panose="020B0606030504020204" pitchFamily="34" charset="0"/>
              </a:rPr>
              <a:t>e</a:t>
            </a:r>
            <a:r>
              <a:rPr sz="1200" spc="-55"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a</a:t>
            </a:r>
            <a:r>
              <a:rPr sz="1200" spc="-10" dirty="0">
                <a:latin typeface="Open Sans" panose="020B0606030504020204" pitchFamily="34" charset="0"/>
                <a:ea typeface="Open Sans" panose="020B0606030504020204" pitchFamily="34" charset="0"/>
                <a:cs typeface="Open Sans" panose="020B0606030504020204" pitchFamily="34" charset="0"/>
              </a:rPr>
              <a:t>n</a:t>
            </a:r>
            <a:r>
              <a:rPr sz="1200" dirty="0">
                <a:latin typeface="Open Sans" panose="020B0606030504020204" pitchFamily="34" charset="0"/>
                <a:ea typeface="Open Sans" panose="020B0606030504020204" pitchFamily="34" charset="0"/>
                <a:cs typeface="Open Sans" panose="020B0606030504020204" pitchFamily="34" charset="0"/>
              </a:rPr>
              <a:t>d </a:t>
            </a:r>
            <a:r>
              <a:rPr sz="1200" spc="-15" dirty="0">
                <a:latin typeface="Open Sans" panose="020B0606030504020204" pitchFamily="34" charset="0"/>
                <a:ea typeface="Open Sans" panose="020B0606030504020204" pitchFamily="34" charset="0"/>
                <a:cs typeface="Open Sans" panose="020B0606030504020204" pitchFamily="34" charset="0"/>
              </a:rPr>
              <a:t>l</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spc="-30" dirty="0">
                <a:latin typeface="Open Sans" panose="020B0606030504020204" pitchFamily="34" charset="0"/>
                <a:ea typeface="Open Sans" panose="020B0606030504020204" pitchFamily="34" charset="0"/>
                <a:cs typeface="Open Sans" panose="020B0606030504020204" pitchFamily="34" charset="0"/>
              </a:rPr>
              <a:t>w</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dirty="0">
                <a:latin typeface="Open Sans" panose="020B0606030504020204" pitchFamily="34" charset="0"/>
                <a:ea typeface="Open Sans" panose="020B0606030504020204" pitchFamily="34" charset="0"/>
                <a:cs typeface="Open Sans" panose="020B0606030504020204" pitchFamily="34" charset="0"/>
              </a:rPr>
              <a:t>r</a:t>
            </a:r>
            <a:r>
              <a:rPr sz="1200" spc="-4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th</a:t>
            </a:r>
            <a:r>
              <a:rPr sz="1200" dirty="0">
                <a:latin typeface="Open Sans" panose="020B0606030504020204" pitchFamily="34" charset="0"/>
                <a:ea typeface="Open Sans" panose="020B0606030504020204" pitchFamily="34" charset="0"/>
                <a:cs typeface="Open Sans" panose="020B0606030504020204" pitchFamily="34" charset="0"/>
              </a:rPr>
              <a:t>e</a:t>
            </a:r>
            <a:r>
              <a:rPr sz="1200" spc="-45" dirty="0">
                <a:latin typeface="Open Sans" panose="020B0606030504020204" pitchFamily="34" charset="0"/>
                <a:ea typeface="Open Sans" panose="020B0606030504020204" pitchFamily="34" charset="0"/>
                <a:cs typeface="Open Sans" panose="020B0606030504020204" pitchFamily="34" charset="0"/>
              </a:rPr>
              <a:t> </a:t>
            </a:r>
            <a:r>
              <a:rPr sz="1200" spc="-15" dirty="0">
                <a:latin typeface="Open Sans" panose="020B0606030504020204" pitchFamily="34" charset="0"/>
                <a:ea typeface="Open Sans" panose="020B0606030504020204" pitchFamily="34" charset="0"/>
                <a:cs typeface="Open Sans" panose="020B0606030504020204" pitchFamily="34" charset="0"/>
              </a:rPr>
              <a:t>li</a:t>
            </a:r>
            <a:r>
              <a:rPr sz="1200" spc="-55" dirty="0">
                <a:latin typeface="Open Sans" panose="020B0606030504020204" pitchFamily="34" charset="0"/>
                <a:ea typeface="Open Sans" panose="020B0606030504020204" pitchFamily="34" charset="0"/>
                <a:cs typeface="Open Sans" panose="020B0606030504020204" pitchFamily="34" charset="0"/>
              </a:rPr>
              <a:t>k</a:t>
            </a:r>
            <a:r>
              <a:rPr sz="1200" spc="-10" dirty="0">
                <a:latin typeface="Open Sans" panose="020B0606030504020204" pitchFamily="34" charset="0"/>
                <a:ea typeface="Open Sans" panose="020B0606030504020204" pitchFamily="34" charset="0"/>
                <a:cs typeface="Open Sans" panose="020B0606030504020204" pitchFamily="34" charset="0"/>
              </a:rPr>
              <a:t>e</a:t>
            </a:r>
            <a:r>
              <a:rPr sz="1200" spc="-15" dirty="0">
                <a:latin typeface="Open Sans" panose="020B0606030504020204" pitchFamily="34" charset="0"/>
                <a:ea typeface="Open Sans" panose="020B0606030504020204" pitchFamily="34" charset="0"/>
                <a:cs typeface="Open Sans" panose="020B0606030504020204" pitchFamily="34" charset="0"/>
              </a:rPr>
              <a:t>li</a:t>
            </a:r>
            <a:r>
              <a:rPr sz="1200" spc="-10" dirty="0">
                <a:latin typeface="Open Sans" panose="020B0606030504020204" pitchFamily="34" charset="0"/>
                <a:ea typeface="Open Sans" panose="020B0606030504020204" pitchFamily="34" charset="0"/>
                <a:cs typeface="Open Sans" panose="020B0606030504020204" pitchFamily="34" charset="0"/>
              </a:rPr>
              <a:t>hoo</a:t>
            </a:r>
            <a:r>
              <a:rPr sz="1200" dirty="0">
                <a:latin typeface="Open Sans" panose="020B0606030504020204" pitchFamily="34" charset="0"/>
                <a:ea typeface="Open Sans" panose="020B0606030504020204" pitchFamily="34" charset="0"/>
                <a:cs typeface="Open Sans" panose="020B0606030504020204" pitchFamily="34" charset="0"/>
              </a:rPr>
              <a:t>d</a:t>
            </a:r>
            <a:r>
              <a:rPr sz="1200" spc="-65" dirty="0">
                <a:latin typeface="Open Sans" panose="020B0606030504020204" pitchFamily="34" charset="0"/>
                <a:ea typeface="Open Sans" panose="020B0606030504020204" pitchFamily="34" charset="0"/>
                <a:cs typeface="Open Sans" panose="020B0606030504020204" pitchFamily="34" charset="0"/>
              </a:rPr>
              <a:t> </a:t>
            </a:r>
            <a:r>
              <a:rPr sz="1200" spc="-10" dirty="0">
                <a:latin typeface="Open Sans" panose="020B0606030504020204" pitchFamily="34" charset="0"/>
                <a:ea typeface="Open Sans" panose="020B0606030504020204" pitchFamily="34" charset="0"/>
                <a:cs typeface="Open Sans" panose="020B0606030504020204" pitchFamily="34" charset="0"/>
              </a:rPr>
              <a:t>o</a:t>
            </a:r>
            <a:r>
              <a:rPr sz="1200" dirty="0">
                <a:latin typeface="Open Sans" panose="020B0606030504020204" pitchFamily="34" charset="0"/>
                <a:ea typeface="Open Sans" panose="020B0606030504020204" pitchFamily="34" charset="0"/>
                <a:cs typeface="Open Sans" panose="020B0606030504020204" pitchFamily="34" charset="0"/>
              </a:rPr>
              <a:t>f </a:t>
            </a:r>
            <a:r>
              <a:rPr lang="en-US" sz="1200" spc="-10" dirty="0">
                <a:latin typeface="Open Sans" panose="020B0606030504020204" pitchFamily="34" charset="0"/>
                <a:ea typeface="Open Sans" panose="020B0606030504020204" pitchFamily="34" charset="0"/>
                <a:cs typeface="Open Sans" panose="020B0606030504020204" pitchFamily="34" charset="0"/>
              </a:rPr>
              <a:t>d</a:t>
            </a:r>
            <a:r>
              <a:rPr lang="en-US" sz="1200" spc="-15" dirty="0">
                <a:latin typeface="Open Sans" panose="020B0606030504020204" pitchFamily="34" charset="0"/>
                <a:ea typeface="Open Sans" panose="020B0606030504020204" pitchFamily="34" charset="0"/>
                <a:cs typeface="Open Sans" panose="020B0606030504020204" pitchFamily="34" charset="0"/>
              </a:rPr>
              <a:t>i</a:t>
            </a:r>
            <a:r>
              <a:rPr lang="en-US" sz="1200" spc="-30" dirty="0">
                <a:latin typeface="Open Sans" panose="020B0606030504020204" pitchFamily="34" charset="0"/>
                <a:ea typeface="Open Sans" panose="020B0606030504020204" pitchFamily="34" charset="0"/>
                <a:cs typeface="Open Sans" panose="020B0606030504020204" pitchFamily="34" charset="0"/>
              </a:rPr>
              <a:t>s</a:t>
            </a:r>
            <a:r>
              <a:rPr lang="en-US" sz="1200" spc="-10" dirty="0">
                <a:latin typeface="Open Sans" panose="020B0606030504020204" pitchFamily="34" charset="0"/>
                <a:ea typeface="Open Sans" panose="020B0606030504020204" pitchFamily="34" charset="0"/>
                <a:cs typeface="Open Sans" panose="020B0606030504020204" pitchFamily="34" charset="0"/>
              </a:rPr>
              <a:t>t</a:t>
            </a:r>
            <a:r>
              <a:rPr lang="en-US" sz="1200" spc="-35" dirty="0">
                <a:latin typeface="Open Sans" panose="020B0606030504020204" pitchFamily="34" charset="0"/>
                <a:ea typeface="Open Sans" panose="020B0606030504020204" pitchFamily="34" charset="0"/>
                <a:cs typeface="Open Sans" panose="020B0606030504020204" pitchFamily="34" charset="0"/>
              </a:rPr>
              <a:t>r</a:t>
            </a:r>
            <a:r>
              <a:rPr lang="en-US" sz="1200" spc="-15" dirty="0">
                <a:latin typeface="Open Sans" panose="020B0606030504020204" pitchFamily="34" charset="0"/>
                <a:ea typeface="Open Sans" panose="020B0606030504020204" pitchFamily="34" charset="0"/>
                <a:cs typeface="Open Sans" panose="020B0606030504020204" pitchFamily="34" charset="0"/>
              </a:rPr>
              <a:t>a</a:t>
            </a:r>
            <a:r>
              <a:rPr lang="en-US" sz="1200" spc="-20" dirty="0">
                <a:latin typeface="Open Sans" panose="020B0606030504020204" pitchFamily="34" charset="0"/>
                <a:ea typeface="Open Sans" panose="020B0606030504020204" pitchFamily="34" charset="0"/>
                <a:cs typeface="Open Sans" panose="020B0606030504020204" pitchFamily="34" charset="0"/>
              </a:rPr>
              <a:t>ct</a:t>
            </a:r>
            <a:r>
              <a:rPr lang="en-US" sz="1200" spc="-15" dirty="0">
                <a:latin typeface="Open Sans" panose="020B0606030504020204" pitchFamily="34" charset="0"/>
                <a:ea typeface="Open Sans" panose="020B0606030504020204" pitchFamily="34" charset="0"/>
                <a:cs typeface="Open Sans" panose="020B0606030504020204" pitchFamily="34" charset="0"/>
              </a:rPr>
              <a:t>i</a:t>
            </a:r>
            <a:r>
              <a:rPr lang="en-US" sz="1200" spc="-25" dirty="0">
                <a:latin typeface="Open Sans" panose="020B0606030504020204" pitchFamily="34" charset="0"/>
                <a:ea typeface="Open Sans" panose="020B0606030504020204" pitchFamily="34" charset="0"/>
                <a:cs typeface="Open Sans" panose="020B0606030504020204" pitchFamily="34" charset="0"/>
              </a:rPr>
              <a:t>o</a:t>
            </a:r>
            <a:r>
              <a:rPr lang="en-US" sz="1200" spc="-20" dirty="0">
                <a:latin typeface="Open Sans" panose="020B0606030504020204" pitchFamily="34" charset="0"/>
                <a:ea typeface="Open Sans" panose="020B0606030504020204" pitchFamily="34" charset="0"/>
                <a:cs typeface="Open Sans" panose="020B0606030504020204" pitchFamily="34" charset="0"/>
              </a:rPr>
              <a:t>n</a:t>
            </a:r>
            <a:r>
              <a:rPr lang="en-US" sz="1200" dirty="0">
                <a:latin typeface="Open Sans" panose="020B0606030504020204" pitchFamily="34" charset="0"/>
                <a:ea typeface="Open Sans" panose="020B0606030504020204" pitchFamily="34" charset="0"/>
                <a:cs typeface="Open Sans" panose="020B0606030504020204" pitchFamily="34" charset="0"/>
              </a:rPr>
              <a:t>s</a:t>
            </a:r>
            <a:r>
              <a:rPr lang="en-US" sz="1200" spc="-60" dirty="0">
                <a:latin typeface="Open Sans" panose="020B0606030504020204" pitchFamily="34" charset="0"/>
                <a:ea typeface="Open Sans" panose="020B0606030504020204" pitchFamily="34" charset="0"/>
                <a:cs typeface="Open Sans" panose="020B0606030504020204" pitchFamily="34" charset="0"/>
              </a:rPr>
              <a:t> </a:t>
            </a:r>
            <a:r>
              <a:rPr lang="en-US" sz="1200" spc="-10" dirty="0">
                <a:latin typeface="Open Sans" panose="020B0606030504020204" pitchFamily="34" charset="0"/>
                <a:ea typeface="Open Sans" panose="020B0606030504020204" pitchFamily="34" charset="0"/>
                <a:cs typeface="Open Sans" panose="020B0606030504020204" pitchFamily="34" charset="0"/>
              </a:rPr>
              <a:t>du</a:t>
            </a:r>
            <a:r>
              <a:rPr lang="en-US" sz="1200" spc="-15" dirty="0">
                <a:latin typeface="Open Sans" panose="020B0606030504020204" pitchFamily="34" charset="0"/>
                <a:ea typeface="Open Sans" panose="020B0606030504020204" pitchFamily="34" charset="0"/>
                <a:cs typeface="Open Sans" panose="020B0606030504020204" pitchFamily="34" charset="0"/>
              </a:rPr>
              <a:t>ri</a:t>
            </a:r>
            <a:r>
              <a:rPr lang="en-US" sz="1200" spc="-20" dirty="0">
                <a:latin typeface="Open Sans" panose="020B0606030504020204" pitchFamily="34" charset="0"/>
                <a:ea typeface="Open Sans" panose="020B0606030504020204" pitchFamily="34" charset="0"/>
                <a:cs typeface="Open Sans" panose="020B0606030504020204" pitchFamily="34" charset="0"/>
              </a:rPr>
              <a:t>n</a:t>
            </a:r>
            <a:r>
              <a:rPr lang="en-US" sz="1200" dirty="0">
                <a:latin typeface="Open Sans" panose="020B0606030504020204" pitchFamily="34" charset="0"/>
                <a:ea typeface="Open Sans" panose="020B0606030504020204" pitchFamily="34" charset="0"/>
                <a:cs typeface="Open Sans" panose="020B0606030504020204" pitchFamily="34" charset="0"/>
              </a:rPr>
              <a:t>g</a:t>
            </a:r>
            <a:r>
              <a:rPr lang="en-US" sz="1200" spc="-70"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y</a:t>
            </a:r>
            <a:r>
              <a:rPr lang="en-US" sz="1200" spc="-10" dirty="0">
                <a:latin typeface="Open Sans" panose="020B0606030504020204" pitchFamily="34" charset="0"/>
                <a:ea typeface="Open Sans" panose="020B0606030504020204" pitchFamily="34" charset="0"/>
                <a:cs typeface="Open Sans" panose="020B0606030504020204" pitchFamily="34" charset="0"/>
              </a:rPr>
              <a:t>ou</a:t>
            </a:r>
            <a:r>
              <a:rPr lang="en-US" sz="1200" dirty="0">
                <a:latin typeface="Open Sans" panose="020B0606030504020204" pitchFamily="34" charset="0"/>
                <a:ea typeface="Open Sans" panose="020B0606030504020204" pitchFamily="34" charset="0"/>
                <a:cs typeface="Open Sans" panose="020B0606030504020204" pitchFamily="34" charset="0"/>
              </a:rPr>
              <a:t>r </a:t>
            </a:r>
            <a:r>
              <a:rPr sz="1200" spc="-15" dirty="0">
                <a:latin typeface="Open Sans" panose="020B0606030504020204" pitchFamily="34" charset="0"/>
                <a:ea typeface="Open Sans" panose="020B0606030504020204" pitchFamily="34" charset="0"/>
                <a:cs typeface="Open Sans" panose="020B0606030504020204" pitchFamily="34" charset="0"/>
              </a:rPr>
              <a:t>meeting.</a:t>
            </a: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object 27">
            <a:extLst>
              <a:ext uri="{FF2B5EF4-FFF2-40B4-BE49-F238E27FC236}">
                <a16:creationId xmlns:a16="http://schemas.microsoft.com/office/drawing/2014/main" id="{5F7CCB4F-C43C-4524-83C7-5F862C08229A}"/>
              </a:ext>
            </a:extLst>
          </p:cNvPr>
          <p:cNvSpPr txBox="1"/>
          <p:nvPr/>
        </p:nvSpPr>
        <p:spPr>
          <a:xfrm>
            <a:off x="5170678" y="2830863"/>
            <a:ext cx="1945005" cy="2490425"/>
          </a:xfrm>
          <a:prstGeom prst="rect">
            <a:avLst/>
          </a:prstGeom>
          <a:ln w="28575">
            <a:noFill/>
          </a:ln>
        </p:spPr>
        <p:txBody>
          <a:bodyPr vert="horz" wrap="square" lIns="0" tIns="12700" rIns="0" bIns="0" rtlCol="0">
            <a:spAutoFit/>
          </a:bodyPr>
          <a:lstStyle/>
          <a:p>
            <a:pPr marL="21590" marR="5080">
              <a:lnSpc>
                <a:spcPct val="100000"/>
              </a:lnSpc>
              <a:spcBef>
                <a:spcPts val="100"/>
              </a:spcBef>
            </a:pPr>
            <a:r>
              <a:rPr sz="1200" spc="-20">
                <a:latin typeface="Open Sans" panose="020B0606030504020204" pitchFamily="34" charset="0"/>
                <a:ea typeface="Open Sans" panose="020B0606030504020204" pitchFamily="34" charset="0"/>
                <a:cs typeface="Open Sans" panose="020B0606030504020204" pitchFamily="34" charset="0"/>
              </a:rPr>
              <a:t>H</a:t>
            </a:r>
            <a:r>
              <a:rPr sz="1200" spc="-35">
                <a:latin typeface="Open Sans" panose="020B0606030504020204" pitchFamily="34" charset="0"/>
                <a:ea typeface="Open Sans" panose="020B0606030504020204" pitchFamily="34" charset="0"/>
                <a:cs typeface="Open Sans" panose="020B0606030504020204" pitchFamily="34" charset="0"/>
              </a:rPr>
              <a:t>a</a:t>
            </a:r>
            <a:r>
              <a:rPr sz="1200" spc="-30">
                <a:latin typeface="Open Sans" panose="020B0606030504020204" pitchFamily="34" charset="0"/>
                <a:ea typeface="Open Sans" panose="020B0606030504020204" pitchFamily="34" charset="0"/>
                <a:cs typeface="Open Sans" panose="020B0606030504020204" pitchFamily="34" charset="0"/>
              </a:rPr>
              <a:t>v</a:t>
            </a:r>
            <a:r>
              <a:rPr sz="1200">
                <a:latin typeface="Open Sans" panose="020B0606030504020204" pitchFamily="34" charset="0"/>
                <a:ea typeface="Open Sans" panose="020B0606030504020204" pitchFamily="34" charset="0"/>
                <a:cs typeface="Open Sans" panose="020B0606030504020204" pitchFamily="34" charset="0"/>
              </a:rPr>
              <a:t>e</a:t>
            </a:r>
            <a:r>
              <a:rPr sz="1200" spc="-30">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e</a:t>
            </a:r>
            <a:r>
              <a:rPr sz="1200" spc="-30">
                <a:latin typeface="Open Sans" panose="020B0606030504020204" pitchFamily="34" charset="0"/>
                <a:ea typeface="Open Sans" panose="020B0606030504020204" pitchFamily="34" charset="0"/>
                <a:cs typeface="Open Sans" panose="020B0606030504020204" pitchFamily="34" charset="0"/>
              </a:rPr>
              <a:t>v</a:t>
            </a:r>
            <a:r>
              <a:rPr sz="1200" spc="-10">
                <a:latin typeface="Open Sans" panose="020B0606030504020204" pitchFamily="34" charset="0"/>
                <a:ea typeface="Open Sans" panose="020B0606030504020204" pitchFamily="34" charset="0"/>
                <a:cs typeface="Open Sans" panose="020B0606030504020204" pitchFamily="34" charset="0"/>
              </a:rPr>
              <a:t>e</a:t>
            </a:r>
            <a:r>
              <a:rPr sz="1200" spc="-15">
                <a:latin typeface="Open Sans" panose="020B0606030504020204" pitchFamily="34" charset="0"/>
                <a:ea typeface="Open Sans" panose="020B0606030504020204" pitchFamily="34" charset="0"/>
                <a:cs typeface="Open Sans" panose="020B0606030504020204" pitchFamily="34" charset="0"/>
              </a:rPr>
              <a:t>r</a:t>
            </a:r>
            <a:r>
              <a:rPr sz="1200" spc="-30">
                <a:latin typeface="Open Sans" panose="020B0606030504020204" pitchFamily="34" charset="0"/>
                <a:ea typeface="Open Sans" panose="020B0606030504020204" pitchFamily="34" charset="0"/>
                <a:cs typeface="Open Sans" panose="020B0606030504020204" pitchFamily="34" charset="0"/>
              </a:rPr>
              <a:t>y</a:t>
            </a:r>
            <a:r>
              <a:rPr sz="1200" spc="-10">
                <a:latin typeface="Open Sans" panose="020B0606030504020204" pitchFamily="34" charset="0"/>
                <a:ea typeface="Open Sans" panose="020B0606030504020204" pitchFamily="34" charset="0"/>
                <a:cs typeface="Open Sans" panose="020B0606030504020204" pitchFamily="34" charset="0"/>
              </a:rPr>
              <a:t>on</a:t>
            </a:r>
            <a:r>
              <a:rPr sz="1200" spc="-25">
                <a:latin typeface="Open Sans" panose="020B0606030504020204" pitchFamily="34" charset="0"/>
                <a:ea typeface="Open Sans" panose="020B0606030504020204" pitchFamily="34" charset="0"/>
                <a:cs typeface="Open Sans" panose="020B0606030504020204" pitchFamily="34" charset="0"/>
              </a:rPr>
              <a:t>e</a:t>
            </a:r>
            <a:r>
              <a:rPr sz="1200" spc="-85">
                <a:latin typeface="Open Sans" panose="020B0606030504020204" pitchFamily="34" charset="0"/>
                <a:ea typeface="Open Sans" panose="020B0606030504020204" pitchFamily="34" charset="0"/>
                <a:cs typeface="Open Sans" panose="020B0606030504020204" pitchFamily="34" charset="0"/>
              </a:rPr>
              <a:t>’</a:t>
            </a:r>
            <a:r>
              <a:rPr sz="1200">
                <a:latin typeface="Open Sans" panose="020B0606030504020204" pitchFamily="34" charset="0"/>
                <a:ea typeface="Open Sans" panose="020B0606030504020204" pitchFamily="34" charset="0"/>
                <a:cs typeface="Open Sans" panose="020B0606030504020204" pitchFamily="34" charset="0"/>
              </a:rPr>
              <a:t>s</a:t>
            </a:r>
            <a:r>
              <a:rPr sz="1200" spc="-60">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vi</a:t>
            </a:r>
            <a:r>
              <a:rPr sz="1200" spc="-10">
                <a:latin typeface="Open Sans" panose="020B0606030504020204" pitchFamily="34" charset="0"/>
                <a:ea typeface="Open Sans" panose="020B0606030504020204" pitchFamily="34" charset="0"/>
                <a:cs typeface="Open Sans" panose="020B0606030504020204" pitchFamily="34" charset="0"/>
              </a:rPr>
              <a:t>de</a:t>
            </a:r>
            <a:r>
              <a:rPr sz="1200">
                <a:latin typeface="Open Sans" panose="020B0606030504020204" pitchFamily="34" charset="0"/>
                <a:ea typeface="Open Sans" panose="020B0606030504020204" pitchFamily="34" charset="0"/>
                <a:cs typeface="Open Sans" panose="020B0606030504020204" pitchFamily="34" charset="0"/>
              </a:rPr>
              <a:t>o  </a:t>
            </a:r>
            <a:r>
              <a:rPr sz="1200" spc="-15">
                <a:latin typeface="Open Sans" panose="020B0606030504020204" pitchFamily="34" charset="0"/>
                <a:ea typeface="Open Sans" panose="020B0606030504020204" pitchFamily="34" charset="0"/>
                <a:cs typeface="Open Sans" panose="020B0606030504020204" pitchFamily="34" charset="0"/>
              </a:rPr>
              <a:t>a</a:t>
            </a:r>
            <a:r>
              <a:rPr sz="1200" spc="-10">
                <a:latin typeface="Open Sans" panose="020B0606030504020204" pitchFamily="34" charset="0"/>
                <a:ea typeface="Open Sans" panose="020B0606030504020204" pitchFamily="34" charset="0"/>
                <a:cs typeface="Open Sans" panose="020B0606030504020204" pitchFamily="34" charset="0"/>
              </a:rPr>
              <a:t>u</a:t>
            </a:r>
            <a:r>
              <a:rPr sz="1200" spc="-20">
                <a:latin typeface="Open Sans" panose="020B0606030504020204" pitchFamily="34" charset="0"/>
                <a:ea typeface="Open Sans" panose="020B0606030504020204" pitchFamily="34" charset="0"/>
                <a:cs typeface="Open Sans" panose="020B0606030504020204" pitchFamily="34" charset="0"/>
              </a:rPr>
              <a:t>t</a:t>
            </a:r>
            <a:r>
              <a:rPr sz="1200" spc="-10">
                <a:latin typeface="Open Sans" panose="020B0606030504020204" pitchFamily="34" charset="0"/>
                <a:ea typeface="Open Sans" panose="020B0606030504020204" pitchFamily="34" charset="0"/>
                <a:cs typeface="Open Sans" panose="020B0606030504020204" pitchFamily="34" charset="0"/>
              </a:rPr>
              <a:t>o</a:t>
            </a:r>
            <a:r>
              <a:rPr sz="1200" spc="-15">
                <a:latin typeface="Open Sans" panose="020B0606030504020204" pitchFamily="34" charset="0"/>
                <a:ea typeface="Open Sans" panose="020B0606030504020204" pitchFamily="34" charset="0"/>
                <a:cs typeface="Open Sans" panose="020B0606030504020204" pitchFamily="34" charset="0"/>
              </a:rPr>
              <a:t>m</a:t>
            </a:r>
            <a:r>
              <a:rPr sz="1200" spc="-25">
                <a:latin typeface="Open Sans" panose="020B0606030504020204" pitchFamily="34" charset="0"/>
                <a:ea typeface="Open Sans" panose="020B0606030504020204" pitchFamily="34" charset="0"/>
                <a:cs typeface="Open Sans" panose="020B0606030504020204" pitchFamily="34" charset="0"/>
              </a:rPr>
              <a:t>a</a:t>
            </a:r>
            <a:r>
              <a:rPr sz="1200" spc="-20">
                <a:latin typeface="Open Sans" panose="020B0606030504020204" pitchFamily="34" charset="0"/>
                <a:ea typeface="Open Sans" panose="020B0606030504020204" pitchFamily="34" charset="0"/>
                <a:cs typeface="Open Sans" panose="020B0606030504020204" pitchFamily="34" charset="0"/>
              </a:rPr>
              <a:t>t</a:t>
            </a:r>
            <a:r>
              <a:rPr sz="1200" spc="-15">
                <a:latin typeface="Open Sans" panose="020B0606030504020204" pitchFamily="34" charset="0"/>
                <a:ea typeface="Open Sans" panose="020B0606030504020204" pitchFamily="34" charset="0"/>
                <a:cs typeface="Open Sans" panose="020B0606030504020204" pitchFamily="34" charset="0"/>
              </a:rPr>
              <a:t>i</a:t>
            </a:r>
            <a:r>
              <a:rPr sz="1200" spc="-30">
                <a:latin typeface="Open Sans" panose="020B0606030504020204" pitchFamily="34" charset="0"/>
                <a:ea typeface="Open Sans" panose="020B0606030504020204" pitchFamily="34" charset="0"/>
                <a:cs typeface="Open Sans" panose="020B0606030504020204" pitchFamily="34" charset="0"/>
              </a:rPr>
              <a:t>c</a:t>
            </a:r>
            <a:r>
              <a:rPr sz="1200" spc="-15">
                <a:latin typeface="Open Sans" panose="020B0606030504020204" pitchFamily="34" charset="0"/>
                <a:ea typeface="Open Sans" panose="020B0606030504020204" pitchFamily="34" charset="0"/>
                <a:cs typeface="Open Sans" panose="020B0606030504020204" pitchFamily="34" charset="0"/>
              </a:rPr>
              <a:t>all</a:t>
            </a:r>
            <a:r>
              <a:rPr sz="1200">
                <a:latin typeface="Open Sans" panose="020B0606030504020204" pitchFamily="34" charset="0"/>
                <a:ea typeface="Open Sans" panose="020B0606030504020204" pitchFamily="34" charset="0"/>
                <a:cs typeface="Open Sans" panose="020B0606030504020204" pitchFamily="34" charset="0"/>
              </a:rPr>
              <a:t>y</a:t>
            </a:r>
            <a:r>
              <a:rPr sz="1200" spc="-75">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turned-on</a:t>
            </a:r>
            <a:r>
              <a:rPr sz="1200" spc="-40">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du</a:t>
            </a:r>
            <a:r>
              <a:rPr sz="1200" spc="-15">
                <a:latin typeface="Open Sans" panose="020B0606030504020204" pitchFamily="34" charset="0"/>
                <a:ea typeface="Open Sans" panose="020B0606030504020204" pitchFamily="34" charset="0"/>
                <a:cs typeface="Open Sans" panose="020B0606030504020204" pitchFamily="34" charset="0"/>
              </a:rPr>
              <a:t>ri</a:t>
            </a:r>
            <a:r>
              <a:rPr sz="1200" spc="-20">
                <a:latin typeface="Open Sans" panose="020B0606030504020204" pitchFamily="34" charset="0"/>
                <a:ea typeface="Open Sans" panose="020B0606030504020204" pitchFamily="34" charset="0"/>
                <a:cs typeface="Open Sans" panose="020B0606030504020204" pitchFamily="34" charset="0"/>
              </a:rPr>
              <a:t>n</a:t>
            </a:r>
            <a:r>
              <a:rPr sz="1200">
                <a:latin typeface="Open Sans" panose="020B0606030504020204" pitchFamily="34" charset="0"/>
                <a:ea typeface="Open Sans" panose="020B0606030504020204" pitchFamily="34" charset="0"/>
                <a:cs typeface="Open Sans" panose="020B0606030504020204" pitchFamily="34" charset="0"/>
              </a:rPr>
              <a:t>g </a:t>
            </a:r>
            <a:r>
              <a:rPr sz="1200" spc="-15">
                <a:latin typeface="Open Sans" panose="020B0606030504020204" pitchFamily="34" charset="0"/>
                <a:ea typeface="Open Sans" panose="020B0606030504020204" pitchFamily="34" charset="0"/>
                <a:cs typeface="Open Sans" panose="020B0606030504020204" pitchFamily="34" charset="0"/>
              </a:rPr>
              <a:t>l</a:t>
            </a:r>
            <a:r>
              <a:rPr sz="1200" spc="-10">
                <a:latin typeface="Open Sans" panose="020B0606030504020204" pitchFamily="34" charset="0"/>
                <a:ea typeface="Open Sans" panose="020B0606030504020204" pitchFamily="34" charset="0"/>
                <a:cs typeface="Open Sans" panose="020B0606030504020204" pitchFamily="34" charset="0"/>
              </a:rPr>
              <a:t>o</a:t>
            </a:r>
            <a:r>
              <a:rPr sz="1200" spc="-15">
                <a:latin typeface="Open Sans" panose="020B0606030504020204" pitchFamily="34" charset="0"/>
                <a:ea typeface="Open Sans" panose="020B0606030504020204" pitchFamily="34" charset="0"/>
                <a:cs typeface="Open Sans" panose="020B0606030504020204" pitchFamily="34" charset="0"/>
              </a:rPr>
              <a:t>gi</a:t>
            </a:r>
            <a:r>
              <a:rPr sz="1200" spc="-10">
                <a:latin typeface="Open Sans" panose="020B0606030504020204" pitchFamily="34" charset="0"/>
                <a:ea typeface="Open Sans" panose="020B0606030504020204" pitchFamily="34" charset="0"/>
                <a:cs typeface="Open Sans" panose="020B0606030504020204" pitchFamily="34" charset="0"/>
              </a:rPr>
              <a:t>n</a:t>
            </a:r>
            <a:r>
              <a:rPr sz="1200">
                <a:latin typeface="Open Sans" panose="020B0606030504020204" pitchFamily="34" charset="0"/>
                <a:ea typeface="Open Sans" panose="020B0606030504020204" pitchFamily="34" charset="0"/>
                <a:cs typeface="Open Sans" panose="020B0606030504020204" pitchFamily="34" charset="0"/>
              </a:rPr>
              <a:t>.</a:t>
            </a:r>
            <a:r>
              <a:rPr sz="1200" spc="-60">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I</a:t>
            </a:r>
            <a:r>
              <a:rPr sz="1200">
                <a:latin typeface="Open Sans" panose="020B0606030504020204" pitchFamily="34" charset="0"/>
                <a:ea typeface="Open Sans" panose="020B0606030504020204" pitchFamily="34" charset="0"/>
                <a:cs typeface="Open Sans" panose="020B0606030504020204" pitchFamily="34" charset="0"/>
              </a:rPr>
              <a:t>t</a:t>
            </a:r>
            <a:r>
              <a:rPr sz="1200" spc="-30">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im</a:t>
            </a:r>
            <a:r>
              <a:rPr sz="1200" spc="-10">
                <a:latin typeface="Open Sans" panose="020B0606030504020204" pitchFamily="34" charset="0"/>
                <a:ea typeface="Open Sans" panose="020B0606030504020204" pitchFamily="34" charset="0"/>
                <a:cs typeface="Open Sans" panose="020B0606030504020204" pitchFamily="34" charset="0"/>
              </a:rPr>
              <a:t>p</a:t>
            </a:r>
            <a:r>
              <a:rPr sz="1200" spc="-35">
                <a:latin typeface="Open Sans" panose="020B0606030504020204" pitchFamily="34" charset="0"/>
                <a:ea typeface="Open Sans" panose="020B0606030504020204" pitchFamily="34" charset="0"/>
                <a:cs typeface="Open Sans" panose="020B0606030504020204" pitchFamily="34" charset="0"/>
              </a:rPr>
              <a:t>r</a:t>
            </a:r>
            <a:r>
              <a:rPr sz="1200" spc="-10">
                <a:latin typeface="Open Sans" panose="020B0606030504020204" pitchFamily="34" charset="0"/>
                <a:ea typeface="Open Sans" panose="020B0606030504020204" pitchFamily="34" charset="0"/>
                <a:cs typeface="Open Sans" panose="020B0606030504020204" pitchFamily="34" charset="0"/>
              </a:rPr>
              <a:t>o</a:t>
            </a:r>
            <a:r>
              <a:rPr sz="1200" spc="-30">
                <a:latin typeface="Open Sans" panose="020B0606030504020204" pitchFamily="34" charset="0"/>
                <a:ea typeface="Open Sans" panose="020B0606030504020204" pitchFamily="34" charset="0"/>
                <a:cs typeface="Open Sans" panose="020B0606030504020204" pitchFamily="34" charset="0"/>
              </a:rPr>
              <a:t>v</a:t>
            </a:r>
            <a:r>
              <a:rPr sz="1200" spc="-25">
                <a:latin typeface="Open Sans" panose="020B0606030504020204" pitchFamily="34" charset="0"/>
                <a:ea typeface="Open Sans" panose="020B0606030504020204" pitchFamily="34" charset="0"/>
                <a:cs typeface="Open Sans" panose="020B0606030504020204" pitchFamily="34" charset="0"/>
              </a:rPr>
              <a:t>e</a:t>
            </a:r>
            <a:r>
              <a:rPr sz="1200">
                <a:latin typeface="Open Sans" panose="020B0606030504020204" pitchFamily="34" charset="0"/>
                <a:ea typeface="Open Sans" panose="020B0606030504020204" pitchFamily="34" charset="0"/>
                <a:cs typeface="Open Sans" panose="020B0606030504020204" pitchFamily="34" charset="0"/>
              </a:rPr>
              <a:t>s</a:t>
            </a:r>
            <a:r>
              <a:rPr sz="1200" spc="-60">
                <a:latin typeface="Open Sans" panose="020B0606030504020204" pitchFamily="34" charset="0"/>
                <a:ea typeface="Open Sans" panose="020B0606030504020204" pitchFamily="34" charset="0"/>
                <a:cs typeface="Open Sans" panose="020B0606030504020204" pitchFamily="34" charset="0"/>
              </a:rPr>
              <a:t> </a:t>
            </a:r>
            <a:r>
              <a:rPr sz="1200" spc="-30">
                <a:latin typeface="Open Sans" panose="020B0606030504020204" pitchFamily="34" charset="0"/>
                <a:ea typeface="Open Sans" panose="020B0606030504020204" pitchFamily="34" charset="0"/>
                <a:cs typeface="Open Sans" panose="020B0606030504020204" pitchFamily="34" charset="0"/>
              </a:rPr>
              <a:t>c</a:t>
            </a:r>
            <a:r>
              <a:rPr sz="1200" spc="-10">
                <a:latin typeface="Open Sans" panose="020B0606030504020204" pitchFamily="34" charset="0"/>
                <a:ea typeface="Open Sans" panose="020B0606030504020204" pitchFamily="34" charset="0"/>
                <a:cs typeface="Open Sans" panose="020B0606030504020204" pitchFamily="34" charset="0"/>
              </a:rPr>
              <a:t>on</a:t>
            </a:r>
            <a:r>
              <a:rPr sz="1200" spc="-20">
                <a:latin typeface="Open Sans" panose="020B0606030504020204" pitchFamily="34" charset="0"/>
                <a:ea typeface="Open Sans" panose="020B0606030504020204" pitchFamily="34" charset="0"/>
                <a:cs typeface="Open Sans" panose="020B0606030504020204" pitchFamily="34" charset="0"/>
              </a:rPr>
              <a:t>c</a:t>
            </a:r>
            <a:r>
              <a:rPr sz="1200" spc="-10">
                <a:latin typeface="Open Sans" panose="020B0606030504020204" pitchFamily="34" charset="0"/>
                <a:ea typeface="Open Sans" panose="020B0606030504020204" pitchFamily="34" charset="0"/>
                <a:cs typeface="Open Sans" panose="020B0606030504020204" pitchFamily="34" charset="0"/>
              </a:rPr>
              <a:t>e</a:t>
            </a:r>
            <a:r>
              <a:rPr sz="1200" spc="-20">
                <a:latin typeface="Open Sans" panose="020B0606030504020204" pitchFamily="34" charset="0"/>
                <a:ea typeface="Open Sans" panose="020B0606030504020204" pitchFamily="34" charset="0"/>
                <a:cs typeface="Open Sans" panose="020B0606030504020204" pitchFamily="34" charset="0"/>
              </a:rPr>
              <a:t>n</a:t>
            </a:r>
            <a:r>
              <a:rPr sz="1200" spc="-10">
                <a:latin typeface="Open Sans" panose="020B0606030504020204" pitchFamily="34" charset="0"/>
                <a:ea typeface="Open Sans" panose="020B0606030504020204" pitchFamily="34" charset="0"/>
                <a:cs typeface="Open Sans" panose="020B0606030504020204" pitchFamily="34" charset="0"/>
              </a:rPr>
              <a:t>t</a:t>
            </a:r>
            <a:r>
              <a:rPr sz="1200" spc="-35">
                <a:latin typeface="Open Sans" panose="020B0606030504020204" pitchFamily="34" charset="0"/>
                <a:ea typeface="Open Sans" panose="020B0606030504020204" pitchFamily="34" charset="0"/>
                <a:cs typeface="Open Sans" panose="020B0606030504020204" pitchFamily="34" charset="0"/>
              </a:rPr>
              <a:t>r</a:t>
            </a:r>
            <a:r>
              <a:rPr sz="1200" spc="-25">
                <a:latin typeface="Open Sans" panose="020B0606030504020204" pitchFamily="34" charset="0"/>
                <a:ea typeface="Open Sans" panose="020B0606030504020204" pitchFamily="34" charset="0"/>
                <a:cs typeface="Open Sans" panose="020B0606030504020204" pitchFamily="34" charset="0"/>
              </a:rPr>
              <a:t>a</a:t>
            </a:r>
            <a:r>
              <a:rPr sz="1200" spc="-20">
                <a:latin typeface="Open Sans" panose="020B0606030504020204" pitchFamily="34" charset="0"/>
                <a:ea typeface="Open Sans" panose="020B0606030504020204" pitchFamily="34" charset="0"/>
                <a:cs typeface="Open Sans" panose="020B0606030504020204" pitchFamily="34" charset="0"/>
              </a:rPr>
              <a:t>t</a:t>
            </a:r>
            <a:r>
              <a:rPr sz="1200" spc="-25">
                <a:latin typeface="Open Sans" panose="020B0606030504020204" pitchFamily="34" charset="0"/>
                <a:ea typeface="Open Sans" panose="020B0606030504020204" pitchFamily="34" charset="0"/>
                <a:cs typeface="Open Sans" panose="020B0606030504020204" pitchFamily="34" charset="0"/>
              </a:rPr>
              <a:t>i</a:t>
            </a:r>
            <a:r>
              <a:rPr sz="1200" spc="-10">
                <a:latin typeface="Open Sans" panose="020B0606030504020204" pitchFamily="34" charset="0"/>
                <a:ea typeface="Open Sans" panose="020B0606030504020204" pitchFamily="34" charset="0"/>
                <a:cs typeface="Open Sans" panose="020B0606030504020204" pitchFamily="34" charset="0"/>
              </a:rPr>
              <a:t>o</a:t>
            </a:r>
            <a:r>
              <a:rPr sz="1200">
                <a:latin typeface="Open Sans" panose="020B0606030504020204" pitchFamily="34" charset="0"/>
                <a:ea typeface="Open Sans" panose="020B0606030504020204" pitchFamily="34" charset="0"/>
                <a:cs typeface="Open Sans" panose="020B0606030504020204" pitchFamily="34" charset="0"/>
              </a:rPr>
              <a:t>n </a:t>
            </a:r>
            <a:r>
              <a:rPr sz="1200" spc="-10">
                <a:latin typeface="Open Sans" panose="020B0606030504020204" pitchFamily="34" charset="0"/>
                <a:ea typeface="Open Sans" panose="020B0606030504020204" pitchFamily="34" charset="0"/>
                <a:cs typeface="Open Sans" panose="020B0606030504020204" pitchFamily="34" charset="0"/>
              </a:rPr>
              <a:t>and</a:t>
            </a:r>
            <a:r>
              <a:rPr sz="1200" spc="-60">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participation.</a:t>
            </a:r>
            <a:endParaRPr sz="1200">
              <a:latin typeface="Open Sans" panose="020B0606030504020204" pitchFamily="34" charset="0"/>
              <a:ea typeface="Open Sans" panose="020B0606030504020204" pitchFamily="34" charset="0"/>
              <a:cs typeface="Open Sans" panose="020B0606030504020204" pitchFamily="34" charset="0"/>
            </a:endParaRPr>
          </a:p>
          <a:p>
            <a:pPr marL="141605" marR="182880" indent="-129539">
              <a:lnSpc>
                <a:spcPct val="100000"/>
              </a:lnSpc>
              <a:spcBef>
                <a:spcPts val="300"/>
              </a:spcBef>
              <a:buFont typeface="Arial"/>
              <a:buChar char="•"/>
              <a:tabLst>
                <a:tab pos="142240" algn="l"/>
              </a:tabLst>
            </a:pPr>
            <a:r>
              <a:rPr sz="1200" spc="-15">
                <a:latin typeface="Open Sans" panose="020B0606030504020204" pitchFamily="34" charset="0"/>
                <a:ea typeface="Open Sans" panose="020B0606030504020204" pitchFamily="34" charset="0"/>
                <a:cs typeface="Open Sans" panose="020B0606030504020204" pitchFamily="34" charset="0"/>
              </a:rPr>
              <a:t>Fi</a:t>
            </a:r>
            <a:r>
              <a:rPr sz="1200" spc="-10">
                <a:latin typeface="Open Sans" panose="020B0606030504020204" pitchFamily="34" charset="0"/>
                <a:ea typeface="Open Sans" panose="020B0606030504020204" pitchFamily="34" charset="0"/>
                <a:cs typeface="Open Sans" panose="020B0606030504020204" pitchFamily="34" charset="0"/>
              </a:rPr>
              <a:t>n</a:t>
            </a:r>
            <a:r>
              <a:rPr sz="1200">
                <a:latin typeface="Open Sans" panose="020B0606030504020204" pitchFamily="34" charset="0"/>
                <a:ea typeface="Open Sans" panose="020B0606030504020204" pitchFamily="34" charset="0"/>
                <a:cs typeface="Open Sans" panose="020B0606030504020204" pitchFamily="34" charset="0"/>
              </a:rPr>
              <a:t>d</a:t>
            </a:r>
            <a:r>
              <a:rPr sz="1200" spc="-50">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th</a:t>
            </a:r>
            <a:r>
              <a:rPr sz="1200">
                <a:latin typeface="Open Sans" panose="020B0606030504020204" pitchFamily="34" charset="0"/>
                <a:ea typeface="Open Sans" panose="020B0606030504020204" pitchFamily="34" charset="0"/>
                <a:cs typeface="Open Sans" panose="020B0606030504020204" pitchFamily="34" charset="0"/>
              </a:rPr>
              <a:t>e</a:t>
            </a:r>
            <a:r>
              <a:rPr sz="1200" spc="-55">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s</a:t>
            </a:r>
            <a:r>
              <a:rPr sz="1200" spc="-25">
                <a:latin typeface="Open Sans" panose="020B0606030504020204" pitchFamily="34" charset="0"/>
                <a:ea typeface="Open Sans" panose="020B0606030504020204" pitchFamily="34" charset="0"/>
                <a:cs typeface="Open Sans" panose="020B0606030504020204" pitchFamily="34" charset="0"/>
              </a:rPr>
              <a:t>e</a:t>
            </a:r>
            <a:r>
              <a:rPr sz="1200" spc="-20">
                <a:latin typeface="Open Sans" panose="020B0606030504020204" pitchFamily="34" charset="0"/>
                <a:ea typeface="Open Sans" panose="020B0606030504020204" pitchFamily="34" charset="0"/>
                <a:cs typeface="Open Sans" panose="020B0606030504020204" pitchFamily="34" charset="0"/>
              </a:rPr>
              <a:t>t</a:t>
            </a:r>
            <a:r>
              <a:rPr sz="1200" spc="-10">
                <a:latin typeface="Open Sans" panose="020B0606030504020204" pitchFamily="34" charset="0"/>
                <a:ea typeface="Open Sans" panose="020B0606030504020204" pitchFamily="34" charset="0"/>
                <a:cs typeface="Open Sans" panose="020B0606030504020204" pitchFamily="34" charset="0"/>
              </a:rPr>
              <a:t>t</a:t>
            </a:r>
            <a:r>
              <a:rPr sz="1200" spc="-15">
                <a:latin typeface="Open Sans" panose="020B0606030504020204" pitchFamily="34" charset="0"/>
                <a:ea typeface="Open Sans" panose="020B0606030504020204" pitchFamily="34" charset="0"/>
                <a:cs typeface="Open Sans" panose="020B0606030504020204" pitchFamily="34" charset="0"/>
              </a:rPr>
              <a:t>i</a:t>
            </a:r>
            <a:r>
              <a:rPr sz="1200" spc="-10">
                <a:latin typeface="Open Sans" panose="020B0606030504020204" pitchFamily="34" charset="0"/>
                <a:ea typeface="Open Sans" panose="020B0606030504020204" pitchFamily="34" charset="0"/>
                <a:cs typeface="Open Sans" panose="020B0606030504020204" pitchFamily="34" charset="0"/>
              </a:rPr>
              <a:t>n</a:t>
            </a:r>
            <a:r>
              <a:rPr sz="1200">
                <a:latin typeface="Open Sans" panose="020B0606030504020204" pitchFamily="34" charset="0"/>
                <a:ea typeface="Open Sans" panose="020B0606030504020204" pitchFamily="34" charset="0"/>
                <a:cs typeface="Open Sans" panose="020B0606030504020204" pitchFamily="34" charset="0"/>
              </a:rPr>
              <a:t>g</a:t>
            </a:r>
            <a:r>
              <a:rPr sz="1200" spc="-70">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i</a:t>
            </a:r>
            <a:r>
              <a:rPr sz="1200">
                <a:latin typeface="Open Sans" panose="020B0606030504020204" pitchFamily="34" charset="0"/>
                <a:ea typeface="Open Sans" panose="020B0606030504020204" pitchFamily="34" charset="0"/>
                <a:cs typeface="Open Sans" panose="020B0606030504020204" pitchFamily="34" charset="0"/>
              </a:rPr>
              <a:t>n</a:t>
            </a:r>
            <a:r>
              <a:rPr sz="1200" spc="-40">
                <a:latin typeface="Open Sans" panose="020B0606030504020204" pitchFamily="34" charset="0"/>
                <a:ea typeface="Open Sans" panose="020B0606030504020204" pitchFamily="34" charset="0"/>
                <a:cs typeface="Open Sans" panose="020B0606030504020204" pitchFamily="34" charset="0"/>
              </a:rPr>
              <a:t> </a:t>
            </a:r>
            <a:r>
              <a:rPr sz="1200" spc="-30">
                <a:latin typeface="Open Sans" panose="020B0606030504020204" pitchFamily="34" charset="0"/>
                <a:ea typeface="Open Sans" panose="020B0606030504020204" pitchFamily="34" charset="0"/>
                <a:cs typeface="Open Sans" panose="020B0606030504020204" pitchFamily="34" charset="0"/>
              </a:rPr>
              <a:t>y</a:t>
            </a:r>
            <a:r>
              <a:rPr sz="1200" spc="-10">
                <a:latin typeface="Open Sans" panose="020B0606030504020204" pitchFamily="34" charset="0"/>
                <a:ea typeface="Open Sans" panose="020B0606030504020204" pitchFamily="34" charset="0"/>
                <a:cs typeface="Open Sans" panose="020B0606030504020204" pitchFamily="34" charset="0"/>
              </a:rPr>
              <a:t>ou</a:t>
            </a:r>
            <a:r>
              <a:rPr sz="1200">
                <a:latin typeface="Open Sans" panose="020B0606030504020204" pitchFamily="34" charset="0"/>
                <a:ea typeface="Open Sans" panose="020B0606030504020204" pitchFamily="34" charset="0"/>
                <a:cs typeface="Open Sans" panose="020B0606030504020204" pitchFamily="34" charset="0"/>
              </a:rPr>
              <a:t>r  </a:t>
            </a:r>
            <a:r>
              <a:rPr sz="1200" spc="-15">
                <a:latin typeface="Open Sans" panose="020B0606030504020204" pitchFamily="34" charset="0"/>
                <a:ea typeface="Open Sans" panose="020B0606030504020204" pitchFamily="34" charset="0"/>
                <a:cs typeface="Open Sans" panose="020B0606030504020204" pitchFamily="34" charset="0"/>
              </a:rPr>
              <a:t>m</a:t>
            </a:r>
            <a:r>
              <a:rPr sz="1200" spc="-10">
                <a:latin typeface="Open Sans" panose="020B0606030504020204" pitchFamily="34" charset="0"/>
                <a:ea typeface="Open Sans" panose="020B0606030504020204" pitchFamily="34" charset="0"/>
                <a:cs typeface="Open Sans" panose="020B0606030504020204" pitchFamily="34" charset="0"/>
              </a:rPr>
              <a:t>e</a:t>
            </a:r>
            <a:r>
              <a:rPr sz="1200" spc="-25">
                <a:latin typeface="Open Sans" panose="020B0606030504020204" pitchFamily="34" charset="0"/>
                <a:ea typeface="Open Sans" panose="020B0606030504020204" pitchFamily="34" charset="0"/>
                <a:cs typeface="Open Sans" panose="020B0606030504020204" pitchFamily="34" charset="0"/>
              </a:rPr>
              <a:t>e</a:t>
            </a:r>
            <a:r>
              <a:rPr sz="1200" spc="-10">
                <a:latin typeface="Open Sans" panose="020B0606030504020204" pitchFamily="34" charset="0"/>
                <a:ea typeface="Open Sans" panose="020B0606030504020204" pitchFamily="34" charset="0"/>
                <a:cs typeface="Open Sans" panose="020B0606030504020204" pitchFamily="34" charset="0"/>
              </a:rPr>
              <a:t>t</a:t>
            </a:r>
            <a:r>
              <a:rPr sz="1200" spc="-15">
                <a:latin typeface="Open Sans" panose="020B0606030504020204" pitchFamily="34" charset="0"/>
                <a:ea typeface="Open Sans" panose="020B0606030504020204" pitchFamily="34" charset="0"/>
                <a:cs typeface="Open Sans" panose="020B0606030504020204" pitchFamily="34" charset="0"/>
              </a:rPr>
              <a:t>i</a:t>
            </a:r>
            <a:r>
              <a:rPr sz="1200" spc="-10">
                <a:latin typeface="Open Sans" panose="020B0606030504020204" pitchFamily="34" charset="0"/>
                <a:ea typeface="Open Sans" panose="020B0606030504020204" pitchFamily="34" charset="0"/>
                <a:cs typeface="Open Sans" panose="020B0606030504020204" pitchFamily="34" charset="0"/>
              </a:rPr>
              <a:t>n</a:t>
            </a:r>
            <a:r>
              <a:rPr sz="1200">
                <a:latin typeface="Open Sans" panose="020B0606030504020204" pitchFamily="34" charset="0"/>
                <a:ea typeface="Open Sans" panose="020B0606030504020204" pitchFamily="34" charset="0"/>
                <a:cs typeface="Open Sans" panose="020B0606030504020204" pitchFamily="34" charset="0"/>
              </a:rPr>
              <a:t>g</a:t>
            </a:r>
            <a:r>
              <a:rPr sz="1200" spc="-60">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a</a:t>
            </a:r>
            <a:r>
              <a:rPr sz="1200" spc="-10">
                <a:latin typeface="Open Sans" panose="020B0606030504020204" pitchFamily="34" charset="0"/>
                <a:ea typeface="Open Sans" panose="020B0606030504020204" pitchFamily="34" charset="0"/>
                <a:cs typeface="Open Sans" panose="020B0606030504020204" pitchFamily="34" charset="0"/>
              </a:rPr>
              <a:t>pp</a:t>
            </a:r>
            <a:r>
              <a:rPr sz="1200" spc="-15">
                <a:latin typeface="Open Sans" panose="020B0606030504020204" pitchFamily="34" charset="0"/>
                <a:ea typeface="Open Sans" panose="020B0606030504020204" pitchFamily="34" charset="0"/>
                <a:cs typeface="Open Sans" panose="020B0606030504020204" pitchFamily="34" charset="0"/>
              </a:rPr>
              <a:t>l</a:t>
            </a:r>
            <a:r>
              <a:rPr sz="1200" spc="-25">
                <a:latin typeface="Open Sans" panose="020B0606030504020204" pitchFamily="34" charset="0"/>
                <a:ea typeface="Open Sans" panose="020B0606030504020204" pitchFamily="34" charset="0"/>
                <a:cs typeface="Open Sans" panose="020B0606030504020204" pitchFamily="34" charset="0"/>
              </a:rPr>
              <a:t>i</a:t>
            </a:r>
            <a:r>
              <a:rPr sz="1200" spc="-30">
                <a:latin typeface="Open Sans" panose="020B0606030504020204" pitchFamily="34" charset="0"/>
                <a:ea typeface="Open Sans" panose="020B0606030504020204" pitchFamily="34" charset="0"/>
                <a:cs typeface="Open Sans" panose="020B0606030504020204" pitchFamily="34" charset="0"/>
              </a:rPr>
              <a:t>c</a:t>
            </a:r>
            <a:r>
              <a:rPr sz="1200" spc="-25">
                <a:latin typeface="Open Sans" panose="020B0606030504020204" pitchFamily="34" charset="0"/>
                <a:ea typeface="Open Sans" panose="020B0606030504020204" pitchFamily="34" charset="0"/>
                <a:cs typeface="Open Sans" panose="020B0606030504020204" pitchFamily="34" charset="0"/>
              </a:rPr>
              <a:t>a</a:t>
            </a:r>
            <a:r>
              <a:rPr sz="1200" spc="-10">
                <a:latin typeface="Open Sans" panose="020B0606030504020204" pitchFamily="34" charset="0"/>
                <a:ea typeface="Open Sans" panose="020B0606030504020204" pitchFamily="34" charset="0"/>
                <a:cs typeface="Open Sans" panose="020B0606030504020204" pitchFamily="34" charset="0"/>
              </a:rPr>
              <a:t>t</a:t>
            </a:r>
            <a:r>
              <a:rPr sz="1200" spc="-15">
                <a:latin typeface="Open Sans" panose="020B0606030504020204" pitchFamily="34" charset="0"/>
                <a:ea typeface="Open Sans" panose="020B0606030504020204" pitchFamily="34" charset="0"/>
                <a:cs typeface="Open Sans" panose="020B0606030504020204" pitchFamily="34" charset="0"/>
              </a:rPr>
              <a:t>i</a:t>
            </a:r>
            <a:r>
              <a:rPr sz="1200" spc="-25">
                <a:latin typeface="Open Sans" panose="020B0606030504020204" pitchFamily="34" charset="0"/>
                <a:ea typeface="Open Sans" panose="020B0606030504020204" pitchFamily="34" charset="0"/>
                <a:cs typeface="Open Sans" panose="020B0606030504020204" pitchFamily="34" charset="0"/>
              </a:rPr>
              <a:t>o</a:t>
            </a:r>
            <a:r>
              <a:rPr sz="1200">
                <a:latin typeface="Open Sans" panose="020B0606030504020204" pitchFamily="34" charset="0"/>
                <a:ea typeface="Open Sans" panose="020B0606030504020204" pitchFamily="34" charset="0"/>
                <a:cs typeface="Open Sans" panose="020B0606030504020204" pitchFamily="34" charset="0"/>
              </a:rPr>
              <a:t>n</a:t>
            </a:r>
            <a:r>
              <a:rPr sz="1200" spc="-65">
                <a:latin typeface="Open Sans" panose="020B0606030504020204" pitchFamily="34" charset="0"/>
                <a:ea typeface="Open Sans" panose="020B0606030504020204" pitchFamily="34" charset="0"/>
                <a:cs typeface="Open Sans" panose="020B0606030504020204" pitchFamily="34" charset="0"/>
              </a:rPr>
              <a:t> </a:t>
            </a:r>
            <a:r>
              <a:rPr sz="1200" spc="-20">
                <a:latin typeface="Open Sans" panose="020B0606030504020204" pitchFamily="34" charset="0"/>
                <a:ea typeface="Open Sans" panose="020B0606030504020204" pitchFamily="34" charset="0"/>
                <a:cs typeface="Open Sans" panose="020B0606030504020204" pitchFamily="34" charset="0"/>
              </a:rPr>
              <a:t>w</a:t>
            </a:r>
            <a:r>
              <a:rPr sz="1200" spc="-10">
                <a:latin typeface="Open Sans" panose="020B0606030504020204" pitchFamily="34" charset="0"/>
                <a:ea typeface="Open Sans" panose="020B0606030504020204" pitchFamily="34" charset="0"/>
                <a:cs typeface="Open Sans" panose="020B0606030504020204" pitchFamily="34" charset="0"/>
              </a:rPr>
              <a:t>he</a:t>
            </a:r>
            <a:r>
              <a:rPr sz="1200" spc="-25">
                <a:latin typeface="Open Sans" panose="020B0606030504020204" pitchFamily="34" charset="0"/>
                <a:ea typeface="Open Sans" panose="020B0606030504020204" pitchFamily="34" charset="0"/>
                <a:cs typeface="Open Sans" panose="020B0606030504020204" pitchFamily="34" charset="0"/>
              </a:rPr>
              <a:t>r</a:t>
            </a:r>
            <a:r>
              <a:rPr sz="1200">
                <a:latin typeface="Open Sans" panose="020B0606030504020204" pitchFamily="34" charset="0"/>
                <a:ea typeface="Open Sans" panose="020B0606030504020204" pitchFamily="34" charset="0"/>
                <a:cs typeface="Open Sans" panose="020B0606030504020204" pitchFamily="34" charset="0"/>
              </a:rPr>
              <a:t>e </a:t>
            </a:r>
            <a:r>
              <a:rPr sz="1200" spc="-30">
                <a:latin typeface="Open Sans" panose="020B0606030504020204" pitchFamily="34" charset="0"/>
                <a:ea typeface="Open Sans" panose="020B0606030504020204" pitchFamily="34" charset="0"/>
                <a:cs typeface="Open Sans" panose="020B0606030504020204" pitchFamily="34" charset="0"/>
              </a:rPr>
              <a:t>y</a:t>
            </a:r>
            <a:r>
              <a:rPr sz="1200" spc="-10">
                <a:latin typeface="Open Sans" panose="020B0606030504020204" pitchFamily="34" charset="0"/>
                <a:ea typeface="Open Sans" panose="020B0606030504020204" pitchFamily="34" charset="0"/>
                <a:cs typeface="Open Sans" panose="020B0606030504020204" pitchFamily="34" charset="0"/>
              </a:rPr>
              <a:t>o</a:t>
            </a:r>
            <a:r>
              <a:rPr sz="1200">
                <a:latin typeface="Open Sans" panose="020B0606030504020204" pitchFamily="34" charset="0"/>
                <a:ea typeface="Open Sans" panose="020B0606030504020204" pitchFamily="34" charset="0"/>
                <a:cs typeface="Open Sans" panose="020B0606030504020204" pitchFamily="34" charset="0"/>
              </a:rPr>
              <a:t>u</a:t>
            </a:r>
            <a:r>
              <a:rPr sz="1200" spc="-40">
                <a:latin typeface="Open Sans" panose="020B0606030504020204" pitchFamily="34" charset="0"/>
                <a:ea typeface="Open Sans" panose="020B0606030504020204" pitchFamily="34" charset="0"/>
                <a:cs typeface="Open Sans" panose="020B0606030504020204" pitchFamily="34" charset="0"/>
              </a:rPr>
              <a:t> </a:t>
            </a:r>
            <a:r>
              <a:rPr sz="1200" spc="-30">
                <a:latin typeface="Open Sans" panose="020B0606030504020204" pitchFamily="34" charset="0"/>
                <a:ea typeface="Open Sans" panose="020B0606030504020204" pitchFamily="34" charset="0"/>
                <a:cs typeface="Open Sans" panose="020B0606030504020204" pitchFamily="34" charset="0"/>
              </a:rPr>
              <a:t>c</a:t>
            </a:r>
            <a:r>
              <a:rPr sz="1200" spc="-15">
                <a:latin typeface="Open Sans" panose="020B0606030504020204" pitchFamily="34" charset="0"/>
                <a:ea typeface="Open Sans" panose="020B0606030504020204" pitchFamily="34" charset="0"/>
                <a:cs typeface="Open Sans" panose="020B0606030504020204" pitchFamily="34" charset="0"/>
              </a:rPr>
              <a:t>a</a:t>
            </a:r>
            <a:r>
              <a:rPr sz="1200">
                <a:latin typeface="Open Sans" panose="020B0606030504020204" pitchFamily="34" charset="0"/>
                <a:ea typeface="Open Sans" panose="020B0606030504020204" pitchFamily="34" charset="0"/>
                <a:cs typeface="Open Sans" panose="020B0606030504020204" pitchFamily="34" charset="0"/>
              </a:rPr>
              <a:t>n</a:t>
            </a:r>
            <a:r>
              <a:rPr sz="1200" spc="-30">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s</a:t>
            </a:r>
            <a:r>
              <a:rPr sz="1200" spc="-25">
                <a:latin typeface="Open Sans" panose="020B0606030504020204" pitchFamily="34" charset="0"/>
                <a:ea typeface="Open Sans" panose="020B0606030504020204" pitchFamily="34" charset="0"/>
                <a:cs typeface="Open Sans" panose="020B0606030504020204" pitchFamily="34" charset="0"/>
              </a:rPr>
              <a:t>e</a:t>
            </a:r>
            <a:r>
              <a:rPr sz="1200">
                <a:latin typeface="Open Sans" panose="020B0606030504020204" pitchFamily="34" charset="0"/>
                <a:ea typeface="Open Sans" panose="020B0606030504020204" pitchFamily="34" charset="0"/>
                <a:cs typeface="Open Sans" panose="020B0606030504020204" pitchFamily="34" charset="0"/>
              </a:rPr>
              <a:t>t</a:t>
            </a:r>
            <a:r>
              <a:rPr sz="1200" spc="-30">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vi</a:t>
            </a:r>
            <a:r>
              <a:rPr sz="1200" spc="-10">
                <a:latin typeface="Open Sans" panose="020B0606030504020204" pitchFamily="34" charset="0"/>
                <a:ea typeface="Open Sans" panose="020B0606030504020204" pitchFamily="34" charset="0"/>
                <a:cs typeface="Open Sans" panose="020B0606030504020204" pitchFamily="34" charset="0"/>
              </a:rPr>
              <a:t>de</a:t>
            </a:r>
            <a:r>
              <a:rPr sz="1200">
                <a:latin typeface="Open Sans" panose="020B0606030504020204" pitchFamily="34" charset="0"/>
                <a:ea typeface="Open Sans" panose="020B0606030504020204" pitchFamily="34" charset="0"/>
                <a:cs typeface="Open Sans" panose="020B0606030504020204" pitchFamily="34" charset="0"/>
              </a:rPr>
              <a:t>o</a:t>
            </a:r>
            <a:r>
              <a:rPr sz="1200" spc="-55">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o</a:t>
            </a:r>
            <a:r>
              <a:rPr sz="1200">
                <a:latin typeface="Open Sans" panose="020B0606030504020204" pitchFamily="34" charset="0"/>
                <a:ea typeface="Open Sans" panose="020B0606030504020204" pitchFamily="34" charset="0"/>
                <a:cs typeface="Open Sans" panose="020B0606030504020204" pitchFamily="34" charset="0"/>
              </a:rPr>
              <a:t>n</a:t>
            </a:r>
            <a:r>
              <a:rPr lang="en-US" sz="1200">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for</a:t>
            </a:r>
            <a:r>
              <a:rPr sz="1200" spc="-55">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all</a:t>
            </a:r>
            <a:r>
              <a:rPr sz="1200" spc="-55">
                <a:latin typeface="Open Sans" panose="020B0606030504020204" pitchFamily="34" charset="0"/>
                <a:ea typeface="Open Sans" panose="020B0606030504020204" pitchFamily="34" charset="0"/>
                <a:cs typeface="Open Sans" panose="020B0606030504020204" pitchFamily="34" charset="0"/>
              </a:rPr>
              <a:t> </a:t>
            </a:r>
            <a:r>
              <a:rPr sz="1200" spc="-20">
                <a:latin typeface="Open Sans" panose="020B0606030504020204" pitchFamily="34" charset="0"/>
                <a:ea typeface="Open Sans" panose="020B0606030504020204" pitchFamily="34" charset="0"/>
                <a:cs typeface="Open Sans" panose="020B0606030504020204" pitchFamily="34" charset="0"/>
              </a:rPr>
              <a:t>participants.</a:t>
            </a:r>
            <a:endParaRPr sz="1200">
              <a:latin typeface="Open Sans" panose="020B0606030504020204" pitchFamily="34" charset="0"/>
              <a:ea typeface="Open Sans" panose="020B0606030504020204" pitchFamily="34" charset="0"/>
              <a:cs typeface="Open Sans" panose="020B0606030504020204" pitchFamily="34" charset="0"/>
            </a:endParaRPr>
          </a:p>
          <a:p>
            <a:pPr marL="141605" marR="31750" indent="-129539">
              <a:lnSpc>
                <a:spcPct val="100000"/>
              </a:lnSpc>
              <a:spcBef>
                <a:spcPts val="300"/>
              </a:spcBef>
              <a:buFont typeface="Arial"/>
              <a:buChar char="•"/>
              <a:tabLst>
                <a:tab pos="142240" algn="l"/>
              </a:tabLst>
            </a:pPr>
            <a:r>
              <a:rPr sz="1200" spc="-20">
                <a:latin typeface="Open Sans" panose="020B0606030504020204" pitchFamily="34" charset="0"/>
                <a:ea typeface="Open Sans" panose="020B0606030504020204" pitchFamily="34" charset="0"/>
                <a:cs typeface="Open Sans" panose="020B0606030504020204" pitchFamily="34" charset="0"/>
              </a:rPr>
              <a:t>C</a:t>
            </a:r>
            <a:r>
              <a:rPr sz="1200" spc="-10">
                <a:latin typeface="Open Sans" panose="020B0606030504020204" pitchFamily="34" charset="0"/>
                <a:ea typeface="Open Sans" panose="020B0606030504020204" pitchFamily="34" charset="0"/>
                <a:cs typeface="Open Sans" panose="020B0606030504020204" pitchFamily="34" charset="0"/>
              </a:rPr>
              <a:t>o</a:t>
            </a:r>
            <a:r>
              <a:rPr sz="1200" spc="-15">
                <a:latin typeface="Open Sans" panose="020B0606030504020204" pitchFamily="34" charset="0"/>
                <a:ea typeface="Open Sans" panose="020B0606030504020204" pitchFamily="34" charset="0"/>
                <a:cs typeface="Open Sans" panose="020B0606030504020204" pitchFamily="34" charset="0"/>
              </a:rPr>
              <a:t>mm</a:t>
            </a:r>
            <a:r>
              <a:rPr sz="1200" spc="-10">
                <a:latin typeface="Open Sans" panose="020B0606030504020204" pitchFamily="34" charset="0"/>
                <a:ea typeface="Open Sans" panose="020B0606030504020204" pitchFamily="34" charset="0"/>
                <a:cs typeface="Open Sans" panose="020B0606030504020204" pitchFamily="34" charset="0"/>
              </a:rPr>
              <a:t>un</a:t>
            </a:r>
            <a:r>
              <a:rPr sz="1200" spc="-15">
                <a:latin typeface="Open Sans" panose="020B0606030504020204" pitchFamily="34" charset="0"/>
                <a:ea typeface="Open Sans" panose="020B0606030504020204" pitchFamily="34" charset="0"/>
                <a:cs typeface="Open Sans" panose="020B0606030504020204" pitchFamily="34" charset="0"/>
              </a:rPr>
              <a:t>i</a:t>
            </a:r>
            <a:r>
              <a:rPr sz="1200" spc="-30">
                <a:latin typeface="Open Sans" panose="020B0606030504020204" pitchFamily="34" charset="0"/>
                <a:ea typeface="Open Sans" panose="020B0606030504020204" pitchFamily="34" charset="0"/>
                <a:cs typeface="Open Sans" panose="020B0606030504020204" pitchFamily="34" charset="0"/>
              </a:rPr>
              <a:t>c</a:t>
            </a:r>
            <a:r>
              <a:rPr sz="1200" spc="-25">
                <a:latin typeface="Open Sans" panose="020B0606030504020204" pitchFamily="34" charset="0"/>
                <a:ea typeface="Open Sans" panose="020B0606030504020204" pitchFamily="34" charset="0"/>
                <a:cs typeface="Open Sans" panose="020B0606030504020204" pitchFamily="34" charset="0"/>
              </a:rPr>
              <a:t>a</a:t>
            </a:r>
            <a:r>
              <a:rPr sz="1200" spc="-30">
                <a:latin typeface="Open Sans" panose="020B0606030504020204" pitchFamily="34" charset="0"/>
                <a:ea typeface="Open Sans" panose="020B0606030504020204" pitchFamily="34" charset="0"/>
                <a:cs typeface="Open Sans" panose="020B0606030504020204" pitchFamily="34" charset="0"/>
              </a:rPr>
              <a:t>t</a:t>
            </a:r>
            <a:r>
              <a:rPr sz="1200">
                <a:latin typeface="Open Sans" panose="020B0606030504020204" pitchFamily="34" charset="0"/>
                <a:ea typeface="Open Sans" panose="020B0606030504020204" pitchFamily="34" charset="0"/>
                <a:cs typeface="Open Sans" panose="020B0606030504020204" pitchFamily="34" charset="0"/>
              </a:rPr>
              <a:t>e</a:t>
            </a:r>
            <a:r>
              <a:rPr lang="en-US" sz="1200">
                <a:latin typeface="Open Sans" panose="020B0606030504020204" pitchFamily="34" charset="0"/>
                <a:ea typeface="Open Sans" panose="020B0606030504020204" pitchFamily="34" charset="0"/>
                <a:cs typeface="Open Sans" panose="020B0606030504020204" pitchFamily="34" charset="0"/>
              </a:rPr>
              <a:t> that</a:t>
            </a:r>
            <a:r>
              <a:rPr lang="en-US" sz="1200" spc="-55">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i</a:t>
            </a:r>
            <a:r>
              <a:rPr sz="1200">
                <a:latin typeface="Open Sans" panose="020B0606030504020204" pitchFamily="34" charset="0"/>
                <a:ea typeface="Open Sans" panose="020B0606030504020204" pitchFamily="34" charset="0"/>
                <a:cs typeface="Open Sans" panose="020B0606030504020204" pitchFamily="34" charset="0"/>
              </a:rPr>
              <a:t>t</a:t>
            </a:r>
            <a:r>
              <a:rPr sz="1200" spc="-30">
                <a:latin typeface="Open Sans" panose="020B0606030504020204" pitchFamily="34" charset="0"/>
                <a:ea typeface="Open Sans" panose="020B0606030504020204" pitchFamily="34" charset="0"/>
                <a:cs typeface="Open Sans" panose="020B0606030504020204" pitchFamily="34" charset="0"/>
              </a:rPr>
              <a:t> </a:t>
            </a:r>
            <a:r>
              <a:rPr sz="1200" spc="-20">
                <a:latin typeface="Open Sans" panose="020B0606030504020204" pitchFamily="34" charset="0"/>
                <a:ea typeface="Open Sans" panose="020B0606030504020204" pitchFamily="34" charset="0"/>
                <a:cs typeface="Open Sans" panose="020B0606030504020204" pitchFamily="34" charset="0"/>
              </a:rPr>
              <a:t>w</a:t>
            </a:r>
            <a:r>
              <a:rPr sz="1200" spc="-15">
                <a:latin typeface="Open Sans" panose="020B0606030504020204" pitchFamily="34" charset="0"/>
                <a:ea typeface="Open Sans" panose="020B0606030504020204" pitchFamily="34" charset="0"/>
                <a:cs typeface="Open Sans" panose="020B0606030504020204" pitchFamily="34" charset="0"/>
              </a:rPr>
              <a:t>il</a:t>
            </a:r>
            <a:r>
              <a:rPr sz="1200">
                <a:latin typeface="Open Sans" panose="020B0606030504020204" pitchFamily="34" charset="0"/>
                <a:ea typeface="Open Sans" panose="020B0606030504020204" pitchFamily="34" charset="0"/>
                <a:cs typeface="Open Sans" panose="020B0606030504020204" pitchFamily="34" charset="0"/>
              </a:rPr>
              <a:t>l</a:t>
            </a:r>
            <a:r>
              <a:rPr sz="1200" spc="-35">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b</a:t>
            </a:r>
            <a:r>
              <a:rPr sz="1200">
                <a:latin typeface="Open Sans" panose="020B0606030504020204" pitchFamily="34" charset="0"/>
                <a:ea typeface="Open Sans" panose="020B0606030504020204" pitchFamily="34" charset="0"/>
                <a:cs typeface="Open Sans" panose="020B0606030504020204" pitchFamily="34" charset="0"/>
              </a:rPr>
              <a:t>e</a:t>
            </a:r>
            <a:r>
              <a:rPr sz="1200" spc="-45">
                <a:latin typeface="Open Sans" panose="020B0606030504020204" pitchFamily="34" charset="0"/>
                <a:ea typeface="Open Sans" panose="020B0606030504020204" pitchFamily="34" charset="0"/>
                <a:cs typeface="Open Sans" panose="020B0606030504020204" pitchFamily="34" charset="0"/>
              </a:rPr>
              <a:t> </a:t>
            </a:r>
            <a:r>
              <a:rPr sz="1200">
                <a:latin typeface="Open Sans" panose="020B0606030504020204" pitchFamily="34" charset="0"/>
                <a:ea typeface="Open Sans" panose="020B0606030504020204" pitchFamily="34" charset="0"/>
                <a:cs typeface="Open Sans" panose="020B0606030504020204" pitchFamily="34" charset="0"/>
              </a:rPr>
              <a:t>a </a:t>
            </a:r>
            <a:r>
              <a:rPr sz="1200" spc="-15">
                <a:latin typeface="Open Sans" panose="020B0606030504020204" pitchFamily="34" charset="0"/>
                <a:ea typeface="Open Sans" panose="020B0606030504020204" pitchFamily="34" charset="0"/>
                <a:cs typeface="Open Sans" panose="020B0606030504020204" pitchFamily="34" charset="0"/>
              </a:rPr>
              <a:t>vi</a:t>
            </a:r>
            <a:r>
              <a:rPr sz="1200" spc="-10">
                <a:latin typeface="Open Sans" panose="020B0606030504020204" pitchFamily="34" charset="0"/>
                <a:ea typeface="Open Sans" panose="020B0606030504020204" pitchFamily="34" charset="0"/>
                <a:cs typeface="Open Sans" panose="020B0606030504020204" pitchFamily="34" charset="0"/>
              </a:rPr>
              <a:t>de</a:t>
            </a:r>
            <a:r>
              <a:rPr sz="1200">
                <a:latin typeface="Open Sans" panose="020B0606030504020204" pitchFamily="34" charset="0"/>
                <a:ea typeface="Open Sans" panose="020B0606030504020204" pitchFamily="34" charset="0"/>
                <a:cs typeface="Open Sans" panose="020B0606030504020204" pitchFamily="34" charset="0"/>
              </a:rPr>
              <a:t>o</a:t>
            </a:r>
            <a:r>
              <a:rPr sz="1200" spc="-55">
                <a:latin typeface="Open Sans" panose="020B0606030504020204" pitchFamily="34" charset="0"/>
                <a:ea typeface="Open Sans" panose="020B0606030504020204" pitchFamily="34" charset="0"/>
                <a:cs typeface="Open Sans" panose="020B0606030504020204" pitchFamily="34" charset="0"/>
              </a:rPr>
              <a:t> </a:t>
            </a:r>
            <a:r>
              <a:rPr sz="1200" spc="-30">
                <a:latin typeface="Open Sans" panose="020B0606030504020204" pitchFamily="34" charset="0"/>
                <a:ea typeface="Open Sans" panose="020B0606030504020204" pitchFamily="34" charset="0"/>
                <a:cs typeface="Open Sans" panose="020B0606030504020204" pitchFamily="34" charset="0"/>
              </a:rPr>
              <a:t>c</a:t>
            </a:r>
            <a:r>
              <a:rPr sz="1200" spc="-15">
                <a:latin typeface="Open Sans" panose="020B0606030504020204" pitchFamily="34" charset="0"/>
                <a:ea typeface="Open Sans" panose="020B0606030504020204" pitchFamily="34" charset="0"/>
                <a:cs typeface="Open Sans" panose="020B0606030504020204" pitchFamily="34" charset="0"/>
              </a:rPr>
              <a:t>al</a:t>
            </a:r>
            <a:r>
              <a:rPr sz="1200">
                <a:latin typeface="Open Sans" panose="020B0606030504020204" pitchFamily="34" charset="0"/>
                <a:ea typeface="Open Sans" panose="020B0606030504020204" pitchFamily="34" charset="0"/>
                <a:cs typeface="Open Sans" panose="020B0606030504020204" pitchFamily="34" charset="0"/>
              </a:rPr>
              <a:t>l</a:t>
            </a:r>
            <a:r>
              <a:rPr sz="1200" spc="-20">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b</a:t>
            </a:r>
            <a:r>
              <a:rPr sz="1200" spc="-25">
                <a:latin typeface="Open Sans" panose="020B0606030504020204" pitchFamily="34" charset="0"/>
                <a:ea typeface="Open Sans" panose="020B0606030504020204" pitchFamily="34" charset="0"/>
                <a:cs typeface="Open Sans" panose="020B0606030504020204" pitchFamily="34" charset="0"/>
              </a:rPr>
              <a:t>e</a:t>
            </a:r>
            <a:r>
              <a:rPr sz="1200" spc="-35">
                <a:latin typeface="Open Sans" panose="020B0606030504020204" pitchFamily="34" charset="0"/>
                <a:ea typeface="Open Sans" panose="020B0606030504020204" pitchFamily="34" charset="0"/>
                <a:cs typeface="Open Sans" panose="020B0606030504020204" pitchFamily="34" charset="0"/>
              </a:rPr>
              <a:t>f</a:t>
            </a:r>
            <a:r>
              <a:rPr sz="1200" spc="-10">
                <a:latin typeface="Open Sans" panose="020B0606030504020204" pitchFamily="34" charset="0"/>
                <a:ea typeface="Open Sans" panose="020B0606030504020204" pitchFamily="34" charset="0"/>
                <a:cs typeface="Open Sans" panose="020B0606030504020204" pitchFamily="34" charset="0"/>
              </a:rPr>
              <a:t>o</a:t>
            </a:r>
            <a:r>
              <a:rPr sz="1200" spc="-35">
                <a:latin typeface="Open Sans" panose="020B0606030504020204" pitchFamily="34" charset="0"/>
                <a:ea typeface="Open Sans" panose="020B0606030504020204" pitchFamily="34" charset="0"/>
                <a:cs typeface="Open Sans" panose="020B0606030504020204" pitchFamily="34" charset="0"/>
              </a:rPr>
              <a:t>r</a:t>
            </a:r>
            <a:r>
              <a:rPr sz="1200" spc="-25">
                <a:latin typeface="Open Sans" panose="020B0606030504020204" pitchFamily="34" charset="0"/>
                <a:ea typeface="Open Sans" panose="020B0606030504020204" pitchFamily="34" charset="0"/>
                <a:cs typeface="Open Sans" panose="020B0606030504020204" pitchFamily="34" charset="0"/>
              </a:rPr>
              <a:t>e</a:t>
            </a:r>
            <a:r>
              <a:rPr sz="1200" spc="-20">
                <a:latin typeface="Open Sans" panose="020B0606030504020204" pitchFamily="34" charset="0"/>
                <a:ea typeface="Open Sans" panose="020B0606030504020204" pitchFamily="34" charset="0"/>
                <a:cs typeface="Open Sans" panose="020B0606030504020204" pitchFamily="34" charset="0"/>
              </a:rPr>
              <a:t>h</a:t>
            </a:r>
            <a:r>
              <a:rPr sz="1200" spc="-15">
                <a:latin typeface="Open Sans" panose="020B0606030504020204" pitchFamily="34" charset="0"/>
                <a:ea typeface="Open Sans" panose="020B0606030504020204" pitchFamily="34" charset="0"/>
                <a:cs typeface="Open Sans" panose="020B0606030504020204" pitchFamily="34" charset="0"/>
              </a:rPr>
              <a:t>a</a:t>
            </a:r>
            <a:r>
              <a:rPr sz="1200" spc="-20">
                <a:latin typeface="Open Sans" panose="020B0606030504020204" pitchFamily="34" charset="0"/>
                <a:ea typeface="Open Sans" panose="020B0606030504020204" pitchFamily="34" charset="0"/>
                <a:cs typeface="Open Sans" panose="020B0606030504020204" pitchFamily="34" charset="0"/>
              </a:rPr>
              <a:t>nd</a:t>
            </a:r>
            <a:r>
              <a:rPr sz="1200">
                <a:latin typeface="Open Sans" panose="020B0606030504020204" pitchFamily="34" charset="0"/>
                <a:ea typeface="Open Sans" panose="020B0606030504020204" pitchFamily="34" charset="0"/>
                <a:cs typeface="Open Sans" panose="020B0606030504020204" pitchFamily="34" charset="0"/>
              </a:rPr>
              <a:t>.</a:t>
            </a:r>
          </a:p>
        </p:txBody>
      </p:sp>
      <p:sp>
        <p:nvSpPr>
          <p:cNvPr id="52" name="object 28">
            <a:extLst>
              <a:ext uri="{FF2B5EF4-FFF2-40B4-BE49-F238E27FC236}">
                <a16:creationId xmlns:a16="http://schemas.microsoft.com/office/drawing/2014/main" id="{5E9BB97F-7AD7-4A93-8C7F-C70BA61F38D4}"/>
              </a:ext>
            </a:extLst>
          </p:cNvPr>
          <p:cNvSpPr txBox="1"/>
          <p:nvPr/>
        </p:nvSpPr>
        <p:spPr>
          <a:xfrm>
            <a:off x="9706384" y="2830863"/>
            <a:ext cx="1885496" cy="2082621"/>
          </a:xfrm>
          <a:prstGeom prst="rect">
            <a:avLst/>
          </a:prstGeom>
          <a:ln w="28575">
            <a:noFill/>
          </a:ln>
        </p:spPr>
        <p:txBody>
          <a:bodyPr vert="horz" wrap="square" lIns="0" tIns="12700" rIns="0" bIns="0" rtlCol="0">
            <a:spAutoFit/>
          </a:bodyPr>
          <a:lstStyle/>
          <a:p>
            <a:pPr marL="12700" marR="27305">
              <a:lnSpc>
                <a:spcPct val="100000"/>
              </a:lnSpc>
              <a:spcBef>
                <a:spcPts val="100"/>
              </a:spcBef>
            </a:pPr>
            <a:r>
              <a:rPr sz="1200" spc="-15">
                <a:latin typeface="Open Sans" panose="020B0606030504020204" pitchFamily="34" charset="0"/>
                <a:ea typeface="Open Sans" panose="020B0606030504020204" pitchFamily="34" charset="0"/>
                <a:cs typeface="Open Sans" panose="020B0606030504020204" pitchFamily="34" charset="0"/>
              </a:rPr>
              <a:t>W</a:t>
            </a:r>
            <a:r>
              <a:rPr sz="1200" spc="-10">
                <a:latin typeface="Open Sans" panose="020B0606030504020204" pitchFamily="34" charset="0"/>
                <a:ea typeface="Open Sans" panose="020B0606030504020204" pitchFamily="34" charset="0"/>
                <a:cs typeface="Open Sans" panose="020B0606030504020204" pitchFamily="34" charset="0"/>
              </a:rPr>
              <a:t>he</a:t>
            </a:r>
            <a:r>
              <a:rPr sz="1200" spc="-25">
                <a:latin typeface="Open Sans" panose="020B0606030504020204" pitchFamily="34" charset="0"/>
                <a:ea typeface="Open Sans" panose="020B0606030504020204" pitchFamily="34" charset="0"/>
                <a:cs typeface="Open Sans" panose="020B0606030504020204" pitchFamily="34" charset="0"/>
              </a:rPr>
              <a:t>r</a:t>
            </a:r>
            <a:r>
              <a:rPr sz="1200">
                <a:latin typeface="Open Sans" panose="020B0606030504020204" pitchFamily="34" charset="0"/>
                <a:ea typeface="Open Sans" panose="020B0606030504020204" pitchFamily="34" charset="0"/>
                <a:cs typeface="Open Sans" panose="020B0606030504020204" pitchFamily="34" charset="0"/>
              </a:rPr>
              <a:t>e</a:t>
            </a:r>
            <a:r>
              <a:rPr sz="1200" spc="-65">
                <a:latin typeface="Open Sans" panose="020B0606030504020204" pitchFamily="34" charset="0"/>
                <a:ea typeface="Open Sans" panose="020B0606030504020204" pitchFamily="34" charset="0"/>
                <a:cs typeface="Open Sans" panose="020B0606030504020204" pitchFamily="34" charset="0"/>
              </a:rPr>
              <a:t> </a:t>
            </a:r>
            <a:r>
              <a:rPr sz="1200">
                <a:latin typeface="Open Sans" panose="020B0606030504020204" pitchFamily="34" charset="0"/>
                <a:ea typeface="Open Sans" panose="020B0606030504020204" pitchFamily="34" charset="0"/>
                <a:cs typeface="Open Sans" panose="020B0606030504020204" pitchFamily="34" charset="0"/>
              </a:rPr>
              <a:t>it</a:t>
            </a:r>
            <a:r>
              <a:rPr sz="1200" spc="-15">
                <a:latin typeface="Open Sans" panose="020B0606030504020204" pitchFamily="34" charset="0"/>
                <a:ea typeface="Open Sans" panose="020B0606030504020204" pitchFamily="34" charset="0"/>
                <a:cs typeface="Open Sans" panose="020B0606030504020204" pitchFamily="34" charset="0"/>
              </a:rPr>
              <a:t> ma</a:t>
            </a:r>
            <a:r>
              <a:rPr sz="1200" spc="-55">
                <a:latin typeface="Open Sans" panose="020B0606030504020204" pitchFamily="34" charset="0"/>
                <a:ea typeface="Open Sans" panose="020B0606030504020204" pitchFamily="34" charset="0"/>
                <a:cs typeface="Open Sans" panose="020B0606030504020204" pitchFamily="34" charset="0"/>
              </a:rPr>
              <a:t>k</a:t>
            </a:r>
            <a:r>
              <a:rPr sz="1200" spc="-10">
                <a:latin typeface="Open Sans" panose="020B0606030504020204" pitchFamily="34" charset="0"/>
                <a:ea typeface="Open Sans" panose="020B0606030504020204" pitchFamily="34" charset="0"/>
                <a:cs typeface="Open Sans" panose="020B0606030504020204" pitchFamily="34" charset="0"/>
              </a:rPr>
              <a:t>e</a:t>
            </a:r>
            <a:r>
              <a:rPr sz="1200">
                <a:latin typeface="Open Sans" panose="020B0606030504020204" pitchFamily="34" charset="0"/>
                <a:ea typeface="Open Sans" panose="020B0606030504020204" pitchFamily="34" charset="0"/>
                <a:cs typeface="Open Sans" panose="020B0606030504020204" pitchFamily="34" charset="0"/>
              </a:rPr>
              <a:t>s</a:t>
            </a:r>
            <a:r>
              <a:rPr sz="1200" spc="-25">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s</a:t>
            </a:r>
            <a:r>
              <a:rPr sz="1200" spc="-10">
                <a:latin typeface="Open Sans" panose="020B0606030504020204" pitchFamily="34" charset="0"/>
                <a:ea typeface="Open Sans" panose="020B0606030504020204" pitchFamily="34" charset="0"/>
                <a:cs typeface="Open Sans" panose="020B0606030504020204" pitchFamily="34" charset="0"/>
              </a:rPr>
              <a:t>en</a:t>
            </a:r>
            <a:r>
              <a:rPr sz="1200" spc="-15">
                <a:latin typeface="Open Sans" panose="020B0606030504020204" pitchFamily="34" charset="0"/>
                <a:ea typeface="Open Sans" panose="020B0606030504020204" pitchFamily="34" charset="0"/>
                <a:cs typeface="Open Sans" panose="020B0606030504020204" pitchFamily="34" charset="0"/>
              </a:rPr>
              <a:t>s</a:t>
            </a:r>
            <a:r>
              <a:rPr sz="1200" spc="-10">
                <a:latin typeface="Open Sans" panose="020B0606030504020204" pitchFamily="34" charset="0"/>
                <a:ea typeface="Open Sans" panose="020B0606030504020204" pitchFamily="34" charset="0"/>
                <a:cs typeface="Open Sans" panose="020B0606030504020204" pitchFamily="34" charset="0"/>
              </a:rPr>
              <a:t>e</a:t>
            </a:r>
            <a:r>
              <a:rPr sz="1200">
                <a:latin typeface="Open Sans" panose="020B0606030504020204" pitchFamily="34" charset="0"/>
                <a:ea typeface="Open Sans" panose="020B0606030504020204" pitchFamily="34" charset="0"/>
                <a:cs typeface="Open Sans" panose="020B0606030504020204" pitchFamily="34" charset="0"/>
              </a:rPr>
              <a:t>,</a:t>
            </a:r>
            <a:r>
              <a:rPr sz="1200" spc="-45">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u</a:t>
            </a:r>
            <a:r>
              <a:rPr sz="1200" spc="-15">
                <a:latin typeface="Open Sans" panose="020B0606030504020204" pitchFamily="34" charset="0"/>
                <a:ea typeface="Open Sans" panose="020B0606030504020204" pitchFamily="34" charset="0"/>
                <a:cs typeface="Open Sans" panose="020B0606030504020204" pitchFamily="34" charset="0"/>
              </a:rPr>
              <a:t>s</a:t>
            </a:r>
            <a:r>
              <a:rPr sz="1200">
                <a:latin typeface="Open Sans" panose="020B0606030504020204" pitchFamily="34" charset="0"/>
                <a:ea typeface="Open Sans" panose="020B0606030504020204" pitchFamily="34" charset="0"/>
                <a:cs typeface="Open Sans" panose="020B0606030504020204" pitchFamily="34" charset="0"/>
              </a:rPr>
              <a:t>e</a:t>
            </a:r>
            <a:r>
              <a:rPr sz="1200" spc="-20">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th</a:t>
            </a:r>
            <a:r>
              <a:rPr sz="1200">
                <a:latin typeface="Open Sans" panose="020B0606030504020204" pitchFamily="34" charset="0"/>
                <a:ea typeface="Open Sans" panose="020B0606030504020204" pitchFamily="34" charset="0"/>
                <a:cs typeface="Open Sans" panose="020B0606030504020204" pitchFamily="34" charset="0"/>
              </a:rPr>
              <a:t>e </a:t>
            </a:r>
            <a:r>
              <a:rPr sz="1200" spc="-45">
                <a:latin typeface="Open Sans" panose="020B0606030504020204" pitchFamily="34" charset="0"/>
                <a:ea typeface="Open Sans" panose="020B0606030504020204" pitchFamily="34" charset="0"/>
                <a:cs typeface="Open Sans" panose="020B0606030504020204" pitchFamily="34" charset="0"/>
              </a:rPr>
              <a:t>f</a:t>
            </a:r>
            <a:r>
              <a:rPr sz="1200" spc="-25">
                <a:latin typeface="Open Sans" panose="020B0606030504020204" pitchFamily="34" charset="0"/>
                <a:ea typeface="Open Sans" panose="020B0606030504020204" pitchFamily="34" charset="0"/>
                <a:cs typeface="Open Sans" panose="020B0606030504020204" pitchFamily="34" charset="0"/>
              </a:rPr>
              <a:t>e</a:t>
            </a:r>
            <a:r>
              <a:rPr sz="1200" spc="-35">
                <a:latin typeface="Open Sans" panose="020B0606030504020204" pitchFamily="34" charset="0"/>
                <a:ea typeface="Open Sans" panose="020B0606030504020204" pitchFamily="34" charset="0"/>
                <a:cs typeface="Open Sans" panose="020B0606030504020204" pitchFamily="34" charset="0"/>
              </a:rPr>
              <a:t>a</a:t>
            </a:r>
            <a:r>
              <a:rPr sz="1200" spc="-20">
                <a:latin typeface="Open Sans" panose="020B0606030504020204" pitchFamily="34" charset="0"/>
                <a:ea typeface="Open Sans" panose="020B0606030504020204" pitchFamily="34" charset="0"/>
                <a:cs typeface="Open Sans" panose="020B0606030504020204" pitchFamily="34" charset="0"/>
              </a:rPr>
              <a:t>tu</a:t>
            </a:r>
            <a:r>
              <a:rPr sz="1200" spc="-35">
                <a:latin typeface="Open Sans" panose="020B0606030504020204" pitchFamily="34" charset="0"/>
                <a:ea typeface="Open Sans" panose="020B0606030504020204" pitchFamily="34" charset="0"/>
                <a:cs typeface="Open Sans" panose="020B0606030504020204" pitchFamily="34" charset="0"/>
              </a:rPr>
              <a:t>r</a:t>
            </a:r>
            <a:r>
              <a:rPr sz="1200" spc="-25">
                <a:latin typeface="Open Sans" panose="020B0606030504020204" pitchFamily="34" charset="0"/>
                <a:ea typeface="Open Sans" panose="020B0606030504020204" pitchFamily="34" charset="0"/>
                <a:cs typeface="Open Sans" panose="020B0606030504020204" pitchFamily="34" charset="0"/>
              </a:rPr>
              <a:t>e</a:t>
            </a:r>
            <a:r>
              <a:rPr sz="1200">
                <a:latin typeface="Open Sans" panose="020B0606030504020204" pitchFamily="34" charset="0"/>
                <a:ea typeface="Open Sans" panose="020B0606030504020204" pitchFamily="34" charset="0"/>
                <a:cs typeface="Open Sans" panose="020B0606030504020204" pitchFamily="34" charset="0"/>
              </a:rPr>
              <a:t>s</a:t>
            </a:r>
            <a:r>
              <a:rPr lang="en-US" sz="1200">
                <a:latin typeface="Open Sans" panose="020B0606030504020204" pitchFamily="34" charset="0"/>
                <a:ea typeface="Open Sans" panose="020B0606030504020204" pitchFamily="34" charset="0"/>
                <a:cs typeface="Open Sans" panose="020B0606030504020204" pitchFamily="34" charset="0"/>
              </a:rPr>
              <a:t> </a:t>
            </a:r>
            <a:r>
              <a:rPr sz="1200" spc="-30">
                <a:latin typeface="Open Sans" panose="020B0606030504020204" pitchFamily="34" charset="0"/>
                <a:ea typeface="Open Sans" panose="020B0606030504020204" pitchFamily="34" charset="0"/>
                <a:cs typeface="Open Sans" panose="020B0606030504020204" pitchFamily="34" charset="0"/>
              </a:rPr>
              <a:t>y</a:t>
            </a:r>
            <a:r>
              <a:rPr sz="1200" spc="-10">
                <a:latin typeface="Open Sans" panose="020B0606030504020204" pitchFamily="34" charset="0"/>
                <a:ea typeface="Open Sans" panose="020B0606030504020204" pitchFamily="34" charset="0"/>
                <a:cs typeface="Open Sans" panose="020B0606030504020204" pitchFamily="34" charset="0"/>
              </a:rPr>
              <a:t>ou</a:t>
            </a:r>
            <a:r>
              <a:rPr sz="1200">
                <a:latin typeface="Open Sans" panose="020B0606030504020204" pitchFamily="34" charset="0"/>
                <a:ea typeface="Open Sans" panose="020B0606030504020204" pitchFamily="34" charset="0"/>
                <a:cs typeface="Open Sans" panose="020B0606030504020204" pitchFamily="34" charset="0"/>
              </a:rPr>
              <a:t>r</a:t>
            </a:r>
            <a:r>
              <a:rPr sz="1200" spc="-55">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vir</a:t>
            </a:r>
            <a:r>
              <a:rPr sz="1200" spc="-10">
                <a:latin typeface="Open Sans" panose="020B0606030504020204" pitchFamily="34" charset="0"/>
                <a:ea typeface="Open Sans" panose="020B0606030504020204" pitchFamily="34" charset="0"/>
                <a:cs typeface="Open Sans" panose="020B0606030504020204" pitchFamily="34" charset="0"/>
              </a:rPr>
              <a:t>tu</a:t>
            </a:r>
            <a:r>
              <a:rPr sz="1200" spc="-15">
                <a:latin typeface="Open Sans" panose="020B0606030504020204" pitchFamily="34" charset="0"/>
                <a:ea typeface="Open Sans" panose="020B0606030504020204" pitchFamily="34" charset="0"/>
                <a:cs typeface="Open Sans" panose="020B0606030504020204" pitchFamily="34" charset="0"/>
              </a:rPr>
              <a:t>a</a:t>
            </a:r>
            <a:r>
              <a:rPr sz="1200">
                <a:latin typeface="Open Sans" panose="020B0606030504020204" pitchFamily="34" charset="0"/>
                <a:ea typeface="Open Sans" panose="020B0606030504020204" pitchFamily="34" charset="0"/>
                <a:cs typeface="Open Sans" panose="020B0606030504020204" pitchFamily="34" charset="0"/>
              </a:rPr>
              <a:t>l  </a:t>
            </a:r>
            <a:r>
              <a:rPr sz="1200" spc="-15">
                <a:latin typeface="Open Sans" panose="020B0606030504020204" pitchFamily="34" charset="0"/>
                <a:ea typeface="Open Sans" panose="020B0606030504020204" pitchFamily="34" charset="0"/>
                <a:cs typeface="Open Sans" panose="020B0606030504020204" pitchFamily="34" charset="0"/>
              </a:rPr>
              <a:t>m</a:t>
            </a:r>
            <a:r>
              <a:rPr sz="1200" spc="-10">
                <a:latin typeface="Open Sans" panose="020B0606030504020204" pitchFamily="34" charset="0"/>
                <a:ea typeface="Open Sans" panose="020B0606030504020204" pitchFamily="34" charset="0"/>
                <a:cs typeface="Open Sans" panose="020B0606030504020204" pitchFamily="34" charset="0"/>
              </a:rPr>
              <a:t>e</a:t>
            </a:r>
            <a:r>
              <a:rPr sz="1200" spc="-25">
                <a:latin typeface="Open Sans" panose="020B0606030504020204" pitchFamily="34" charset="0"/>
                <a:ea typeface="Open Sans" panose="020B0606030504020204" pitchFamily="34" charset="0"/>
                <a:cs typeface="Open Sans" panose="020B0606030504020204" pitchFamily="34" charset="0"/>
              </a:rPr>
              <a:t>e</a:t>
            </a:r>
            <a:r>
              <a:rPr sz="1200" spc="-10">
                <a:latin typeface="Open Sans" panose="020B0606030504020204" pitchFamily="34" charset="0"/>
                <a:ea typeface="Open Sans" panose="020B0606030504020204" pitchFamily="34" charset="0"/>
                <a:cs typeface="Open Sans" panose="020B0606030504020204" pitchFamily="34" charset="0"/>
              </a:rPr>
              <a:t>t</a:t>
            </a:r>
            <a:r>
              <a:rPr sz="1200" spc="-15">
                <a:latin typeface="Open Sans" panose="020B0606030504020204" pitchFamily="34" charset="0"/>
                <a:ea typeface="Open Sans" panose="020B0606030504020204" pitchFamily="34" charset="0"/>
                <a:cs typeface="Open Sans" panose="020B0606030504020204" pitchFamily="34" charset="0"/>
              </a:rPr>
              <a:t>i</a:t>
            </a:r>
            <a:r>
              <a:rPr sz="1200" spc="-10">
                <a:latin typeface="Open Sans" panose="020B0606030504020204" pitchFamily="34" charset="0"/>
                <a:ea typeface="Open Sans" panose="020B0606030504020204" pitchFamily="34" charset="0"/>
                <a:cs typeface="Open Sans" panose="020B0606030504020204" pitchFamily="34" charset="0"/>
              </a:rPr>
              <a:t>n</a:t>
            </a:r>
            <a:r>
              <a:rPr sz="1200">
                <a:latin typeface="Open Sans" panose="020B0606030504020204" pitchFamily="34" charset="0"/>
                <a:ea typeface="Open Sans" panose="020B0606030504020204" pitchFamily="34" charset="0"/>
                <a:cs typeface="Open Sans" panose="020B0606030504020204" pitchFamily="34" charset="0"/>
              </a:rPr>
              <a:t>g</a:t>
            </a:r>
            <a:r>
              <a:rPr sz="1200" spc="-60">
                <a:latin typeface="Open Sans" panose="020B0606030504020204" pitchFamily="34" charset="0"/>
                <a:ea typeface="Open Sans" panose="020B0606030504020204" pitchFamily="34" charset="0"/>
                <a:cs typeface="Open Sans" panose="020B0606030504020204" pitchFamily="34" charset="0"/>
              </a:rPr>
              <a:t> </a:t>
            </a:r>
            <a:r>
              <a:rPr sz="1200" spc="-20">
                <a:latin typeface="Open Sans" panose="020B0606030504020204" pitchFamily="34" charset="0"/>
                <a:ea typeface="Open Sans" panose="020B0606030504020204" pitchFamily="34" charset="0"/>
                <a:cs typeface="Open Sans" panose="020B0606030504020204" pitchFamily="34" charset="0"/>
              </a:rPr>
              <a:t>t</a:t>
            </a:r>
            <a:r>
              <a:rPr sz="1200" spc="-10">
                <a:latin typeface="Open Sans" panose="020B0606030504020204" pitchFamily="34" charset="0"/>
                <a:ea typeface="Open Sans" panose="020B0606030504020204" pitchFamily="34" charset="0"/>
                <a:cs typeface="Open Sans" panose="020B0606030504020204" pitchFamily="34" charset="0"/>
              </a:rPr>
              <a:t>e</a:t>
            </a:r>
            <a:r>
              <a:rPr sz="1200" spc="-20">
                <a:latin typeface="Open Sans" panose="020B0606030504020204" pitchFamily="34" charset="0"/>
                <a:ea typeface="Open Sans" panose="020B0606030504020204" pitchFamily="34" charset="0"/>
                <a:cs typeface="Open Sans" panose="020B0606030504020204" pitchFamily="34" charset="0"/>
              </a:rPr>
              <a:t>c</a:t>
            </a:r>
            <a:r>
              <a:rPr sz="1200" spc="-10">
                <a:latin typeface="Open Sans" panose="020B0606030504020204" pitchFamily="34" charset="0"/>
                <a:ea typeface="Open Sans" panose="020B0606030504020204" pitchFamily="34" charset="0"/>
                <a:cs typeface="Open Sans" panose="020B0606030504020204" pitchFamily="34" charset="0"/>
              </a:rPr>
              <a:t>hno</a:t>
            </a:r>
            <a:r>
              <a:rPr sz="1200" spc="-15">
                <a:latin typeface="Open Sans" panose="020B0606030504020204" pitchFamily="34" charset="0"/>
                <a:ea typeface="Open Sans" panose="020B0606030504020204" pitchFamily="34" charset="0"/>
                <a:cs typeface="Open Sans" panose="020B0606030504020204" pitchFamily="34" charset="0"/>
              </a:rPr>
              <a:t>l</a:t>
            </a:r>
            <a:r>
              <a:rPr sz="1200" spc="-10">
                <a:latin typeface="Open Sans" panose="020B0606030504020204" pitchFamily="34" charset="0"/>
                <a:ea typeface="Open Sans" panose="020B0606030504020204" pitchFamily="34" charset="0"/>
                <a:cs typeface="Open Sans" panose="020B0606030504020204" pitchFamily="34" charset="0"/>
              </a:rPr>
              <a:t>o</a:t>
            </a:r>
            <a:r>
              <a:rPr sz="1200" spc="-15">
                <a:latin typeface="Open Sans" panose="020B0606030504020204" pitchFamily="34" charset="0"/>
                <a:ea typeface="Open Sans" panose="020B0606030504020204" pitchFamily="34" charset="0"/>
                <a:cs typeface="Open Sans" panose="020B0606030504020204" pitchFamily="34" charset="0"/>
              </a:rPr>
              <a:t>g</a:t>
            </a:r>
            <a:r>
              <a:rPr sz="1200">
                <a:latin typeface="Open Sans" panose="020B0606030504020204" pitchFamily="34" charset="0"/>
                <a:ea typeface="Open Sans" panose="020B0606030504020204" pitchFamily="34" charset="0"/>
                <a:cs typeface="Open Sans" panose="020B0606030504020204" pitchFamily="34" charset="0"/>
              </a:rPr>
              <a:t>y</a:t>
            </a:r>
            <a:r>
              <a:rPr sz="1200" spc="-35">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h</a:t>
            </a:r>
            <a:r>
              <a:rPr sz="1200" spc="-15">
                <a:latin typeface="Open Sans" panose="020B0606030504020204" pitchFamily="34" charset="0"/>
                <a:ea typeface="Open Sans" panose="020B0606030504020204" pitchFamily="34" charset="0"/>
                <a:cs typeface="Open Sans" panose="020B0606030504020204" pitchFamily="34" charset="0"/>
              </a:rPr>
              <a:t>a</a:t>
            </a:r>
            <a:r>
              <a:rPr sz="1200">
                <a:latin typeface="Open Sans" panose="020B0606030504020204" pitchFamily="34" charset="0"/>
                <a:ea typeface="Open Sans" panose="020B0606030504020204" pitchFamily="34" charset="0"/>
                <a:cs typeface="Open Sans" panose="020B0606030504020204" pitchFamily="34" charset="0"/>
              </a:rPr>
              <a:t>s</a:t>
            </a:r>
            <a:r>
              <a:rPr sz="1200" spc="-35">
                <a:latin typeface="Open Sans" panose="020B0606030504020204" pitchFamily="34" charset="0"/>
                <a:ea typeface="Open Sans" panose="020B0606030504020204" pitchFamily="34" charset="0"/>
                <a:cs typeface="Open Sans" panose="020B0606030504020204" pitchFamily="34" charset="0"/>
              </a:rPr>
              <a:t> </a:t>
            </a:r>
            <a:r>
              <a:rPr sz="1200" spc="-20">
                <a:latin typeface="Open Sans" panose="020B0606030504020204" pitchFamily="34" charset="0"/>
                <a:ea typeface="Open Sans" panose="020B0606030504020204" pitchFamily="34" charset="0"/>
                <a:cs typeface="Open Sans" panose="020B0606030504020204" pitchFamily="34" charset="0"/>
              </a:rPr>
              <a:t>t</a:t>
            </a:r>
            <a:r>
              <a:rPr sz="1200">
                <a:latin typeface="Open Sans" panose="020B0606030504020204" pitchFamily="34" charset="0"/>
                <a:ea typeface="Open Sans" panose="020B0606030504020204" pitchFamily="34" charset="0"/>
                <a:cs typeface="Open Sans" panose="020B0606030504020204" pitchFamily="34" charset="0"/>
              </a:rPr>
              <a:t>o  </a:t>
            </a:r>
            <a:r>
              <a:rPr sz="1200" spc="-25">
                <a:latin typeface="Open Sans" panose="020B0606030504020204" pitchFamily="34" charset="0"/>
                <a:ea typeface="Open Sans" panose="020B0606030504020204" pitchFamily="34" charset="0"/>
                <a:cs typeface="Open Sans" panose="020B0606030504020204" pitchFamily="34" charset="0"/>
              </a:rPr>
              <a:t>m</a:t>
            </a:r>
            <a:r>
              <a:rPr sz="1200" spc="-40">
                <a:latin typeface="Open Sans" panose="020B0606030504020204" pitchFamily="34" charset="0"/>
                <a:ea typeface="Open Sans" panose="020B0606030504020204" pitchFamily="34" charset="0"/>
                <a:cs typeface="Open Sans" panose="020B0606030504020204" pitchFamily="34" charset="0"/>
              </a:rPr>
              <a:t>a</a:t>
            </a:r>
            <a:r>
              <a:rPr sz="1200" spc="-30">
                <a:latin typeface="Open Sans" panose="020B0606030504020204" pitchFamily="34" charset="0"/>
                <a:ea typeface="Open Sans" panose="020B0606030504020204" pitchFamily="34" charset="0"/>
                <a:cs typeface="Open Sans" panose="020B0606030504020204" pitchFamily="34" charset="0"/>
              </a:rPr>
              <a:t>x</a:t>
            </a:r>
            <a:r>
              <a:rPr sz="1200" spc="-25">
                <a:latin typeface="Open Sans" panose="020B0606030504020204" pitchFamily="34" charset="0"/>
                <a:ea typeface="Open Sans" panose="020B0606030504020204" pitchFamily="34" charset="0"/>
                <a:cs typeface="Open Sans" panose="020B0606030504020204" pitchFamily="34" charset="0"/>
              </a:rPr>
              <a:t>imi</a:t>
            </a:r>
            <a:r>
              <a:rPr sz="1200" spc="-45">
                <a:latin typeface="Open Sans" panose="020B0606030504020204" pitchFamily="34" charset="0"/>
                <a:ea typeface="Open Sans" panose="020B0606030504020204" pitchFamily="34" charset="0"/>
                <a:cs typeface="Open Sans" panose="020B0606030504020204" pitchFamily="34" charset="0"/>
              </a:rPr>
              <a:t>z</a:t>
            </a:r>
            <a:r>
              <a:rPr sz="1200">
                <a:latin typeface="Open Sans" panose="020B0606030504020204" pitchFamily="34" charset="0"/>
                <a:ea typeface="Open Sans" panose="020B0606030504020204" pitchFamily="34" charset="0"/>
                <a:cs typeface="Open Sans" panose="020B0606030504020204" pitchFamily="34" charset="0"/>
              </a:rPr>
              <a:t>e</a:t>
            </a:r>
            <a:r>
              <a:rPr sz="1200" spc="5">
                <a:latin typeface="Open Sans" panose="020B0606030504020204" pitchFamily="34" charset="0"/>
                <a:ea typeface="Open Sans" panose="020B0606030504020204" pitchFamily="34" charset="0"/>
                <a:cs typeface="Open Sans" panose="020B0606030504020204" pitchFamily="34" charset="0"/>
              </a:rPr>
              <a:t> </a:t>
            </a:r>
            <a:r>
              <a:rPr sz="1200" spc="-30">
                <a:latin typeface="Open Sans" panose="020B0606030504020204" pitchFamily="34" charset="0"/>
                <a:ea typeface="Open Sans" panose="020B0606030504020204" pitchFamily="34" charset="0"/>
                <a:cs typeface="Open Sans" panose="020B0606030504020204" pitchFamily="34" charset="0"/>
              </a:rPr>
              <a:t>c</a:t>
            </a:r>
            <a:r>
              <a:rPr sz="1200" spc="-10">
                <a:latin typeface="Open Sans" panose="020B0606030504020204" pitchFamily="34" charset="0"/>
                <a:ea typeface="Open Sans" panose="020B0606030504020204" pitchFamily="34" charset="0"/>
                <a:cs typeface="Open Sans" panose="020B0606030504020204" pitchFamily="34" charset="0"/>
              </a:rPr>
              <a:t>o</a:t>
            </a:r>
            <a:r>
              <a:rPr sz="1200" spc="-15">
                <a:latin typeface="Open Sans" panose="020B0606030504020204" pitchFamily="34" charset="0"/>
                <a:ea typeface="Open Sans" panose="020B0606030504020204" pitchFamily="34" charset="0"/>
                <a:cs typeface="Open Sans" panose="020B0606030504020204" pitchFamily="34" charset="0"/>
              </a:rPr>
              <a:t>lla</a:t>
            </a:r>
            <a:r>
              <a:rPr sz="1200" spc="-10">
                <a:latin typeface="Open Sans" panose="020B0606030504020204" pitchFamily="34" charset="0"/>
                <a:ea typeface="Open Sans" panose="020B0606030504020204" pitchFamily="34" charset="0"/>
                <a:cs typeface="Open Sans" panose="020B0606030504020204" pitchFamily="34" charset="0"/>
              </a:rPr>
              <a:t>bo</a:t>
            </a:r>
            <a:r>
              <a:rPr sz="1200" spc="-40">
                <a:latin typeface="Open Sans" panose="020B0606030504020204" pitchFamily="34" charset="0"/>
                <a:ea typeface="Open Sans" panose="020B0606030504020204" pitchFamily="34" charset="0"/>
                <a:cs typeface="Open Sans" panose="020B0606030504020204" pitchFamily="34" charset="0"/>
              </a:rPr>
              <a:t>r</a:t>
            </a:r>
            <a:r>
              <a:rPr sz="1200" spc="-25">
                <a:latin typeface="Open Sans" panose="020B0606030504020204" pitchFamily="34" charset="0"/>
                <a:ea typeface="Open Sans" panose="020B0606030504020204" pitchFamily="34" charset="0"/>
                <a:cs typeface="Open Sans" panose="020B0606030504020204" pitchFamily="34" charset="0"/>
              </a:rPr>
              <a:t>a</a:t>
            </a:r>
            <a:r>
              <a:rPr sz="1200" spc="-20">
                <a:latin typeface="Open Sans" panose="020B0606030504020204" pitchFamily="34" charset="0"/>
                <a:ea typeface="Open Sans" panose="020B0606030504020204" pitchFamily="34" charset="0"/>
                <a:cs typeface="Open Sans" panose="020B0606030504020204" pitchFamily="34" charset="0"/>
              </a:rPr>
              <a:t>t</a:t>
            </a:r>
            <a:r>
              <a:rPr sz="1200" spc="-15">
                <a:latin typeface="Open Sans" panose="020B0606030504020204" pitchFamily="34" charset="0"/>
                <a:ea typeface="Open Sans" panose="020B0606030504020204" pitchFamily="34" charset="0"/>
                <a:cs typeface="Open Sans" panose="020B0606030504020204" pitchFamily="34" charset="0"/>
              </a:rPr>
              <a:t>i</a:t>
            </a:r>
            <a:r>
              <a:rPr sz="1200" spc="-25">
                <a:latin typeface="Open Sans" panose="020B0606030504020204" pitchFamily="34" charset="0"/>
                <a:ea typeface="Open Sans" panose="020B0606030504020204" pitchFamily="34" charset="0"/>
                <a:cs typeface="Open Sans" panose="020B0606030504020204" pitchFamily="34" charset="0"/>
              </a:rPr>
              <a:t>o</a:t>
            </a:r>
            <a:r>
              <a:rPr sz="1200">
                <a:latin typeface="Open Sans" panose="020B0606030504020204" pitchFamily="34" charset="0"/>
                <a:ea typeface="Open Sans" panose="020B0606030504020204" pitchFamily="34" charset="0"/>
                <a:cs typeface="Open Sans" panose="020B0606030504020204" pitchFamily="34" charset="0"/>
              </a:rPr>
              <a:t>n</a:t>
            </a:r>
            <a:r>
              <a:rPr sz="1200" spc="-65">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a</a:t>
            </a:r>
            <a:r>
              <a:rPr sz="1200" spc="-10">
                <a:latin typeface="Open Sans" panose="020B0606030504020204" pitchFamily="34" charset="0"/>
                <a:ea typeface="Open Sans" panose="020B0606030504020204" pitchFamily="34" charset="0"/>
                <a:cs typeface="Open Sans" panose="020B0606030504020204" pitchFamily="34" charset="0"/>
              </a:rPr>
              <a:t>n</a:t>
            </a:r>
            <a:r>
              <a:rPr sz="1200">
                <a:latin typeface="Open Sans" panose="020B0606030504020204" pitchFamily="34" charset="0"/>
                <a:ea typeface="Open Sans" panose="020B0606030504020204" pitchFamily="34" charset="0"/>
                <a:cs typeface="Open Sans" panose="020B0606030504020204" pitchFamily="34" charset="0"/>
              </a:rPr>
              <a:t>d </a:t>
            </a:r>
            <a:r>
              <a:rPr sz="1200" spc="-15">
                <a:latin typeface="Open Sans" panose="020B0606030504020204" pitchFamily="34" charset="0"/>
                <a:ea typeface="Open Sans" panose="020B0606030504020204" pitchFamily="34" charset="0"/>
                <a:cs typeface="Open Sans" panose="020B0606030504020204" pitchFamily="34" charset="0"/>
              </a:rPr>
              <a:t>i</a:t>
            </a:r>
            <a:r>
              <a:rPr sz="1200" spc="-20">
                <a:latin typeface="Open Sans" panose="020B0606030504020204" pitchFamily="34" charset="0"/>
                <a:ea typeface="Open Sans" panose="020B0606030504020204" pitchFamily="34" charset="0"/>
                <a:cs typeface="Open Sans" panose="020B0606030504020204" pitchFamily="34" charset="0"/>
              </a:rPr>
              <a:t>nt</a:t>
            </a:r>
            <a:r>
              <a:rPr sz="1200" spc="-10">
                <a:latin typeface="Open Sans" panose="020B0606030504020204" pitchFamily="34" charset="0"/>
                <a:ea typeface="Open Sans" panose="020B0606030504020204" pitchFamily="34" charset="0"/>
                <a:cs typeface="Open Sans" panose="020B0606030504020204" pitchFamily="34" charset="0"/>
              </a:rPr>
              <a:t>e</a:t>
            </a:r>
            <a:r>
              <a:rPr sz="1200" spc="-50">
                <a:latin typeface="Open Sans" panose="020B0606030504020204" pitchFamily="34" charset="0"/>
                <a:ea typeface="Open Sans" panose="020B0606030504020204" pitchFamily="34" charset="0"/>
                <a:cs typeface="Open Sans" panose="020B0606030504020204" pitchFamily="34" charset="0"/>
              </a:rPr>
              <a:t>r</a:t>
            </a:r>
            <a:r>
              <a:rPr sz="1200" spc="-15">
                <a:latin typeface="Open Sans" panose="020B0606030504020204" pitchFamily="34" charset="0"/>
                <a:ea typeface="Open Sans" panose="020B0606030504020204" pitchFamily="34" charset="0"/>
                <a:cs typeface="Open Sans" panose="020B0606030504020204" pitchFamily="34" charset="0"/>
              </a:rPr>
              <a:t>a</a:t>
            </a:r>
            <a:r>
              <a:rPr sz="1200" spc="-20">
                <a:latin typeface="Open Sans" panose="020B0606030504020204" pitchFamily="34" charset="0"/>
                <a:ea typeface="Open Sans" panose="020B0606030504020204" pitchFamily="34" charset="0"/>
                <a:cs typeface="Open Sans" panose="020B0606030504020204" pitchFamily="34" charset="0"/>
              </a:rPr>
              <a:t>c</a:t>
            </a:r>
            <a:r>
              <a:rPr sz="1200" spc="-10">
                <a:latin typeface="Open Sans" panose="020B0606030504020204" pitchFamily="34" charset="0"/>
                <a:ea typeface="Open Sans" panose="020B0606030504020204" pitchFamily="34" charset="0"/>
                <a:cs typeface="Open Sans" panose="020B0606030504020204" pitchFamily="34" charset="0"/>
              </a:rPr>
              <a:t>t</a:t>
            </a:r>
            <a:r>
              <a:rPr sz="1200" spc="-25">
                <a:latin typeface="Open Sans" panose="020B0606030504020204" pitchFamily="34" charset="0"/>
                <a:ea typeface="Open Sans" panose="020B0606030504020204" pitchFamily="34" charset="0"/>
                <a:cs typeface="Open Sans" panose="020B0606030504020204" pitchFamily="34" charset="0"/>
              </a:rPr>
              <a:t>i</a:t>
            </a:r>
            <a:r>
              <a:rPr sz="1200" spc="-10">
                <a:latin typeface="Open Sans" panose="020B0606030504020204" pitchFamily="34" charset="0"/>
                <a:ea typeface="Open Sans" panose="020B0606030504020204" pitchFamily="34" charset="0"/>
                <a:cs typeface="Open Sans" panose="020B0606030504020204" pitchFamily="34" charset="0"/>
              </a:rPr>
              <a:t>o</a:t>
            </a:r>
            <a:r>
              <a:rPr sz="1200">
                <a:latin typeface="Open Sans" panose="020B0606030504020204" pitchFamily="34" charset="0"/>
                <a:ea typeface="Open Sans" panose="020B0606030504020204" pitchFamily="34" charset="0"/>
                <a:cs typeface="Open Sans" panose="020B0606030504020204" pitchFamily="34" charset="0"/>
              </a:rPr>
              <a:t>n</a:t>
            </a:r>
            <a:r>
              <a:rPr sz="1200" spc="-65">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du</a:t>
            </a:r>
            <a:r>
              <a:rPr sz="1200" spc="-15">
                <a:latin typeface="Open Sans" panose="020B0606030504020204" pitchFamily="34" charset="0"/>
                <a:ea typeface="Open Sans" panose="020B0606030504020204" pitchFamily="34" charset="0"/>
                <a:cs typeface="Open Sans" panose="020B0606030504020204" pitchFamily="34" charset="0"/>
              </a:rPr>
              <a:t>ri</a:t>
            </a:r>
            <a:r>
              <a:rPr sz="1200" spc="-10">
                <a:latin typeface="Open Sans" panose="020B0606030504020204" pitchFamily="34" charset="0"/>
                <a:ea typeface="Open Sans" panose="020B0606030504020204" pitchFamily="34" charset="0"/>
                <a:cs typeface="Open Sans" panose="020B0606030504020204" pitchFamily="34" charset="0"/>
              </a:rPr>
              <a:t>n</a:t>
            </a:r>
            <a:r>
              <a:rPr sz="1200">
                <a:latin typeface="Open Sans" panose="020B0606030504020204" pitchFamily="34" charset="0"/>
                <a:ea typeface="Open Sans" panose="020B0606030504020204" pitchFamily="34" charset="0"/>
                <a:cs typeface="Open Sans" panose="020B0606030504020204" pitchFamily="34" charset="0"/>
              </a:rPr>
              <a:t>g</a:t>
            </a:r>
            <a:r>
              <a:rPr sz="1200" spc="-60">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th</a:t>
            </a:r>
            <a:r>
              <a:rPr sz="1200">
                <a:latin typeface="Open Sans" panose="020B0606030504020204" pitchFamily="34" charset="0"/>
                <a:ea typeface="Open Sans" panose="020B0606030504020204" pitchFamily="34" charset="0"/>
                <a:cs typeface="Open Sans" panose="020B0606030504020204" pitchFamily="34" charset="0"/>
              </a:rPr>
              <a:t>e</a:t>
            </a:r>
            <a:r>
              <a:rPr sz="1200" spc="-65">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m</a:t>
            </a:r>
            <a:r>
              <a:rPr sz="1200" spc="-10">
                <a:latin typeface="Open Sans" panose="020B0606030504020204" pitchFamily="34" charset="0"/>
                <a:ea typeface="Open Sans" panose="020B0606030504020204" pitchFamily="34" charset="0"/>
                <a:cs typeface="Open Sans" panose="020B0606030504020204" pitchFamily="34" charset="0"/>
              </a:rPr>
              <a:t>e</a:t>
            </a:r>
            <a:r>
              <a:rPr sz="1200" spc="-25">
                <a:latin typeface="Open Sans" panose="020B0606030504020204" pitchFamily="34" charset="0"/>
                <a:ea typeface="Open Sans" panose="020B0606030504020204" pitchFamily="34" charset="0"/>
                <a:cs typeface="Open Sans" panose="020B0606030504020204" pitchFamily="34" charset="0"/>
              </a:rPr>
              <a:t>e</a:t>
            </a:r>
            <a:r>
              <a:rPr sz="1200" spc="-10">
                <a:latin typeface="Open Sans" panose="020B0606030504020204" pitchFamily="34" charset="0"/>
                <a:ea typeface="Open Sans" panose="020B0606030504020204" pitchFamily="34" charset="0"/>
                <a:cs typeface="Open Sans" panose="020B0606030504020204" pitchFamily="34" charset="0"/>
              </a:rPr>
              <a:t>t</a:t>
            </a:r>
            <a:r>
              <a:rPr sz="1200" spc="-15">
                <a:latin typeface="Open Sans" panose="020B0606030504020204" pitchFamily="34" charset="0"/>
                <a:ea typeface="Open Sans" panose="020B0606030504020204" pitchFamily="34" charset="0"/>
                <a:cs typeface="Open Sans" panose="020B0606030504020204" pitchFamily="34" charset="0"/>
              </a:rPr>
              <a:t>i</a:t>
            </a:r>
            <a:r>
              <a:rPr sz="1200" spc="-10">
                <a:latin typeface="Open Sans" panose="020B0606030504020204" pitchFamily="34" charset="0"/>
                <a:ea typeface="Open Sans" panose="020B0606030504020204" pitchFamily="34" charset="0"/>
                <a:cs typeface="Open Sans" panose="020B0606030504020204" pitchFamily="34" charset="0"/>
              </a:rPr>
              <a:t>n</a:t>
            </a:r>
            <a:r>
              <a:rPr sz="1200" spc="-15">
                <a:latin typeface="Open Sans" panose="020B0606030504020204" pitchFamily="34" charset="0"/>
                <a:ea typeface="Open Sans" panose="020B0606030504020204" pitchFamily="34" charset="0"/>
                <a:cs typeface="Open Sans" panose="020B0606030504020204" pitchFamily="34" charset="0"/>
              </a:rPr>
              <a:t>g</a:t>
            </a:r>
            <a:r>
              <a:rPr sz="1200">
                <a:latin typeface="Open Sans" panose="020B0606030504020204" pitchFamily="34" charset="0"/>
                <a:ea typeface="Open Sans" panose="020B0606030504020204" pitchFamily="34" charset="0"/>
                <a:cs typeface="Open Sans" panose="020B0606030504020204" pitchFamily="34" charset="0"/>
              </a:rPr>
              <a:t>.</a:t>
            </a:r>
          </a:p>
          <a:p>
            <a:pPr marL="142240" marR="5080" indent="-129539">
              <a:lnSpc>
                <a:spcPct val="100000"/>
              </a:lnSpc>
              <a:spcBef>
                <a:spcPts val="300"/>
              </a:spcBef>
              <a:buFont typeface="Arial"/>
              <a:buChar char="•"/>
              <a:tabLst>
                <a:tab pos="142240" algn="l"/>
              </a:tabLst>
            </a:pPr>
            <a:r>
              <a:rPr sz="1200" spc="-20">
                <a:latin typeface="Open Sans" panose="020B0606030504020204" pitchFamily="34" charset="0"/>
                <a:ea typeface="Open Sans" panose="020B0606030504020204" pitchFamily="34" charset="0"/>
                <a:cs typeface="Open Sans" panose="020B0606030504020204" pitchFamily="34" charset="0"/>
              </a:rPr>
              <a:t>C</a:t>
            </a:r>
            <a:r>
              <a:rPr sz="1200" spc="-10">
                <a:latin typeface="Open Sans" panose="020B0606030504020204" pitchFamily="34" charset="0"/>
                <a:ea typeface="Open Sans" panose="020B0606030504020204" pitchFamily="34" charset="0"/>
                <a:cs typeface="Open Sans" panose="020B0606030504020204" pitchFamily="34" charset="0"/>
              </a:rPr>
              <a:t>on</a:t>
            </a:r>
            <a:r>
              <a:rPr sz="1200" spc="-15">
                <a:latin typeface="Open Sans" panose="020B0606030504020204" pitchFamily="34" charset="0"/>
                <a:ea typeface="Open Sans" panose="020B0606030504020204" pitchFamily="34" charset="0"/>
                <a:cs typeface="Open Sans" panose="020B0606030504020204" pitchFamily="34" charset="0"/>
              </a:rPr>
              <a:t>si</a:t>
            </a:r>
            <a:r>
              <a:rPr sz="1200" spc="-10">
                <a:latin typeface="Open Sans" panose="020B0606030504020204" pitchFamily="34" charset="0"/>
                <a:ea typeface="Open Sans" panose="020B0606030504020204" pitchFamily="34" charset="0"/>
                <a:cs typeface="Open Sans" panose="020B0606030504020204" pitchFamily="34" charset="0"/>
              </a:rPr>
              <a:t>de</a:t>
            </a:r>
            <a:r>
              <a:rPr sz="1200">
                <a:latin typeface="Open Sans" panose="020B0606030504020204" pitchFamily="34" charset="0"/>
                <a:ea typeface="Open Sans" panose="020B0606030504020204" pitchFamily="34" charset="0"/>
                <a:cs typeface="Open Sans" panose="020B0606030504020204" pitchFamily="34" charset="0"/>
              </a:rPr>
              <a:t>r</a:t>
            </a:r>
            <a:r>
              <a:rPr sz="1200" spc="-70">
                <a:latin typeface="Open Sans" panose="020B0606030504020204" pitchFamily="34" charset="0"/>
                <a:ea typeface="Open Sans" panose="020B0606030504020204" pitchFamily="34" charset="0"/>
                <a:cs typeface="Open Sans" panose="020B0606030504020204" pitchFamily="34" charset="0"/>
              </a:rPr>
              <a:t> </a:t>
            </a:r>
            <a:r>
              <a:rPr lang="en-US" sz="1200" spc="-70">
                <a:latin typeface="Open Sans" panose="020B0606030504020204" pitchFamily="34" charset="0"/>
                <a:ea typeface="Open Sans" panose="020B0606030504020204" pitchFamily="34" charset="0"/>
                <a:cs typeface="Open Sans" panose="020B0606030504020204" pitchFamily="34" charset="0"/>
              </a:rPr>
              <a:t>using </a:t>
            </a:r>
            <a:r>
              <a:rPr sz="1200" spc="-35">
                <a:latin typeface="Open Sans" panose="020B0606030504020204" pitchFamily="34" charset="0"/>
                <a:ea typeface="Open Sans" panose="020B0606030504020204" pitchFamily="34" charset="0"/>
                <a:cs typeface="Open Sans" panose="020B0606030504020204" pitchFamily="34" charset="0"/>
              </a:rPr>
              <a:t>f</a:t>
            </a:r>
            <a:r>
              <a:rPr sz="1200" spc="-10">
                <a:latin typeface="Open Sans" panose="020B0606030504020204" pitchFamily="34" charset="0"/>
                <a:ea typeface="Open Sans" panose="020B0606030504020204" pitchFamily="34" charset="0"/>
                <a:cs typeface="Open Sans" panose="020B0606030504020204" pitchFamily="34" charset="0"/>
              </a:rPr>
              <a:t>e</a:t>
            </a:r>
            <a:r>
              <a:rPr sz="1200" spc="-25">
                <a:latin typeface="Open Sans" panose="020B0606030504020204" pitchFamily="34" charset="0"/>
                <a:ea typeface="Open Sans" panose="020B0606030504020204" pitchFamily="34" charset="0"/>
                <a:cs typeface="Open Sans" panose="020B0606030504020204" pitchFamily="34" charset="0"/>
              </a:rPr>
              <a:t>a</a:t>
            </a:r>
            <a:r>
              <a:rPr sz="1200" spc="-10">
                <a:latin typeface="Open Sans" panose="020B0606030504020204" pitchFamily="34" charset="0"/>
                <a:ea typeface="Open Sans" panose="020B0606030504020204" pitchFamily="34" charset="0"/>
                <a:cs typeface="Open Sans" panose="020B0606030504020204" pitchFamily="34" charset="0"/>
              </a:rPr>
              <a:t>t</a:t>
            </a:r>
            <a:r>
              <a:rPr sz="1200" spc="-20">
                <a:latin typeface="Open Sans" panose="020B0606030504020204" pitchFamily="34" charset="0"/>
                <a:ea typeface="Open Sans" panose="020B0606030504020204" pitchFamily="34" charset="0"/>
                <a:cs typeface="Open Sans" panose="020B0606030504020204" pitchFamily="34" charset="0"/>
              </a:rPr>
              <a:t>u</a:t>
            </a:r>
            <a:r>
              <a:rPr sz="1200" spc="-35">
                <a:latin typeface="Open Sans" panose="020B0606030504020204" pitchFamily="34" charset="0"/>
                <a:ea typeface="Open Sans" panose="020B0606030504020204" pitchFamily="34" charset="0"/>
                <a:cs typeface="Open Sans" panose="020B0606030504020204" pitchFamily="34" charset="0"/>
              </a:rPr>
              <a:t>r</a:t>
            </a:r>
            <a:r>
              <a:rPr sz="1200" spc="-25">
                <a:latin typeface="Open Sans" panose="020B0606030504020204" pitchFamily="34" charset="0"/>
                <a:ea typeface="Open Sans" panose="020B0606030504020204" pitchFamily="34" charset="0"/>
                <a:cs typeface="Open Sans" panose="020B0606030504020204" pitchFamily="34" charset="0"/>
              </a:rPr>
              <a:t>e</a:t>
            </a:r>
            <a:r>
              <a:rPr sz="1200">
                <a:latin typeface="Open Sans" panose="020B0606030504020204" pitchFamily="34" charset="0"/>
                <a:ea typeface="Open Sans" panose="020B0606030504020204" pitchFamily="34" charset="0"/>
                <a:cs typeface="Open Sans" panose="020B0606030504020204" pitchFamily="34" charset="0"/>
              </a:rPr>
              <a:t>s</a:t>
            </a:r>
            <a:r>
              <a:rPr sz="1200" spc="-60">
                <a:latin typeface="Open Sans" panose="020B0606030504020204" pitchFamily="34" charset="0"/>
                <a:ea typeface="Open Sans" panose="020B0606030504020204" pitchFamily="34" charset="0"/>
                <a:cs typeface="Open Sans" panose="020B0606030504020204" pitchFamily="34" charset="0"/>
              </a:rPr>
              <a:t> </a:t>
            </a:r>
            <a:r>
              <a:rPr sz="1200" spc="-15">
                <a:latin typeface="Open Sans" panose="020B0606030504020204" pitchFamily="34" charset="0"/>
                <a:ea typeface="Open Sans" panose="020B0606030504020204" pitchFamily="34" charset="0"/>
                <a:cs typeface="Open Sans" panose="020B0606030504020204" pitchFamily="34" charset="0"/>
              </a:rPr>
              <a:t>li</a:t>
            </a:r>
            <a:r>
              <a:rPr sz="1200" spc="-55">
                <a:latin typeface="Open Sans" panose="020B0606030504020204" pitchFamily="34" charset="0"/>
                <a:ea typeface="Open Sans" panose="020B0606030504020204" pitchFamily="34" charset="0"/>
                <a:cs typeface="Open Sans" panose="020B0606030504020204" pitchFamily="34" charset="0"/>
              </a:rPr>
              <a:t>k</a:t>
            </a:r>
            <a:r>
              <a:rPr sz="1200">
                <a:latin typeface="Open Sans" panose="020B0606030504020204" pitchFamily="34" charset="0"/>
                <a:ea typeface="Open Sans" panose="020B0606030504020204" pitchFamily="34" charset="0"/>
                <a:cs typeface="Open Sans" panose="020B0606030504020204" pitchFamily="34" charset="0"/>
              </a:rPr>
              <a:t>e</a:t>
            </a:r>
            <a:r>
              <a:rPr sz="1200" spc="-30">
                <a:latin typeface="Open Sans" panose="020B0606030504020204" pitchFamily="34" charset="0"/>
                <a:ea typeface="Open Sans" panose="020B0606030504020204" pitchFamily="34" charset="0"/>
                <a:cs typeface="Open Sans" panose="020B0606030504020204" pitchFamily="34" charset="0"/>
              </a:rPr>
              <a:t> </a:t>
            </a:r>
            <a:r>
              <a:rPr sz="1200" spc="-10">
                <a:latin typeface="Open Sans" panose="020B0606030504020204" pitchFamily="34" charset="0"/>
                <a:ea typeface="Open Sans" panose="020B0606030504020204" pitchFamily="34" charset="0"/>
                <a:cs typeface="Open Sans" panose="020B0606030504020204" pitchFamily="34" charset="0"/>
              </a:rPr>
              <a:t>po</a:t>
            </a:r>
            <a:r>
              <a:rPr sz="1200" spc="-15">
                <a:latin typeface="Open Sans" panose="020B0606030504020204" pitchFamily="34" charset="0"/>
                <a:ea typeface="Open Sans" panose="020B0606030504020204" pitchFamily="34" charset="0"/>
                <a:cs typeface="Open Sans" panose="020B0606030504020204" pitchFamily="34" charset="0"/>
              </a:rPr>
              <a:t>lli</a:t>
            </a:r>
            <a:r>
              <a:rPr sz="1200" spc="-10">
                <a:latin typeface="Open Sans" panose="020B0606030504020204" pitchFamily="34" charset="0"/>
                <a:ea typeface="Open Sans" panose="020B0606030504020204" pitchFamily="34" charset="0"/>
                <a:cs typeface="Open Sans" panose="020B0606030504020204" pitchFamily="34" charset="0"/>
              </a:rPr>
              <a:t>n</a:t>
            </a:r>
            <a:r>
              <a:rPr sz="1200">
                <a:latin typeface="Open Sans" panose="020B0606030504020204" pitchFamily="34" charset="0"/>
                <a:ea typeface="Open Sans" panose="020B0606030504020204" pitchFamily="34" charset="0"/>
                <a:cs typeface="Open Sans" panose="020B0606030504020204" pitchFamily="34" charset="0"/>
              </a:rPr>
              <a:t>g, </a:t>
            </a:r>
            <a:r>
              <a:rPr sz="1200" spc="-10">
                <a:latin typeface="Open Sans" panose="020B0606030504020204" pitchFamily="34" charset="0"/>
                <a:ea typeface="Open Sans" panose="020B0606030504020204" pitchFamily="34" charset="0"/>
                <a:cs typeface="Open Sans" panose="020B0606030504020204" pitchFamily="34" charset="0"/>
              </a:rPr>
              <a:t>b</a:t>
            </a:r>
            <a:r>
              <a:rPr sz="1200" spc="-25">
                <a:latin typeface="Open Sans" panose="020B0606030504020204" pitchFamily="34" charset="0"/>
                <a:ea typeface="Open Sans" panose="020B0606030504020204" pitchFamily="34" charset="0"/>
                <a:cs typeface="Open Sans" panose="020B0606030504020204" pitchFamily="34" charset="0"/>
              </a:rPr>
              <a:t>r</a:t>
            </a:r>
            <a:r>
              <a:rPr sz="1200" spc="-10">
                <a:latin typeface="Open Sans" panose="020B0606030504020204" pitchFamily="34" charset="0"/>
                <a:ea typeface="Open Sans" panose="020B0606030504020204" pitchFamily="34" charset="0"/>
                <a:cs typeface="Open Sans" panose="020B0606030504020204" pitchFamily="34" charset="0"/>
              </a:rPr>
              <a:t>e</a:t>
            </a:r>
            <a:r>
              <a:rPr sz="1200" spc="-15">
                <a:latin typeface="Open Sans" panose="020B0606030504020204" pitchFamily="34" charset="0"/>
                <a:ea typeface="Open Sans" panose="020B0606030504020204" pitchFamily="34" charset="0"/>
                <a:cs typeface="Open Sans" panose="020B0606030504020204" pitchFamily="34" charset="0"/>
              </a:rPr>
              <a:t>a</a:t>
            </a:r>
            <a:r>
              <a:rPr sz="1200" spc="-55">
                <a:latin typeface="Open Sans" panose="020B0606030504020204" pitchFamily="34" charset="0"/>
                <a:ea typeface="Open Sans" panose="020B0606030504020204" pitchFamily="34" charset="0"/>
                <a:cs typeface="Open Sans" panose="020B0606030504020204" pitchFamily="34" charset="0"/>
              </a:rPr>
              <a:t>k</a:t>
            </a:r>
            <a:r>
              <a:rPr sz="1200" spc="-10">
                <a:latin typeface="Open Sans" panose="020B0606030504020204" pitchFamily="34" charset="0"/>
                <a:ea typeface="Open Sans" panose="020B0606030504020204" pitchFamily="34" charset="0"/>
                <a:cs typeface="Open Sans" panose="020B0606030504020204" pitchFamily="34" charset="0"/>
              </a:rPr>
              <a:t>o</a:t>
            </a:r>
            <a:r>
              <a:rPr sz="1200" spc="-20">
                <a:latin typeface="Open Sans" panose="020B0606030504020204" pitchFamily="34" charset="0"/>
                <a:ea typeface="Open Sans" panose="020B0606030504020204" pitchFamily="34" charset="0"/>
                <a:cs typeface="Open Sans" panose="020B0606030504020204" pitchFamily="34" charset="0"/>
              </a:rPr>
              <a:t>u</a:t>
            </a:r>
            <a:r>
              <a:rPr sz="1200">
                <a:latin typeface="Open Sans" panose="020B0606030504020204" pitchFamily="34" charset="0"/>
                <a:ea typeface="Open Sans" panose="020B0606030504020204" pitchFamily="34" charset="0"/>
                <a:cs typeface="Open Sans" panose="020B0606030504020204" pitchFamily="34" charset="0"/>
              </a:rPr>
              <a:t>t</a:t>
            </a:r>
            <a:r>
              <a:rPr sz="1200" spc="-65">
                <a:latin typeface="Open Sans" panose="020B0606030504020204" pitchFamily="34" charset="0"/>
                <a:ea typeface="Open Sans" panose="020B0606030504020204" pitchFamily="34" charset="0"/>
                <a:cs typeface="Open Sans" panose="020B0606030504020204" pitchFamily="34" charset="0"/>
              </a:rPr>
              <a:t> </a:t>
            </a:r>
            <a:r>
              <a:rPr sz="1200" spc="-35">
                <a:latin typeface="Open Sans" panose="020B0606030504020204" pitchFamily="34" charset="0"/>
                <a:ea typeface="Open Sans" panose="020B0606030504020204" pitchFamily="34" charset="0"/>
                <a:cs typeface="Open Sans" panose="020B0606030504020204" pitchFamily="34" charset="0"/>
              </a:rPr>
              <a:t>r</a:t>
            </a:r>
            <a:r>
              <a:rPr sz="1200" spc="-10">
                <a:latin typeface="Open Sans" panose="020B0606030504020204" pitchFamily="34" charset="0"/>
                <a:ea typeface="Open Sans" panose="020B0606030504020204" pitchFamily="34" charset="0"/>
                <a:cs typeface="Open Sans" panose="020B0606030504020204" pitchFamily="34" charset="0"/>
              </a:rPr>
              <a:t>oo</a:t>
            </a:r>
            <a:r>
              <a:rPr sz="1200" spc="-15">
                <a:latin typeface="Open Sans" panose="020B0606030504020204" pitchFamily="34" charset="0"/>
                <a:ea typeface="Open Sans" panose="020B0606030504020204" pitchFamily="34" charset="0"/>
                <a:cs typeface="Open Sans" panose="020B0606030504020204" pitchFamily="34" charset="0"/>
              </a:rPr>
              <a:t>ms</a:t>
            </a:r>
            <a:r>
              <a:rPr sz="1200">
                <a:latin typeface="Open Sans" panose="020B0606030504020204" pitchFamily="34" charset="0"/>
                <a:ea typeface="Open Sans" panose="020B0606030504020204" pitchFamily="34" charset="0"/>
                <a:cs typeface="Open Sans" panose="020B0606030504020204" pitchFamily="34" charset="0"/>
              </a:rPr>
              <a:t>,</a:t>
            </a:r>
            <a:r>
              <a:rPr sz="1200" spc="-35">
                <a:latin typeface="Open Sans" panose="020B0606030504020204" pitchFamily="34" charset="0"/>
                <a:ea typeface="Open Sans" panose="020B0606030504020204" pitchFamily="34" charset="0"/>
                <a:cs typeface="Open Sans" panose="020B0606030504020204" pitchFamily="34" charset="0"/>
              </a:rPr>
              <a:t> </a:t>
            </a:r>
            <a:r>
              <a:rPr lang="en-US" sz="1200" spc="-35">
                <a:latin typeface="Open Sans" panose="020B0606030504020204" pitchFamily="34" charset="0"/>
                <a:ea typeface="Open Sans" panose="020B0606030504020204" pitchFamily="34" charset="0"/>
                <a:cs typeface="Open Sans" panose="020B0606030504020204" pitchFamily="34" charset="0"/>
              </a:rPr>
              <a:t>reactions </a:t>
            </a:r>
            <a:r>
              <a:rPr sz="1200" spc="-15">
                <a:latin typeface="Open Sans" panose="020B0606030504020204" pitchFamily="34" charset="0"/>
                <a:ea typeface="Open Sans" panose="020B0606030504020204" pitchFamily="34" charset="0"/>
                <a:cs typeface="Open Sans" panose="020B0606030504020204" pitchFamily="34" charset="0"/>
              </a:rPr>
              <a:t>a</a:t>
            </a:r>
            <a:r>
              <a:rPr sz="1200" spc="-10">
                <a:latin typeface="Open Sans" panose="020B0606030504020204" pitchFamily="34" charset="0"/>
                <a:ea typeface="Open Sans" panose="020B0606030504020204" pitchFamily="34" charset="0"/>
                <a:cs typeface="Open Sans" panose="020B0606030504020204" pitchFamily="34" charset="0"/>
              </a:rPr>
              <a:t>n</a:t>
            </a:r>
            <a:r>
              <a:rPr sz="1200">
                <a:latin typeface="Open Sans" panose="020B0606030504020204" pitchFamily="34" charset="0"/>
                <a:ea typeface="Open Sans" panose="020B0606030504020204" pitchFamily="34" charset="0"/>
                <a:cs typeface="Open Sans" panose="020B0606030504020204" pitchFamily="34" charset="0"/>
              </a:rPr>
              <a:t>d </a:t>
            </a:r>
            <a:r>
              <a:rPr sz="1200" spc="-15">
                <a:latin typeface="Open Sans" panose="020B0606030504020204" pitchFamily="34" charset="0"/>
                <a:ea typeface="Open Sans" panose="020B0606030504020204" pitchFamily="34" charset="0"/>
                <a:cs typeface="Open Sans" panose="020B0606030504020204" pitchFamily="34" charset="0"/>
              </a:rPr>
              <a:t>a</a:t>
            </a:r>
            <a:r>
              <a:rPr sz="1200" spc="-10">
                <a:latin typeface="Open Sans" panose="020B0606030504020204" pitchFamily="34" charset="0"/>
                <a:ea typeface="Open Sans" panose="020B0606030504020204" pitchFamily="34" charset="0"/>
                <a:cs typeface="Open Sans" panose="020B0606030504020204" pitchFamily="34" charset="0"/>
              </a:rPr>
              <a:t>nno</a:t>
            </a:r>
            <a:r>
              <a:rPr sz="1200" spc="-30">
                <a:latin typeface="Open Sans" panose="020B0606030504020204" pitchFamily="34" charset="0"/>
                <a:ea typeface="Open Sans" panose="020B0606030504020204" pitchFamily="34" charset="0"/>
                <a:cs typeface="Open Sans" panose="020B0606030504020204" pitchFamily="34" charset="0"/>
              </a:rPr>
              <a:t>t</a:t>
            </a:r>
            <a:r>
              <a:rPr sz="1200" spc="-25">
                <a:latin typeface="Open Sans" panose="020B0606030504020204" pitchFamily="34" charset="0"/>
                <a:ea typeface="Open Sans" panose="020B0606030504020204" pitchFamily="34" charset="0"/>
                <a:cs typeface="Open Sans" panose="020B0606030504020204" pitchFamily="34" charset="0"/>
              </a:rPr>
              <a:t>a</a:t>
            </a:r>
            <a:r>
              <a:rPr sz="1200" spc="-20">
                <a:latin typeface="Open Sans" panose="020B0606030504020204" pitchFamily="34" charset="0"/>
                <a:ea typeface="Open Sans" panose="020B0606030504020204" pitchFamily="34" charset="0"/>
                <a:cs typeface="Open Sans" panose="020B0606030504020204" pitchFamily="34" charset="0"/>
              </a:rPr>
              <a:t>t</a:t>
            </a:r>
            <a:r>
              <a:rPr sz="1200" spc="-15">
                <a:latin typeface="Open Sans" panose="020B0606030504020204" pitchFamily="34" charset="0"/>
                <a:ea typeface="Open Sans" panose="020B0606030504020204" pitchFamily="34" charset="0"/>
                <a:cs typeface="Open Sans" panose="020B0606030504020204" pitchFamily="34" charset="0"/>
              </a:rPr>
              <a:t>i</a:t>
            </a:r>
            <a:r>
              <a:rPr sz="1200" spc="-25">
                <a:latin typeface="Open Sans" panose="020B0606030504020204" pitchFamily="34" charset="0"/>
                <a:ea typeface="Open Sans" panose="020B0606030504020204" pitchFamily="34" charset="0"/>
                <a:cs typeface="Open Sans" panose="020B0606030504020204" pitchFamily="34" charset="0"/>
              </a:rPr>
              <a:t>o</a:t>
            </a:r>
            <a:r>
              <a:rPr sz="1200" spc="-20">
                <a:latin typeface="Open Sans" panose="020B0606030504020204" pitchFamily="34" charset="0"/>
                <a:ea typeface="Open Sans" panose="020B0606030504020204" pitchFamily="34" charset="0"/>
                <a:cs typeface="Open Sans" panose="020B0606030504020204" pitchFamily="34" charset="0"/>
              </a:rPr>
              <a:t>n</a:t>
            </a:r>
            <a:r>
              <a:rPr sz="1200">
                <a:latin typeface="Open Sans" panose="020B0606030504020204" pitchFamily="34" charset="0"/>
                <a:ea typeface="Open Sans" panose="020B0606030504020204" pitchFamily="34" charset="0"/>
                <a:cs typeface="Open Sans" panose="020B0606030504020204" pitchFamily="34" charset="0"/>
              </a:rPr>
              <a:t>s</a:t>
            </a:r>
            <a:r>
              <a:rPr lang="en-US" sz="1200">
                <a:latin typeface="Open Sans" panose="020B0606030504020204" pitchFamily="34" charset="0"/>
                <a:ea typeface="Open Sans" panose="020B0606030504020204" pitchFamily="34" charset="0"/>
                <a:cs typeface="Open Sans" panose="020B0606030504020204" pitchFamily="34" charset="0"/>
              </a:rPr>
              <a:t> that</a:t>
            </a:r>
            <a:r>
              <a:rPr lang="en-US" sz="1200" spc="-60">
                <a:latin typeface="Open Sans" panose="020B0606030504020204" pitchFamily="34" charset="0"/>
                <a:ea typeface="Open Sans" panose="020B0606030504020204" pitchFamily="34" charset="0"/>
                <a:cs typeface="Open Sans" panose="020B0606030504020204" pitchFamily="34" charset="0"/>
              </a:rPr>
              <a:t> </a:t>
            </a:r>
            <a:r>
              <a:rPr lang="en-US" sz="1200" spc="-15">
                <a:latin typeface="Open Sans" panose="020B0606030504020204" pitchFamily="34" charset="0"/>
                <a:ea typeface="Open Sans" panose="020B0606030504020204" pitchFamily="34" charset="0"/>
                <a:cs typeface="Open Sans" panose="020B0606030504020204" pitchFamily="34" charset="0"/>
              </a:rPr>
              <a:t>Teams </a:t>
            </a:r>
            <a:r>
              <a:rPr sz="1200" spc="-40">
                <a:latin typeface="Open Sans" panose="020B0606030504020204" pitchFamily="34" charset="0"/>
                <a:ea typeface="Open Sans" panose="020B0606030504020204" pitchFamily="34" charset="0"/>
                <a:cs typeface="Open Sans" panose="020B0606030504020204" pitchFamily="34" charset="0"/>
              </a:rPr>
              <a:t>offer</a:t>
            </a:r>
            <a:r>
              <a:rPr lang="en-US" sz="1200" spc="-40">
                <a:solidFill>
                  <a:srgbClr val="23408F"/>
                </a:solidFill>
                <a:latin typeface="Open Sans" panose="020B0606030504020204" pitchFamily="34" charset="0"/>
                <a:ea typeface="Open Sans" panose="020B0606030504020204" pitchFamily="34" charset="0"/>
                <a:cs typeface="Open Sans" panose="020B0606030504020204" pitchFamily="34" charset="0"/>
              </a:rPr>
              <a:t>s</a:t>
            </a:r>
            <a:r>
              <a:rPr sz="1200" spc="-40">
                <a:solidFill>
                  <a:srgbClr val="23408F"/>
                </a:solidFill>
                <a:latin typeface="Open Sans" panose="020B0606030504020204" pitchFamily="34" charset="0"/>
                <a:ea typeface="Open Sans" panose="020B0606030504020204" pitchFamily="34" charset="0"/>
                <a:cs typeface="Open Sans" panose="020B0606030504020204" pitchFamily="34" charset="0"/>
              </a:rPr>
              <a:t>.</a:t>
            </a:r>
            <a:endParaRPr sz="1200">
              <a:solidFill>
                <a:srgbClr val="2340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B4B2A433-AEA1-4E21-858F-E81B092214E0}"/>
              </a:ext>
            </a:extLst>
          </p:cNvPr>
          <p:cNvSpPr txBox="1"/>
          <p:nvPr/>
        </p:nvSpPr>
        <p:spPr>
          <a:xfrm>
            <a:off x="566115" y="2255243"/>
            <a:ext cx="1943735" cy="523220"/>
          </a:xfrm>
          <a:prstGeom prst="rect">
            <a:avLst/>
          </a:prstGeom>
          <a:noFill/>
          <a:ln w="19050">
            <a:noFill/>
          </a:ln>
        </p:spPr>
        <p:txBody>
          <a:bodyPr wrap="square" rtlCol="0">
            <a:spAutoFit/>
          </a:bodyPr>
          <a:lstStyle/>
          <a:p>
            <a:pPr algn="ctr"/>
            <a:r>
              <a:rPr lang="en-US" sz="1400" b="1">
                <a:solidFill>
                  <a:srgbClr val="23408E"/>
                </a:solidFill>
                <a:latin typeface="Open Sans" panose="020B0606030504020204" pitchFamily="34" charset="0"/>
                <a:ea typeface="Open Sans" panose="020B0606030504020204" pitchFamily="34" charset="0"/>
                <a:cs typeface="Open Sans" panose="020B0606030504020204" pitchFamily="34" charset="0"/>
              </a:rPr>
              <a:t>Turn Off Notifications</a:t>
            </a:r>
          </a:p>
        </p:txBody>
      </p:sp>
      <p:sp>
        <p:nvSpPr>
          <p:cNvPr id="54" name="TextBox 53">
            <a:extLst>
              <a:ext uri="{FF2B5EF4-FFF2-40B4-BE49-F238E27FC236}">
                <a16:creationId xmlns:a16="http://schemas.microsoft.com/office/drawing/2014/main" id="{F54E1300-E91E-4CEF-943C-70A6B2E73208}"/>
              </a:ext>
            </a:extLst>
          </p:cNvPr>
          <p:cNvSpPr txBox="1"/>
          <p:nvPr/>
        </p:nvSpPr>
        <p:spPr>
          <a:xfrm>
            <a:off x="2868295" y="2255243"/>
            <a:ext cx="1943735" cy="523220"/>
          </a:xfrm>
          <a:prstGeom prst="rect">
            <a:avLst/>
          </a:prstGeom>
          <a:noFill/>
          <a:ln w="19050">
            <a:noFill/>
          </a:ln>
        </p:spPr>
        <p:txBody>
          <a:bodyPr wrap="square" rtlCol="0">
            <a:spAutoFit/>
          </a:bodyPr>
          <a:lstStyle/>
          <a:p>
            <a:pPr algn="ctr"/>
            <a:r>
              <a:rPr lang="en-US" sz="1400" b="1">
                <a:solidFill>
                  <a:srgbClr val="1B5D13"/>
                </a:solidFill>
                <a:latin typeface="Open Sans" panose="020B0606030504020204" pitchFamily="34" charset="0"/>
                <a:ea typeface="Open Sans" panose="020B0606030504020204" pitchFamily="34" charset="0"/>
                <a:cs typeface="Open Sans" panose="020B0606030504020204" pitchFamily="34" charset="0"/>
              </a:rPr>
              <a:t>Limit Open Programs</a:t>
            </a:r>
          </a:p>
        </p:txBody>
      </p:sp>
      <p:sp>
        <p:nvSpPr>
          <p:cNvPr id="55" name="TextBox 54">
            <a:extLst>
              <a:ext uri="{FF2B5EF4-FFF2-40B4-BE49-F238E27FC236}">
                <a16:creationId xmlns:a16="http://schemas.microsoft.com/office/drawing/2014/main" id="{A6686D0D-282B-476E-814A-F7C3782E90EA}"/>
              </a:ext>
            </a:extLst>
          </p:cNvPr>
          <p:cNvSpPr txBox="1"/>
          <p:nvPr/>
        </p:nvSpPr>
        <p:spPr>
          <a:xfrm>
            <a:off x="5053533" y="2362965"/>
            <a:ext cx="1943735" cy="307777"/>
          </a:xfrm>
          <a:prstGeom prst="rect">
            <a:avLst/>
          </a:prstGeom>
          <a:noFill/>
          <a:ln w="19050">
            <a:noFill/>
          </a:ln>
        </p:spPr>
        <p:txBody>
          <a:bodyPr wrap="square" rtlCol="0">
            <a:spAutoFit/>
          </a:bodyPr>
          <a:lstStyle/>
          <a:p>
            <a:pPr algn="ctr"/>
            <a:r>
              <a:rPr lang="en-US" sz="1400" b="1">
                <a:solidFill>
                  <a:srgbClr val="FABB01"/>
                </a:solidFill>
                <a:latin typeface="Open Sans" panose="020B0606030504020204" pitchFamily="34" charset="0"/>
                <a:ea typeface="Open Sans" panose="020B0606030504020204" pitchFamily="34" charset="0"/>
                <a:cs typeface="Open Sans" panose="020B0606030504020204" pitchFamily="34" charset="0"/>
              </a:rPr>
              <a:t>Turn On Video</a:t>
            </a:r>
          </a:p>
        </p:txBody>
      </p:sp>
      <p:sp>
        <p:nvSpPr>
          <p:cNvPr id="56" name="TextBox 55">
            <a:extLst>
              <a:ext uri="{FF2B5EF4-FFF2-40B4-BE49-F238E27FC236}">
                <a16:creationId xmlns:a16="http://schemas.microsoft.com/office/drawing/2014/main" id="{CCD0BC77-4FA7-48FD-B1AA-84EB3F1EFAE5}"/>
              </a:ext>
            </a:extLst>
          </p:cNvPr>
          <p:cNvSpPr txBox="1"/>
          <p:nvPr/>
        </p:nvSpPr>
        <p:spPr>
          <a:xfrm>
            <a:off x="7355713" y="2255243"/>
            <a:ext cx="1943735" cy="523220"/>
          </a:xfrm>
          <a:prstGeom prst="rect">
            <a:avLst/>
          </a:prstGeom>
          <a:noFill/>
          <a:ln w="19050">
            <a:noFill/>
          </a:ln>
        </p:spPr>
        <p:txBody>
          <a:bodyPr wrap="square" rtlCol="0">
            <a:spAutoFit/>
          </a:bodyPr>
          <a:lstStyle/>
          <a:p>
            <a:pPr algn="ctr"/>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Mute All Participants</a:t>
            </a:r>
          </a:p>
        </p:txBody>
      </p:sp>
      <p:sp>
        <p:nvSpPr>
          <p:cNvPr id="57" name="TextBox 56">
            <a:extLst>
              <a:ext uri="{FF2B5EF4-FFF2-40B4-BE49-F238E27FC236}">
                <a16:creationId xmlns:a16="http://schemas.microsoft.com/office/drawing/2014/main" id="{2FFD7714-B95A-4E9C-B00E-179EEA12B19B}"/>
              </a:ext>
            </a:extLst>
          </p:cNvPr>
          <p:cNvSpPr txBox="1"/>
          <p:nvPr/>
        </p:nvSpPr>
        <p:spPr>
          <a:xfrm>
            <a:off x="9582737" y="2255243"/>
            <a:ext cx="1943735" cy="523220"/>
          </a:xfrm>
          <a:prstGeom prst="rect">
            <a:avLst/>
          </a:prstGeom>
          <a:noFill/>
          <a:ln w="19050">
            <a:noFill/>
          </a:ln>
        </p:spPr>
        <p:txBody>
          <a:bodyPr wrap="square" rtlCol="0">
            <a:spAutoFit/>
          </a:bodyPr>
          <a:lstStyle/>
          <a:p>
            <a:pPr algn="ctr"/>
            <a:r>
              <a:rPr lang="en-US" sz="1400" b="1" dirty="0">
                <a:solidFill>
                  <a:srgbClr val="23408E"/>
                </a:solidFill>
                <a:latin typeface="Open Sans" panose="020B0606030504020204" pitchFamily="34" charset="0"/>
                <a:ea typeface="Open Sans" panose="020B0606030504020204" pitchFamily="34" charset="0"/>
                <a:cs typeface="Open Sans" panose="020B0606030504020204" pitchFamily="34" charset="0"/>
              </a:rPr>
              <a:t>Use</a:t>
            </a:r>
            <a:r>
              <a:rPr lang="en-US" sz="1400" b="1">
                <a:solidFill>
                  <a:srgbClr val="23408E"/>
                </a:solidFill>
                <a:latin typeface="Open Sans" panose="020B0606030504020204" pitchFamily="34" charset="0"/>
                <a:ea typeface="Open Sans" panose="020B0606030504020204" pitchFamily="34" charset="0"/>
                <a:cs typeface="Open Sans" panose="020B0606030504020204" pitchFamily="34" charset="0"/>
              </a:rPr>
              <a:t> Additional Features</a:t>
            </a:r>
          </a:p>
        </p:txBody>
      </p:sp>
      <p:pic>
        <p:nvPicPr>
          <p:cNvPr id="58" name="object 22">
            <a:extLst>
              <a:ext uri="{FF2B5EF4-FFF2-40B4-BE49-F238E27FC236}">
                <a16:creationId xmlns:a16="http://schemas.microsoft.com/office/drawing/2014/main" id="{7A3B6C62-60C6-4886-9CF5-339673C181E6}"/>
              </a:ext>
            </a:extLst>
          </p:cNvPr>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1220228" y="1412584"/>
            <a:ext cx="635508" cy="704088"/>
          </a:xfrm>
          <a:prstGeom prst="rect">
            <a:avLst/>
          </a:prstGeom>
          <a:noFill/>
          <a:ln>
            <a:noFill/>
          </a:ln>
        </p:spPr>
      </p:pic>
      <p:pic>
        <p:nvPicPr>
          <p:cNvPr id="59" name="object 19">
            <a:extLst>
              <a:ext uri="{FF2B5EF4-FFF2-40B4-BE49-F238E27FC236}">
                <a16:creationId xmlns:a16="http://schemas.microsoft.com/office/drawing/2014/main" id="{BD12D053-4DBA-4D34-99FA-1A7FED450B7F}"/>
              </a:ext>
            </a:extLst>
          </p:cNvPr>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8042529" y="1351925"/>
            <a:ext cx="696468" cy="707136"/>
          </a:xfrm>
          <a:prstGeom prst="rect">
            <a:avLst/>
          </a:prstGeom>
          <a:ln>
            <a:noFill/>
          </a:ln>
        </p:spPr>
      </p:pic>
      <p:pic>
        <p:nvPicPr>
          <p:cNvPr id="60" name="object 21">
            <a:extLst>
              <a:ext uri="{FF2B5EF4-FFF2-40B4-BE49-F238E27FC236}">
                <a16:creationId xmlns:a16="http://schemas.microsoft.com/office/drawing/2014/main" id="{5FC11972-DBDA-416D-A47D-91BF0205EBDD}"/>
              </a:ext>
            </a:extLst>
          </p:cNvPr>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artisticGlowEdges/>
                    </a14:imgEffect>
                  </a14:imgLayer>
                </a14:imgProps>
              </a:ext>
            </a:extLst>
          </a:blip>
          <a:stretch>
            <a:fillRect/>
          </a:stretch>
        </p:blipFill>
        <p:spPr>
          <a:xfrm>
            <a:off x="3470020" y="1413347"/>
            <a:ext cx="742188" cy="702563"/>
          </a:xfrm>
          <a:prstGeom prst="rect">
            <a:avLst/>
          </a:prstGeom>
          <a:ln>
            <a:noFill/>
          </a:ln>
        </p:spPr>
      </p:pic>
      <p:pic>
        <p:nvPicPr>
          <p:cNvPr id="61" name="object 20">
            <a:extLst>
              <a:ext uri="{FF2B5EF4-FFF2-40B4-BE49-F238E27FC236}">
                <a16:creationId xmlns:a16="http://schemas.microsoft.com/office/drawing/2014/main" id="{29C8B262-C03A-4445-A240-C457A5E604F9}"/>
              </a:ext>
            </a:extLst>
          </p:cNvPr>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artisticGlowEdges/>
                    </a14:imgEffect>
                  </a14:imgLayer>
                </a14:imgProps>
              </a:ext>
            </a:extLst>
          </a:blip>
          <a:stretch>
            <a:fillRect/>
          </a:stretch>
        </p:blipFill>
        <p:spPr>
          <a:xfrm>
            <a:off x="5409818" y="1291427"/>
            <a:ext cx="1025651" cy="946403"/>
          </a:xfrm>
          <a:prstGeom prst="rect">
            <a:avLst/>
          </a:prstGeom>
          <a:ln>
            <a:noFill/>
          </a:ln>
        </p:spPr>
      </p:pic>
      <p:pic>
        <p:nvPicPr>
          <p:cNvPr id="62" name="object 18">
            <a:extLst>
              <a:ext uri="{FF2B5EF4-FFF2-40B4-BE49-F238E27FC236}">
                <a16:creationId xmlns:a16="http://schemas.microsoft.com/office/drawing/2014/main" id="{DA4BE26F-F1C5-4C48-820F-BD4262E23F88}"/>
              </a:ext>
            </a:extLst>
          </p:cNvPr>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artisticGlowEdges/>
                    </a14:imgEffect>
                  </a14:imgLayer>
                </a14:imgProps>
              </a:ext>
            </a:extLst>
          </a:blip>
          <a:stretch>
            <a:fillRect/>
          </a:stretch>
        </p:blipFill>
        <p:spPr>
          <a:xfrm>
            <a:off x="10325698" y="1404203"/>
            <a:ext cx="687324" cy="720851"/>
          </a:xfrm>
          <a:prstGeom prst="rect">
            <a:avLst/>
          </a:prstGeom>
          <a:ln>
            <a:noFill/>
          </a:ln>
        </p:spPr>
      </p:pic>
      <p:cxnSp>
        <p:nvCxnSpPr>
          <p:cNvPr id="63" name="Straight Connector 62">
            <a:extLst>
              <a:ext uri="{FF2B5EF4-FFF2-40B4-BE49-F238E27FC236}">
                <a16:creationId xmlns:a16="http://schemas.microsoft.com/office/drawing/2014/main" id="{13941DB4-582D-40F8-A883-BE061B0DA1FD}"/>
              </a:ext>
            </a:extLst>
          </p:cNvPr>
          <p:cNvCxnSpPr/>
          <p:nvPr/>
        </p:nvCxnSpPr>
        <p:spPr>
          <a:xfrm>
            <a:off x="566115" y="2778463"/>
            <a:ext cx="1943735" cy="0"/>
          </a:xfrm>
          <a:prstGeom prst="line">
            <a:avLst/>
          </a:prstGeom>
          <a:ln w="38100">
            <a:solidFill>
              <a:srgbClr val="23408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4328A23-BFA1-4416-A3E8-036A46ADD73E}"/>
              </a:ext>
            </a:extLst>
          </p:cNvPr>
          <p:cNvCxnSpPr/>
          <p:nvPr/>
        </p:nvCxnSpPr>
        <p:spPr>
          <a:xfrm>
            <a:off x="9688603" y="2778463"/>
            <a:ext cx="1943735" cy="0"/>
          </a:xfrm>
          <a:prstGeom prst="line">
            <a:avLst/>
          </a:prstGeom>
          <a:ln w="38100">
            <a:solidFill>
              <a:srgbClr val="23408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3E5C983-1600-4530-859D-CE7A0952B1EE}"/>
              </a:ext>
            </a:extLst>
          </p:cNvPr>
          <p:cNvCxnSpPr/>
          <p:nvPr/>
        </p:nvCxnSpPr>
        <p:spPr>
          <a:xfrm>
            <a:off x="2868295" y="2778463"/>
            <a:ext cx="1943735" cy="0"/>
          </a:xfrm>
          <a:prstGeom prst="line">
            <a:avLst/>
          </a:prstGeom>
          <a:ln w="38100">
            <a:solidFill>
              <a:srgbClr val="1B5D1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D3A2CE6-E006-4A13-BCC8-5F3C13B81FEE}"/>
              </a:ext>
            </a:extLst>
          </p:cNvPr>
          <p:cNvCxnSpPr/>
          <p:nvPr/>
        </p:nvCxnSpPr>
        <p:spPr>
          <a:xfrm>
            <a:off x="5124132" y="2778463"/>
            <a:ext cx="1943735" cy="0"/>
          </a:xfrm>
          <a:prstGeom prst="line">
            <a:avLst/>
          </a:prstGeom>
          <a:ln w="38100">
            <a:solidFill>
              <a:srgbClr val="FABB0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B39EF60-EBE7-466A-99F1-490F24EAC2F5}"/>
              </a:ext>
            </a:extLst>
          </p:cNvPr>
          <p:cNvCxnSpPr/>
          <p:nvPr/>
        </p:nvCxnSpPr>
        <p:spPr>
          <a:xfrm>
            <a:off x="7440982" y="2781192"/>
            <a:ext cx="194373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262C7964-07F8-46AA-959C-B6791C5F1505}"/>
              </a:ext>
            </a:extLst>
          </p:cNvPr>
          <p:cNvSpPr/>
          <p:nvPr/>
        </p:nvSpPr>
        <p:spPr>
          <a:xfrm>
            <a:off x="7337758" y="5311106"/>
            <a:ext cx="2988996" cy="9257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Tip: </a:t>
            </a: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Set your calendar default to end meetings 5-10 minutes early to allow participants a chance to take a break before their next meeting!</a:t>
            </a:r>
          </a:p>
        </p:txBody>
      </p:sp>
      <p:pic>
        <p:nvPicPr>
          <p:cNvPr id="69" name="object 33">
            <a:extLst>
              <a:ext uri="{FF2B5EF4-FFF2-40B4-BE49-F238E27FC236}">
                <a16:creationId xmlns:a16="http://schemas.microsoft.com/office/drawing/2014/main" id="{E3D8EE83-6D90-45E7-AF46-C3BFBC81FF99}"/>
              </a:ext>
            </a:extLst>
          </p:cNvPr>
          <p:cNvPicPr/>
          <p:nvPr/>
        </p:nvPicPr>
        <p:blipFill>
          <a:blip r:embed="rId13" cstate="print"/>
          <a:stretch>
            <a:fillRect/>
          </a:stretch>
        </p:blipFill>
        <p:spPr>
          <a:xfrm>
            <a:off x="8322628" y="5125355"/>
            <a:ext cx="256884" cy="274882"/>
          </a:xfrm>
          <a:prstGeom prst="rect">
            <a:avLst/>
          </a:prstGeom>
        </p:spPr>
      </p:pic>
    </p:spTree>
    <p:extLst>
      <p:ext uri="{BB962C8B-B14F-4D97-AF65-F5344CB8AC3E}">
        <p14:creationId xmlns:p14="http://schemas.microsoft.com/office/powerpoint/2010/main" val="57392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5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Digital Etiquette: </a:t>
            </a:r>
            <a:r>
              <a:rPr kumimoji="0" lang="en-US" sz="3200" i="0" u="none" strike="noStrike" kern="1200" cap="none" spc="-5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Set Yourself Up to Win </a:t>
            </a:r>
          </a:p>
        </p:txBody>
      </p:sp>
      <p:sp>
        <p:nvSpPr>
          <p:cNvPr id="26" name="object 6">
            <a:extLst>
              <a:ext uri="{FF2B5EF4-FFF2-40B4-BE49-F238E27FC236}">
                <a16:creationId xmlns:a16="http://schemas.microsoft.com/office/drawing/2014/main" id="{4D276167-37C2-4F19-8DCB-AF0920C2DEAC}"/>
              </a:ext>
            </a:extLst>
          </p:cNvPr>
          <p:cNvSpPr txBox="1"/>
          <p:nvPr/>
        </p:nvSpPr>
        <p:spPr>
          <a:xfrm>
            <a:off x="607568" y="3567055"/>
            <a:ext cx="2724785" cy="2246128"/>
          </a:xfrm>
          <a:prstGeom prst="rect">
            <a:avLst/>
          </a:prstGeom>
        </p:spPr>
        <p:txBody>
          <a:bodyPr vert="horz" wrap="square" lIns="0" tIns="29845" rIns="0" bIns="0" rtlCol="0">
            <a:spAutoFit/>
          </a:bodyPr>
          <a:lstStyle/>
          <a:p>
            <a:pPr marL="12700">
              <a:lnSpc>
                <a:spcPct val="100000"/>
              </a:lnSpc>
              <a:spcBef>
                <a:spcPts val="100"/>
              </a:spcBef>
            </a:pPr>
            <a:r>
              <a:rPr lang="en-US" sz="1200" spc="-5">
                <a:latin typeface="Open Sans" panose="020B0606030504020204" pitchFamily="34" charset="0"/>
                <a:ea typeface="Open Sans" panose="020B0606030504020204" pitchFamily="34" charset="0"/>
                <a:cs typeface="Open Sans" panose="020B0606030504020204" pitchFamily="34" charset="0"/>
              </a:rPr>
              <a:t>Not</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everyone</a:t>
            </a:r>
            <a:r>
              <a:rPr lang="en-US" sz="1200" spc="-20">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has</a:t>
            </a:r>
            <a:r>
              <a:rPr lang="en-US" sz="1200" spc="-10">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a </a:t>
            </a:r>
            <a:r>
              <a:rPr lang="en-US" sz="1200" spc="-5">
                <a:latin typeface="Open Sans" panose="020B0606030504020204" pitchFamily="34" charset="0"/>
                <a:ea typeface="Open Sans" panose="020B0606030504020204" pitchFamily="34" charset="0"/>
                <a:cs typeface="Open Sans" panose="020B0606030504020204" pitchFamily="34" charset="0"/>
              </a:rPr>
              <a:t>home</a:t>
            </a:r>
            <a:r>
              <a:rPr lang="en-US" sz="1200" spc="5">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office,</a:t>
            </a:r>
            <a:r>
              <a:rPr lang="en-US" sz="1200" spc="-10">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but</a:t>
            </a:r>
            <a:r>
              <a:rPr lang="en-US" sz="1200" spc="-30">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it’s</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important</a:t>
            </a:r>
            <a:r>
              <a:rPr lang="en-US" sz="1200" spc="-4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to</a:t>
            </a:r>
            <a:r>
              <a:rPr lang="en-US" sz="1200" spc="5">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create</a:t>
            </a:r>
            <a:r>
              <a:rPr lang="en-US" sz="1200" spc="-5">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a </a:t>
            </a:r>
            <a:r>
              <a:rPr lang="en-US" sz="1200" spc="-5">
                <a:latin typeface="Open Sans" panose="020B0606030504020204" pitchFamily="34" charset="0"/>
                <a:ea typeface="Open Sans" panose="020B0606030504020204" pitchFamily="34" charset="0"/>
                <a:cs typeface="Open Sans" panose="020B0606030504020204" pitchFamily="34" charset="0"/>
              </a:rPr>
              <a:t>professional</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workspace and appearance.</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184785" indent="-172720">
              <a:buFont typeface="Arial"/>
              <a:buChar char="•"/>
              <a:tabLst>
                <a:tab pos="185420" algn="l"/>
              </a:tabLst>
            </a:pP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Dress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as</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you</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would</a:t>
            </a:r>
            <a:r>
              <a:rPr lang="en-US" sz="1200" spc="-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if</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you </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were</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 meeting</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your</a:t>
            </a:r>
            <a:r>
              <a:rPr lang="en-US" sz="1200" spc="-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attendees</a:t>
            </a:r>
            <a:r>
              <a:rPr lang="en-US" sz="12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in</a:t>
            </a:r>
            <a:r>
              <a:rPr lang="en-US" sz="12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person.</a:t>
            </a:r>
          </a:p>
          <a:p>
            <a:pPr marL="184785" indent="-172720">
              <a:buFont typeface="Arial"/>
              <a:buChar char="•"/>
              <a:tabLst>
                <a:tab pos="185420" algn="l"/>
              </a:tabLst>
            </a:pP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Pay</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attention</a:t>
            </a:r>
            <a:r>
              <a:rPr lang="en-US" sz="12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to</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how</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your</a:t>
            </a:r>
            <a:r>
              <a:rPr lang="en-US" sz="1200" spc="-2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clothing </a:t>
            </a:r>
            <a:r>
              <a:rPr lang="en-US" sz="1200" spc="-2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appears</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with</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your</a:t>
            </a:r>
            <a:r>
              <a:rPr lang="en-US" sz="1200" spc="-2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background.</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184785" indent="-172720">
              <a:buFont typeface="Arial"/>
              <a:buChar char="•"/>
              <a:tabLst>
                <a:tab pos="185420" algn="l"/>
              </a:tabLst>
            </a:pPr>
            <a:r>
              <a:rPr lang="en-US" sz="1200" spc="-10">
                <a:latin typeface="Open Sans" panose="020B0606030504020204" pitchFamily="34" charset="0"/>
                <a:ea typeface="Open Sans" panose="020B0606030504020204" pitchFamily="34" charset="0"/>
                <a:cs typeface="Open Sans" panose="020B0606030504020204" pitchFamily="34" charset="0"/>
              </a:rPr>
              <a:t>If your computer’s camera supports it, consider using a virtual background or a blur effect.</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184785" indent="-172720">
              <a:lnSpc>
                <a:spcPct val="100000"/>
              </a:lnSpc>
              <a:buFont typeface="Arial"/>
              <a:buChar char="•"/>
              <a:tabLst>
                <a:tab pos="185420" algn="l"/>
              </a:tabLst>
            </a:pPr>
            <a:r>
              <a:rPr lang="en-US" sz="1200" spc="-5">
                <a:latin typeface="Open Sans" panose="020B0606030504020204" pitchFamily="34" charset="0"/>
                <a:ea typeface="Open Sans" panose="020B0606030504020204" pitchFamily="34" charset="0"/>
                <a:cs typeface="Open Sans" panose="020B0606030504020204" pitchFamily="34" charset="0"/>
              </a:rPr>
              <a:t>Use</a:t>
            </a:r>
            <a:r>
              <a:rPr lang="en-US" sz="1200" spc="10">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a </a:t>
            </a:r>
            <a:r>
              <a:rPr lang="en-US" sz="1200" spc="-5">
                <a:latin typeface="Open Sans" panose="020B0606030504020204" pitchFamily="34" charset="0"/>
                <a:ea typeface="Open Sans" panose="020B0606030504020204" pitchFamily="34" charset="0"/>
                <a:cs typeface="Open Sans" panose="020B0606030504020204" pitchFamily="34" charset="0"/>
              </a:rPr>
              <a:t>neutral</a:t>
            </a:r>
            <a:r>
              <a:rPr lang="en-US" sz="1200" spc="-45">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background,</a:t>
            </a:r>
            <a:r>
              <a:rPr lang="en-US" sz="1200" spc="-2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such</a:t>
            </a:r>
            <a:r>
              <a:rPr lang="en-US" sz="1200" spc="-10">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as</a:t>
            </a:r>
            <a:r>
              <a:rPr lang="en-US" sz="1200" spc="15">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shades</a:t>
            </a:r>
            <a:r>
              <a:rPr lang="en-US" sz="1200" spc="-5">
                <a:latin typeface="Open Sans" panose="020B0606030504020204" pitchFamily="34" charset="0"/>
                <a:ea typeface="Open Sans" panose="020B0606030504020204" pitchFamily="34" charset="0"/>
                <a:cs typeface="Open Sans" panose="020B0606030504020204" pitchFamily="34" charset="0"/>
              </a:rPr>
              <a:t> of</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spc="-15">
                <a:latin typeface="Open Sans" panose="020B0606030504020204" pitchFamily="34" charset="0"/>
                <a:ea typeface="Open Sans" panose="020B0606030504020204" pitchFamily="34" charset="0"/>
                <a:cs typeface="Open Sans" panose="020B0606030504020204" pitchFamily="34" charset="0"/>
              </a:rPr>
              <a:t>gray</a:t>
            </a:r>
            <a:r>
              <a:rPr lang="en-US" sz="1200" spc="-1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or</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white.</a:t>
            </a:r>
            <a:endParaRPr lang="en-US" sz="1200" spc="-10">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7">
            <a:extLst>
              <a:ext uri="{FF2B5EF4-FFF2-40B4-BE49-F238E27FC236}">
                <a16:creationId xmlns:a16="http://schemas.microsoft.com/office/drawing/2014/main" id="{8A24A06A-AE91-488F-A713-164BA4CE70EB}"/>
              </a:ext>
            </a:extLst>
          </p:cNvPr>
          <p:cNvSpPr txBox="1"/>
          <p:nvPr/>
        </p:nvSpPr>
        <p:spPr>
          <a:xfrm>
            <a:off x="4696714" y="5055837"/>
            <a:ext cx="3472815" cy="1256754"/>
          </a:xfrm>
          <a:prstGeom prst="rect">
            <a:avLst/>
          </a:prstGeom>
        </p:spPr>
        <p:txBody>
          <a:bodyPr vert="horz" wrap="square" lIns="0" tIns="12700" rIns="0" bIns="0" rtlCol="0">
            <a:spAutoFit/>
          </a:bodyPr>
          <a:lstStyle/>
          <a:p>
            <a:pPr marL="12700">
              <a:lnSpc>
                <a:spcPts val="1370"/>
              </a:lnSpc>
              <a:spcBef>
                <a:spcPts val="100"/>
              </a:spcBef>
            </a:pPr>
            <a:r>
              <a:rPr lang="en-US" sz="1200" spc="-95">
                <a:solidFill>
                  <a:srgbClr val="252525"/>
                </a:solidFill>
                <a:latin typeface="Open Sans" panose="020B0606030504020204" pitchFamily="34" charset="0"/>
                <a:ea typeface="Open Sans" panose="020B0606030504020204" pitchFamily="34" charset="0"/>
                <a:cs typeface="Open Sans" panose="020B0606030504020204" pitchFamily="34" charset="0"/>
              </a:rPr>
              <a:t>Y</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ou</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2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de</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vi</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200" spc="-25">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fu</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2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f</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200" spc="-35">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c</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on</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200" spc="-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Don</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2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gi</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v</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a:t>
            </a:r>
            <a:r>
              <a:rPr lang="en-US" sz="1200" spc="-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B</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 fu</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ll</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y</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present</a:t>
            </a:r>
            <a:r>
              <a:rPr lang="en-US" sz="1200" spc="-5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in</a:t>
            </a:r>
            <a:r>
              <a:rPr lang="en-US" sz="1200" spc="-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your</a:t>
            </a:r>
            <a:r>
              <a:rPr lang="en-US" sz="1200" spc="-5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event.</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141605" marR="80010" indent="-129539">
              <a:lnSpc>
                <a:spcPts val="1310"/>
              </a:lnSpc>
              <a:spcBef>
                <a:spcPts val="210"/>
              </a:spcBef>
              <a:buFont typeface="Arial"/>
              <a:buChar char="•"/>
              <a:tabLst>
                <a:tab pos="142240" algn="l"/>
              </a:tabLst>
            </a:pPr>
            <a:r>
              <a:rPr lang="en-US" sz="1200" spc="-35">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v</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w</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o</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k</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 o</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othe</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2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assig</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m</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 o</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25">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pond</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i</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g</a:t>
            </a:r>
            <a:r>
              <a:rPr lang="en-US" sz="1200" spc="-6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t</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o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other</a:t>
            </a:r>
            <a:r>
              <a:rPr lang="en-US" sz="12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inquiries</a:t>
            </a:r>
            <a:r>
              <a:rPr lang="en-US" sz="12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on</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your laptop</a:t>
            </a:r>
            <a:r>
              <a:rPr lang="en-US" sz="12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or</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cell phone</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141605" marR="323215" indent="-129539">
              <a:lnSpc>
                <a:spcPts val="1300"/>
              </a:lnSpc>
              <a:spcBef>
                <a:spcPts val="195"/>
              </a:spcBef>
              <a:buFont typeface="Arial"/>
              <a:buChar char="•"/>
              <a:tabLst>
                <a:tab pos="142240" algn="l"/>
              </a:tabLst>
            </a:pP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Limit</a:t>
            </a:r>
            <a:r>
              <a:rPr lang="en-US" sz="12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distractions</a:t>
            </a:r>
            <a:r>
              <a:rPr lang="en-US" sz="12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by</a:t>
            </a:r>
            <a:r>
              <a:rPr lang="en-US" sz="12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closing </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programs</a:t>
            </a:r>
            <a:r>
              <a:rPr lang="en-US" sz="12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and</a:t>
            </a:r>
            <a:r>
              <a:rPr lang="en-US" sz="1200" spc="-4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muting </a:t>
            </a:r>
            <a:r>
              <a:rPr lang="en-US" sz="1200" spc="-254">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your</a:t>
            </a:r>
            <a:r>
              <a:rPr lang="en-US" sz="1200" spc="-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devices.</a:t>
            </a:r>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8">
            <a:extLst>
              <a:ext uri="{FF2B5EF4-FFF2-40B4-BE49-F238E27FC236}">
                <a16:creationId xmlns:a16="http://schemas.microsoft.com/office/drawing/2014/main" id="{EECC7E8A-FE17-4718-AB1A-3B7BF3724CC0}"/>
              </a:ext>
            </a:extLst>
          </p:cNvPr>
          <p:cNvSpPr txBox="1"/>
          <p:nvPr/>
        </p:nvSpPr>
        <p:spPr>
          <a:xfrm>
            <a:off x="8936228" y="2729324"/>
            <a:ext cx="2874772" cy="3364767"/>
          </a:xfrm>
          <a:prstGeom prst="rect">
            <a:avLst/>
          </a:prstGeom>
        </p:spPr>
        <p:txBody>
          <a:bodyPr vert="horz" wrap="square" lIns="0" tIns="30480" rIns="0" bIns="0" rtlCol="0">
            <a:spAutoFit/>
          </a:bodyPr>
          <a:lstStyle/>
          <a:p>
            <a:pPr marL="21590" marR="64135">
              <a:lnSpc>
                <a:spcPct val="90300"/>
              </a:lnSpc>
              <a:spcBef>
                <a:spcPts val="240"/>
              </a:spcBef>
            </a:pP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Don’t forget – you’re on camera! </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142240" marR="60325" indent="-129539">
              <a:lnSpc>
                <a:spcPct val="90500"/>
              </a:lnSpc>
              <a:spcBef>
                <a:spcPts val="170"/>
              </a:spcBef>
              <a:buFont typeface="Arial"/>
              <a:buChar char="•"/>
              <a:tabLst>
                <a:tab pos="142240" algn="l"/>
              </a:tabLst>
            </a:pP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Be aware of your body language: sit </a:t>
            </a:r>
            <a:r>
              <a:rPr lang="en-US" sz="1200" spc="-5">
                <a:solidFill>
                  <a:srgbClr val="252525"/>
                </a:solidFill>
                <a:latin typeface="Open Sans" panose="020B0606030504020204" pitchFamily="34" charset="0"/>
                <a:ea typeface="Open Sans" panose="020B0606030504020204" pitchFamily="34" charset="0"/>
                <a:cs typeface="Open Sans" panose="020B0606030504020204" pitchFamily="34" charset="0"/>
              </a:rPr>
              <a:t>up </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straight,</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20">
                <a:solidFill>
                  <a:srgbClr val="252525"/>
                </a:solidFill>
                <a:latin typeface="Open Sans" panose="020B0606030504020204" pitchFamily="34" charset="0"/>
                <a:ea typeface="Open Sans" panose="020B0606030504020204" pitchFamily="34" charset="0"/>
                <a:cs typeface="Open Sans" panose="020B0606030504020204" pitchFamily="34" charset="0"/>
              </a:rPr>
              <a:t>avoid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leaning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in and making gestures.</a:t>
            </a:r>
            <a:endPar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endParaRPr>
          </a:p>
          <a:p>
            <a:pPr marL="142240" marR="60325" indent="-129539">
              <a:lnSpc>
                <a:spcPct val="90500"/>
              </a:lnSpc>
              <a:spcBef>
                <a:spcPts val="170"/>
              </a:spcBef>
              <a:buFont typeface="Arial"/>
              <a:buChar char="•"/>
              <a:tabLst>
                <a:tab pos="142240" algn="l"/>
              </a:tabLst>
            </a:pPr>
            <a:r>
              <a:rPr lang="en-US" sz="1200" spc="-10">
                <a:latin typeface="Open Sans" panose="020B0606030504020204" pitchFamily="34" charset="0"/>
                <a:ea typeface="Open Sans" panose="020B0606030504020204" pitchFamily="34" charset="0"/>
                <a:cs typeface="Open Sans" panose="020B0606030504020204" pitchFamily="34" charset="0"/>
              </a:rPr>
              <a:t>Create</a:t>
            </a:r>
            <a:r>
              <a:rPr lang="en-US" sz="1200" spc="-25">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uniform</a:t>
            </a:r>
            <a:r>
              <a:rPr lang="en-US" sz="1200" spc="-3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lighting</a:t>
            </a:r>
            <a:r>
              <a:rPr lang="en-US" sz="1200" spc="-4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on your</a:t>
            </a:r>
            <a:r>
              <a:rPr lang="en-US" sz="1200" spc="-2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face.</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141605" marR="47625" indent="-129539">
              <a:lnSpc>
                <a:spcPct val="100000"/>
              </a:lnSpc>
              <a:buFont typeface="Arial"/>
              <a:buChar char="•"/>
              <a:tabLst>
                <a:tab pos="142240" algn="l"/>
              </a:tabLst>
            </a:pPr>
            <a:r>
              <a:rPr lang="en-US" sz="1200" spc="-10">
                <a:latin typeface="Open Sans" panose="020B0606030504020204" pitchFamily="34" charset="0"/>
                <a:ea typeface="Open Sans" panose="020B0606030504020204" pitchFamily="34" charset="0"/>
                <a:cs typeface="Open Sans" panose="020B0606030504020204" pitchFamily="34" charset="0"/>
              </a:rPr>
              <a:t>Avoid </a:t>
            </a:r>
            <a:r>
              <a:rPr lang="en-US" sz="1200" spc="-5">
                <a:latin typeface="Open Sans" panose="020B0606030504020204" pitchFamily="34" charset="0"/>
                <a:ea typeface="Open Sans" panose="020B0606030504020204" pitchFamily="34" charset="0"/>
                <a:cs typeface="Open Sans" panose="020B0606030504020204" pitchFamily="34" charset="0"/>
              </a:rPr>
              <a:t>shadows </a:t>
            </a:r>
            <a:r>
              <a:rPr lang="en-US" sz="1200">
                <a:latin typeface="Open Sans" panose="020B0606030504020204" pitchFamily="34" charset="0"/>
                <a:ea typeface="Open Sans" panose="020B0606030504020204" pitchFamily="34" charset="0"/>
                <a:cs typeface="Open Sans" panose="020B0606030504020204" pitchFamily="34" charset="0"/>
              </a:rPr>
              <a:t>and </a:t>
            </a:r>
            <a:r>
              <a:rPr lang="en-US" sz="1200" spc="-5">
                <a:latin typeface="Open Sans" panose="020B0606030504020204" pitchFamily="34" charset="0"/>
                <a:ea typeface="Open Sans" panose="020B0606030504020204" pitchFamily="34" charset="0"/>
                <a:cs typeface="Open Sans" panose="020B0606030504020204" pitchFamily="34" charset="0"/>
              </a:rPr>
              <a:t>supplement your lighting with </a:t>
            </a:r>
            <a:r>
              <a:rPr lang="en-US" sz="1200">
                <a:latin typeface="Open Sans" panose="020B0606030504020204" pitchFamily="34" charset="0"/>
                <a:ea typeface="Open Sans" panose="020B0606030504020204" pitchFamily="34" charset="0"/>
                <a:cs typeface="Open Sans" panose="020B0606030504020204" pitchFamily="34" charset="0"/>
              </a:rPr>
              <a:t>ambient </a:t>
            </a:r>
            <a:r>
              <a:rPr lang="en-US" sz="1200" spc="-5">
                <a:latin typeface="Open Sans" panose="020B0606030504020204" pitchFamily="34" charset="0"/>
                <a:ea typeface="Open Sans" panose="020B0606030504020204" pitchFamily="34" charset="0"/>
                <a:cs typeface="Open Sans" panose="020B0606030504020204" pitchFamily="34" charset="0"/>
              </a:rPr>
              <a:t>light sources that </a:t>
            </a:r>
            <a:r>
              <a:rPr lang="en-US" sz="1200" spc="-26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result</a:t>
            </a:r>
            <a:r>
              <a:rPr lang="en-US" sz="1200" spc="-20">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in</a:t>
            </a:r>
            <a:r>
              <a:rPr lang="en-US" sz="1200" spc="-5">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a </a:t>
            </a:r>
            <a:r>
              <a:rPr lang="en-US" sz="1200" spc="-5">
                <a:latin typeface="Open Sans" panose="020B0606030504020204" pitchFamily="34" charset="0"/>
                <a:ea typeface="Open Sans" panose="020B0606030504020204" pitchFamily="34" charset="0"/>
                <a:cs typeface="Open Sans" panose="020B0606030504020204" pitchFamily="34" charset="0"/>
              </a:rPr>
              <a:t>better</a:t>
            </a:r>
            <a:r>
              <a:rPr lang="en-US" sz="1200" spc="-3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image.</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142240" marR="577850" indent="-129539">
              <a:lnSpc>
                <a:spcPts val="1300"/>
              </a:lnSpc>
              <a:spcBef>
                <a:spcPts val="220"/>
              </a:spcBef>
              <a:buFont typeface="Arial"/>
              <a:buChar char="•"/>
              <a:tabLst>
                <a:tab pos="142240" algn="l"/>
              </a:tabLst>
            </a:pP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En</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u</a:t>
            </a:r>
            <a:r>
              <a:rPr lang="en-US" sz="1200" spc="-25">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e</a:t>
            </a:r>
            <a:r>
              <a:rPr lang="en-US" sz="1200" spc="-45">
                <a:solidFill>
                  <a:srgbClr val="252525"/>
                </a:solidFill>
                <a:latin typeface="Open Sans" panose="020B0606030504020204" pitchFamily="34" charset="0"/>
                <a:ea typeface="Open Sans" panose="020B0606030504020204" pitchFamily="34" charset="0"/>
                <a:cs typeface="Open Sans" panose="020B0606030504020204" pitchFamily="34" charset="0"/>
              </a:rPr>
              <a:t> that </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y</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ou</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he</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200" spc="-4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a</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n</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d</a:t>
            </a:r>
            <a:r>
              <a:rPr lang="en-US" sz="1200" spc="-30">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s</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hou</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l</a:t>
            </a:r>
            <a:r>
              <a:rPr lang="en-US" sz="1200" spc="-10">
                <a:solidFill>
                  <a:srgbClr val="252525"/>
                </a:solidFill>
                <a:latin typeface="Open Sans" panose="020B0606030504020204" pitchFamily="34" charset="0"/>
                <a:ea typeface="Open Sans" panose="020B0606030504020204" pitchFamily="34" charset="0"/>
                <a:cs typeface="Open Sans" panose="020B0606030504020204" pitchFamily="34" charset="0"/>
              </a:rPr>
              <a:t>de</a:t>
            </a:r>
            <a:r>
              <a:rPr lang="en-US" sz="1200" spc="-35">
                <a:solidFill>
                  <a:srgbClr val="252525"/>
                </a:solidFill>
                <a:latin typeface="Open Sans" panose="020B0606030504020204" pitchFamily="34" charset="0"/>
                <a:ea typeface="Open Sans" panose="020B0606030504020204" pitchFamily="34" charset="0"/>
                <a:cs typeface="Open Sans" panose="020B0606030504020204" pitchFamily="34" charset="0"/>
              </a:rPr>
              <a:t>r</a:t>
            </a:r>
            <a:r>
              <a:rPr lang="en-US" sz="1200">
                <a:solidFill>
                  <a:srgbClr val="252525"/>
                </a:solidFill>
                <a:latin typeface="Open Sans" panose="020B0606030504020204" pitchFamily="34" charset="0"/>
                <a:ea typeface="Open Sans" panose="020B0606030504020204" pitchFamily="34" charset="0"/>
                <a:cs typeface="Open Sans" panose="020B0606030504020204" pitchFamily="34" charset="0"/>
              </a:rPr>
              <a:t>s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are</a:t>
            </a:r>
            <a:r>
              <a:rPr lang="en-US" sz="1200" spc="-35">
                <a:solidFill>
                  <a:srgbClr val="252525"/>
                </a:solidFill>
                <a:latin typeface="Open Sans" panose="020B0606030504020204" pitchFamily="34" charset="0"/>
                <a:ea typeface="Open Sans" panose="020B0606030504020204" pitchFamily="34" charset="0"/>
                <a:cs typeface="Open Sans" panose="020B0606030504020204" pitchFamily="34" charset="0"/>
              </a:rPr>
              <a:t> </a:t>
            </a:r>
            <a:r>
              <a:rPr lang="en-US" sz="1200" spc="-15">
                <a:solidFill>
                  <a:srgbClr val="252525"/>
                </a:solidFill>
                <a:latin typeface="Open Sans" panose="020B0606030504020204" pitchFamily="34" charset="0"/>
                <a:ea typeface="Open Sans" panose="020B0606030504020204" pitchFamily="34" charset="0"/>
                <a:cs typeface="Open Sans" panose="020B0606030504020204" pitchFamily="34" charset="0"/>
              </a:rPr>
              <a:t>visible.</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142240" indent="-129539">
              <a:lnSpc>
                <a:spcPct val="100000"/>
              </a:lnSpc>
              <a:spcBef>
                <a:spcPts val="60"/>
              </a:spcBef>
              <a:buFont typeface="Arial"/>
              <a:buChar char="•"/>
              <a:tabLst>
                <a:tab pos="142240" algn="l"/>
              </a:tabLst>
            </a:pPr>
            <a:r>
              <a:rPr lang="en-US" sz="1200" spc="-15">
                <a:latin typeface="Open Sans" panose="020B0606030504020204" pitchFamily="34" charset="0"/>
                <a:ea typeface="Open Sans" panose="020B0606030504020204" pitchFamily="34" charset="0"/>
                <a:cs typeface="Open Sans" panose="020B0606030504020204" pitchFamily="34" charset="0"/>
              </a:rPr>
              <a:t>Keep</a:t>
            </a:r>
            <a:r>
              <a:rPr lang="en-US" sz="1200" spc="-20">
                <a:latin typeface="Open Sans" panose="020B0606030504020204" pitchFamily="34" charset="0"/>
                <a:ea typeface="Open Sans" panose="020B0606030504020204" pitchFamily="34" charset="0"/>
                <a:cs typeface="Open Sans" panose="020B0606030504020204" pitchFamily="34" charset="0"/>
              </a:rPr>
              <a:t> </a:t>
            </a:r>
            <a:r>
              <a:rPr lang="en-US" sz="1200" spc="-15">
                <a:latin typeface="Open Sans" panose="020B0606030504020204" pitchFamily="34" charset="0"/>
                <a:ea typeface="Open Sans" panose="020B0606030504020204" pitchFamily="34" charset="0"/>
                <a:cs typeface="Open Sans" panose="020B0606030504020204" pitchFamily="34" charset="0"/>
              </a:rPr>
              <a:t>your</a:t>
            </a:r>
            <a:r>
              <a:rPr lang="en-US" sz="1200" spc="-50">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hands</a:t>
            </a:r>
            <a:r>
              <a:rPr lang="en-US" sz="1200" spc="-50">
                <a:latin typeface="Open Sans" panose="020B0606030504020204" pitchFamily="34" charset="0"/>
                <a:ea typeface="Open Sans" panose="020B0606030504020204" pitchFamily="34" charset="0"/>
                <a:cs typeface="Open Sans" panose="020B0606030504020204" pitchFamily="34" charset="0"/>
              </a:rPr>
              <a:t> </a:t>
            </a:r>
            <a:r>
              <a:rPr lang="en-US" sz="1200" spc="-25">
                <a:latin typeface="Open Sans" panose="020B0606030504020204" pitchFamily="34" charset="0"/>
                <a:ea typeface="Open Sans" panose="020B0606030504020204" pitchFamily="34" charset="0"/>
                <a:cs typeface="Open Sans" panose="020B0606030504020204" pitchFamily="34" charset="0"/>
              </a:rPr>
              <a:t>away</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spc="-15">
                <a:latin typeface="Open Sans" panose="020B0606030504020204" pitchFamily="34" charset="0"/>
                <a:ea typeface="Open Sans" panose="020B0606030504020204" pitchFamily="34" charset="0"/>
                <a:cs typeface="Open Sans" panose="020B0606030504020204" pitchFamily="34" charset="0"/>
              </a:rPr>
              <a:t>from</a:t>
            </a:r>
            <a:r>
              <a:rPr lang="en-US" sz="1200" spc="-35">
                <a:latin typeface="Open Sans" panose="020B0606030504020204" pitchFamily="34" charset="0"/>
                <a:ea typeface="Open Sans" panose="020B0606030504020204" pitchFamily="34" charset="0"/>
                <a:cs typeface="Open Sans" panose="020B0606030504020204" pitchFamily="34" charset="0"/>
              </a:rPr>
              <a:t> </a:t>
            </a:r>
            <a:r>
              <a:rPr lang="en-US" sz="1200" spc="-15">
                <a:latin typeface="Open Sans" panose="020B0606030504020204" pitchFamily="34" charset="0"/>
                <a:ea typeface="Open Sans" panose="020B0606030504020204" pitchFamily="34" charset="0"/>
                <a:cs typeface="Open Sans" panose="020B0606030504020204" pitchFamily="34" charset="0"/>
              </a:rPr>
              <a:t>your</a:t>
            </a:r>
            <a:r>
              <a:rPr lang="en-US" sz="1200" spc="-35">
                <a:latin typeface="Open Sans" panose="020B0606030504020204" pitchFamily="34" charset="0"/>
                <a:ea typeface="Open Sans" panose="020B0606030504020204" pitchFamily="34" charset="0"/>
                <a:cs typeface="Open Sans" panose="020B0606030504020204" pitchFamily="34" charset="0"/>
              </a:rPr>
              <a:t> </a:t>
            </a:r>
            <a:r>
              <a:rPr lang="en-US" sz="1200" spc="-20">
                <a:latin typeface="Open Sans" panose="020B0606030504020204" pitchFamily="34" charset="0"/>
                <a:ea typeface="Open Sans" panose="020B0606030504020204" pitchFamily="34" charset="0"/>
                <a:cs typeface="Open Sans" panose="020B0606030504020204" pitchFamily="34" charset="0"/>
              </a:rPr>
              <a:t>face.</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142240" indent="-129539">
              <a:lnSpc>
                <a:spcPts val="1375"/>
              </a:lnSpc>
              <a:spcBef>
                <a:spcPts val="60"/>
              </a:spcBef>
              <a:buFont typeface="Arial"/>
              <a:buChar char="•"/>
              <a:tabLst>
                <a:tab pos="142240" algn="l"/>
              </a:tabLst>
            </a:pPr>
            <a:r>
              <a:rPr lang="en-US" sz="1200" spc="-10">
                <a:latin typeface="Open Sans" panose="020B0606030504020204" pitchFamily="34" charset="0"/>
                <a:ea typeface="Open Sans" panose="020B0606030504020204" pitchFamily="34" charset="0"/>
                <a:cs typeface="Open Sans" panose="020B0606030504020204" pitchFamily="34" charset="0"/>
              </a:rPr>
              <a:t>Don</a:t>
            </a:r>
            <a:r>
              <a:rPr lang="en-US" sz="1200" spc="-15">
                <a:latin typeface="Open Sans" panose="020B0606030504020204" pitchFamily="34" charset="0"/>
                <a:ea typeface="Open Sans" panose="020B0606030504020204" pitchFamily="34" charset="0"/>
                <a:cs typeface="Open Sans" panose="020B0606030504020204" pitchFamily="34" charset="0"/>
              </a:rPr>
              <a:t>’</a:t>
            </a:r>
            <a:r>
              <a:rPr lang="en-US" sz="1200">
                <a:latin typeface="Open Sans" panose="020B0606030504020204" pitchFamily="34" charset="0"/>
                <a:ea typeface="Open Sans" panose="020B0606030504020204" pitchFamily="34" charset="0"/>
                <a:cs typeface="Open Sans" panose="020B0606030504020204" pitchFamily="34" charset="0"/>
              </a:rPr>
              <a:t>t</a:t>
            </a:r>
            <a:r>
              <a:rPr lang="en-US" sz="1200" spc="-40">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f</a:t>
            </a:r>
            <a:r>
              <a:rPr lang="en-US" sz="1200" spc="-15">
                <a:latin typeface="Open Sans" panose="020B0606030504020204" pitchFamily="34" charset="0"/>
                <a:ea typeface="Open Sans" panose="020B0606030504020204" pitchFamily="34" charset="0"/>
                <a:cs typeface="Open Sans" panose="020B0606030504020204" pitchFamily="34" charset="0"/>
              </a:rPr>
              <a:t>i</a:t>
            </a:r>
            <a:r>
              <a:rPr lang="en-US" sz="1200" spc="-10">
                <a:latin typeface="Open Sans" panose="020B0606030504020204" pitchFamily="34" charset="0"/>
                <a:ea typeface="Open Sans" panose="020B0606030504020204" pitchFamily="34" charset="0"/>
                <a:cs typeface="Open Sans" panose="020B0606030504020204" pitchFamily="34" charset="0"/>
              </a:rPr>
              <a:t>d</a:t>
            </a:r>
            <a:r>
              <a:rPr lang="en-US" sz="1200" spc="-25">
                <a:latin typeface="Open Sans" panose="020B0606030504020204" pitchFamily="34" charset="0"/>
                <a:ea typeface="Open Sans" panose="020B0606030504020204" pitchFamily="34" charset="0"/>
                <a:cs typeface="Open Sans" panose="020B0606030504020204" pitchFamily="34" charset="0"/>
              </a:rPr>
              <a:t>ge</a:t>
            </a:r>
            <a:r>
              <a:rPr lang="en-US" sz="1200">
                <a:latin typeface="Open Sans" panose="020B0606030504020204" pitchFamily="34" charset="0"/>
                <a:ea typeface="Open Sans" panose="020B0606030504020204" pitchFamily="34" charset="0"/>
                <a:cs typeface="Open Sans" panose="020B0606030504020204" pitchFamily="34" charset="0"/>
              </a:rPr>
              <a:t>t</a:t>
            </a:r>
            <a:r>
              <a:rPr lang="en-US" sz="1200" spc="-30">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o</a:t>
            </a:r>
            <a:r>
              <a:rPr lang="en-US" sz="1200">
                <a:latin typeface="Open Sans" panose="020B0606030504020204" pitchFamily="34" charset="0"/>
                <a:ea typeface="Open Sans" panose="020B0606030504020204" pitchFamily="34" charset="0"/>
                <a:cs typeface="Open Sans" panose="020B0606030504020204" pitchFamily="34" charset="0"/>
              </a:rPr>
              <a:t>r</a:t>
            </a:r>
            <a:r>
              <a:rPr lang="en-US" sz="1200" spc="-20">
                <a:latin typeface="Open Sans" panose="020B0606030504020204" pitchFamily="34" charset="0"/>
                <a:ea typeface="Open Sans" panose="020B0606030504020204" pitchFamily="34" charset="0"/>
                <a:cs typeface="Open Sans" panose="020B0606030504020204" pitchFamily="34" charset="0"/>
              </a:rPr>
              <a:t> </a:t>
            </a:r>
            <a:r>
              <a:rPr lang="en-US" sz="1200" spc="-15">
                <a:latin typeface="Open Sans" panose="020B0606030504020204" pitchFamily="34" charset="0"/>
                <a:ea typeface="Open Sans" panose="020B0606030504020204" pitchFamily="34" charset="0"/>
                <a:cs typeface="Open Sans" panose="020B0606030504020204" pitchFamily="34" charset="0"/>
              </a:rPr>
              <a:t>l</a:t>
            </a:r>
            <a:r>
              <a:rPr lang="en-US" sz="1200" spc="-10">
                <a:latin typeface="Open Sans" panose="020B0606030504020204" pitchFamily="34" charset="0"/>
                <a:ea typeface="Open Sans" panose="020B0606030504020204" pitchFamily="34" charset="0"/>
                <a:cs typeface="Open Sans" panose="020B0606030504020204" pitchFamily="34" charset="0"/>
              </a:rPr>
              <a:t>e</a:t>
            </a:r>
            <a:r>
              <a:rPr lang="en-US" sz="1200" spc="-15">
                <a:latin typeface="Open Sans" panose="020B0606030504020204" pitchFamily="34" charset="0"/>
                <a:ea typeface="Open Sans" panose="020B0606030504020204" pitchFamily="34" charset="0"/>
                <a:cs typeface="Open Sans" panose="020B0606030504020204" pitchFamily="34" charset="0"/>
              </a:rPr>
              <a:t>a</a:t>
            </a:r>
            <a:r>
              <a:rPr lang="en-US" sz="1200">
                <a:latin typeface="Open Sans" panose="020B0606030504020204" pitchFamily="34" charset="0"/>
                <a:ea typeface="Open Sans" panose="020B0606030504020204" pitchFamily="34" charset="0"/>
                <a:cs typeface="Open Sans" panose="020B0606030504020204" pitchFamily="34" charset="0"/>
              </a:rPr>
              <a:t>n</a:t>
            </a:r>
            <a:r>
              <a:rPr lang="en-US" sz="1200" spc="-30">
                <a:latin typeface="Open Sans" panose="020B0606030504020204" pitchFamily="34" charset="0"/>
                <a:ea typeface="Open Sans" panose="020B0606030504020204" pitchFamily="34" charset="0"/>
                <a:cs typeface="Open Sans" panose="020B0606030504020204" pitchFamily="34" charset="0"/>
              </a:rPr>
              <a:t> </a:t>
            </a:r>
            <a:r>
              <a:rPr lang="en-US" sz="1200" spc="-35">
                <a:latin typeface="Open Sans" panose="020B0606030504020204" pitchFamily="34" charset="0"/>
                <a:ea typeface="Open Sans" panose="020B0606030504020204" pitchFamily="34" charset="0"/>
                <a:cs typeface="Open Sans" panose="020B0606030504020204" pitchFamily="34" charset="0"/>
              </a:rPr>
              <a:t>f</a:t>
            </a:r>
            <a:r>
              <a:rPr lang="en-US" sz="1200" spc="-10">
                <a:latin typeface="Open Sans" panose="020B0606030504020204" pitchFamily="34" charset="0"/>
                <a:ea typeface="Open Sans" panose="020B0606030504020204" pitchFamily="34" charset="0"/>
                <a:cs typeface="Open Sans" panose="020B0606030504020204" pitchFamily="34" charset="0"/>
              </a:rPr>
              <a:t>o</a:t>
            </a:r>
            <a:r>
              <a:rPr lang="en-US" sz="1200">
                <a:latin typeface="Open Sans" panose="020B0606030504020204" pitchFamily="34" charset="0"/>
                <a:ea typeface="Open Sans" panose="020B0606030504020204" pitchFamily="34" charset="0"/>
                <a:cs typeface="Open Sans" panose="020B0606030504020204" pitchFamily="34" charset="0"/>
              </a:rPr>
              <a:t>r</a:t>
            </a:r>
            <a:r>
              <a:rPr lang="en-US" sz="1200" spc="-30">
                <a:latin typeface="Open Sans" panose="020B0606030504020204" pitchFamily="34" charset="0"/>
                <a:ea typeface="Open Sans" panose="020B0606030504020204" pitchFamily="34" charset="0"/>
                <a:cs typeface="Open Sans" panose="020B0606030504020204" pitchFamily="34" charset="0"/>
              </a:rPr>
              <a:t>w</a:t>
            </a:r>
            <a:r>
              <a:rPr lang="en-US" sz="1200" spc="-15">
                <a:latin typeface="Open Sans" panose="020B0606030504020204" pitchFamily="34" charset="0"/>
                <a:ea typeface="Open Sans" panose="020B0606030504020204" pitchFamily="34" charset="0"/>
                <a:cs typeface="Open Sans" panose="020B0606030504020204" pitchFamily="34" charset="0"/>
              </a:rPr>
              <a:t>a</a:t>
            </a:r>
            <a:r>
              <a:rPr lang="en-US" sz="1200" spc="-25">
                <a:latin typeface="Open Sans" panose="020B0606030504020204" pitchFamily="34" charset="0"/>
                <a:ea typeface="Open Sans" panose="020B0606030504020204" pitchFamily="34" charset="0"/>
                <a:cs typeface="Open Sans" panose="020B0606030504020204" pitchFamily="34" charset="0"/>
              </a:rPr>
              <a:t>r</a:t>
            </a:r>
            <a:r>
              <a:rPr lang="en-US" sz="1200">
                <a:latin typeface="Open Sans" panose="020B0606030504020204" pitchFamily="34" charset="0"/>
                <a:ea typeface="Open Sans" panose="020B0606030504020204" pitchFamily="34" charset="0"/>
                <a:cs typeface="Open Sans" panose="020B0606030504020204" pitchFamily="34" charset="0"/>
              </a:rPr>
              <a:t>d</a:t>
            </a:r>
            <a:r>
              <a:rPr lang="en-US" sz="1200" spc="-50">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o</a:t>
            </a:r>
            <a:r>
              <a:rPr lang="en-US" sz="1200">
                <a:latin typeface="Open Sans" panose="020B0606030504020204" pitchFamily="34" charset="0"/>
                <a:ea typeface="Open Sans" panose="020B0606030504020204" pitchFamily="34" charset="0"/>
                <a:cs typeface="Open Sans" panose="020B0606030504020204" pitchFamily="34" charset="0"/>
              </a:rPr>
              <a:t>r</a:t>
            </a:r>
            <a:r>
              <a:rPr lang="en-US" sz="1200" spc="-20">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b</a:t>
            </a:r>
            <a:r>
              <a:rPr lang="en-US" sz="1200" spc="-15">
                <a:latin typeface="Open Sans" panose="020B0606030504020204" pitchFamily="34" charset="0"/>
                <a:ea typeface="Open Sans" panose="020B0606030504020204" pitchFamily="34" charset="0"/>
                <a:cs typeface="Open Sans" panose="020B0606030504020204" pitchFamily="34" charset="0"/>
              </a:rPr>
              <a:t>a</a:t>
            </a:r>
            <a:r>
              <a:rPr lang="en-US" sz="1200" spc="-20">
                <a:latin typeface="Open Sans" panose="020B0606030504020204" pitchFamily="34" charset="0"/>
                <a:ea typeface="Open Sans" panose="020B0606030504020204" pitchFamily="34" charset="0"/>
                <a:cs typeface="Open Sans" panose="020B0606030504020204" pitchFamily="34" charset="0"/>
              </a:rPr>
              <a:t>ck</a:t>
            </a:r>
            <a:r>
              <a:rPr lang="en-US" sz="1200" spc="-30">
                <a:latin typeface="Open Sans" panose="020B0606030504020204" pitchFamily="34" charset="0"/>
                <a:ea typeface="Open Sans" panose="020B0606030504020204" pitchFamily="34" charset="0"/>
                <a:cs typeface="Open Sans" panose="020B0606030504020204" pitchFamily="34" charset="0"/>
              </a:rPr>
              <a:t>w</a:t>
            </a:r>
            <a:r>
              <a:rPr lang="en-US" sz="1200" spc="-15">
                <a:latin typeface="Open Sans" panose="020B0606030504020204" pitchFamily="34" charset="0"/>
                <a:ea typeface="Open Sans" panose="020B0606030504020204" pitchFamily="34" charset="0"/>
                <a:cs typeface="Open Sans" panose="020B0606030504020204" pitchFamily="34" charset="0"/>
              </a:rPr>
              <a:t>a</a:t>
            </a:r>
            <a:r>
              <a:rPr lang="en-US" sz="1200" spc="-25">
                <a:latin typeface="Open Sans" panose="020B0606030504020204" pitchFamily="34" charset="0"/>
                <a:ea typeface="Open Sans" panose="020B0606030504020204" pitchFamily="34" charset="0"/>
                <a:cs typeface="Open Sans" panose="020B0606030504020204" pitchFamily="34" charset="0"/>
              </a:rPr>
              <a:t>r</a:t>
            </a:r>
            <a:r>
              <a:rPr lang="en-US" sz="1200">
                <a:latin typeface="Open Sans" panose="020B0606030504020204" pitchFamily="34" charset="0"/>
                <a:ea typeface="Open Sans" panose="020B0606030504020204" pitchFamily="34" charset="0"/>
                <a:cs typeface="Open Sans" panose="020B0606030504020204" pitchFamily="34" charset="0"/>
              </a:rPr>
              <a:t>d </a:t>
            </a:r>
            <a:r>
              <a:rPr lang="en-US" sz="1200" spc="-10">
                <a:latin typeface="Open Sans" panose="020B0606030504020204" pitchFamily="34" charset="0"/>
                <a:ea typeface="Open Sans" panose="020B0606030504020204" pitchFamily="34" charset="0"/>
                <a:cs typeface="Open Sans" panose="020B0606030504020204" pitchFamily="34" charset="0"/>
              </a:rPr>
              <a:t>too</a:t>
            </a:r>
            <a:r>
              <a:rPr lang="en-US" sz="1200" spc="-40">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much.</a:t>
            </a:r>
            <a:endParaRPr lang="en-US" sz="1200">
              <a:latin typeface="Open Sans" panose="020B0606030504020204" pitchFamily="34" charset="0"/>
              <a:ea typeface="Open Sans" panose="020B0606030504020204" pitchFamily="34" charset="0"/>
              <a:cs typeface="Open Sans" panose="020B0606030504020204" pitchFamily="34" charset="0"/>
            </a:endParaRPr>
          </a:p>
          <a:p>
            <a:pPr marL="142240" indent="-129539">
              <a:lnSpc>
                <a:spcPct val="100000"/>
              </a:lnSpc>
              <a:spcBef>
                <a:spcPts val="65"/>
              </a:spcBef>
              <a:buFont typeface="Arial"/>
              <a:buChar char="•"/>
              <a:tabLst>
                <a:tab pos="142240" algn="l"/>
              </a:tabLst>
            </a:pPr>
            <a:r>
              <a:rPr lang="en-US" sz="1200" spc="-10">
                <a:latin typeface="Open Sans" panose="020B0606030504020204" pitchFamily="34" charset="0"/>
                <a:ea typeface="Open Sans" panose="020B0606030504020204" pitchFamily="34" charset="0"/>
                <a:cs typeface="Open Sans" panose="020B0606030504020204" pitchFamily="34" charset="0"/>
              </a:rPr>
              <a:t>M</a:t>
            </a:r>
            <a:r>
              <a:rPr lang="en-US" sz="1200" spc="-15">
                <a:latin typeface="Open Sans" panose="020B0606030504020204" pitchFamily="34" charset="0"/>
                <a:ea typeface="Open Sans" panose="020B0606030504020204" pitchFamily="34" charset="0"/>
                <a:cs typeface="Open Sans" panose="020B0606030504020204" pitchFamily="34" charset="0"/>
              </a:rPr>
              <a:t>ai</a:t>
            </a:r>
            <a:r>
              <a:rPr lang="en-US" sz="1200" spc="-20">
                <a:latin typeface="Open Sans" panose="020B0606030504020204" pitchFamily="34" charset="0"/>
                <a:ea typeface="Open Sans" panose="020B0606030504020204" pitchFamily="34" charset="0"/>
                <a:cs typeface="Open Sans" panose="020B0606030504020204" pitchFamily="34" charset="0"/>
              </a:rPr>
              <a:t>nt</a:t>
            </a:r>
            <a:r>
              <a:rPr lang="en-US" sz="1200" spc="-15">
                <a:latin typeface="Open Sans" panose="020B0606030504020204" pitchFamily="34" charset="0"/>
                <a:ea typeface="Open Sans" panose="020B0606030504020204" pitchFamily="34" charset="0"/>
                <a:cs typeface="Open Sans" panose="020B0606030504020204" pitchFamily="34" charset="0"/>
              </a:rPr>
              <a:t>ai</a:t>
            </a:r>
            <a:r>
              <a:rPr lang="en-US" sz="1200">
                <a:latin typeface="Open Sans" panose="020B0606030504020204" pitchFamily="34" charset="0"/>
                <a:ea typeface="Open Sans" panose="020B0606030504020204" pitchFamily="34" charset="0"/>
                <a:cs typeface="Open Sans" panose="020B0606030504020204" pitchFamily="34" charset="0"/>
              </a:rPr>
              <a:t>n</a:t>
            </a:r>
            <a:r>
              <a:rPr lang="en-US" sz="1200" spc="-50">
                <a:latin typeface="Open Sans" panose="020B0606030504020204" pitchFamily="34" charset="0"/>
                <a:ea typeface="Open Sans" panose="020B0606030504020204" pitchFamily="34" charset="0"/>
                <a:cs typeface="Open Sans" panose="020B0606030504020204" pitchFamily="34" charset="0"/>
              </a:rPr>
              <a:t> </a:t>
            </a:r>
            <a:r>
              <a:rPr lang="en-US" sz="1200" spc="-25">
                <a:latin typeface="Open Sans" panose="020B0606030504020204" pitchFamily="34" charset="0"/>
                <a:ea typeface="Open Sans" panose="020B0606030504020204" pitchFamily="34" charset="0"/>
                <a:cs typeface="Open Sans" panose="020B0606030504020204" pitchFamily="34" charset="0"/>
              </a:rPr>
              <a:t>e</a:t>
            </a:r>
            <a:r>
              <a:rPr lang="en-US" sz="1200" spc="-30">
                <a:latin typeface="Open Sans" panose="020B0606030504020204" pitchFamily="34" charset="0"/>
                <a:ea typeface="Open Sans" panose="020B0606030504020204" pitchFamily="34" charset="0"/>
                <a:cs typeface="Open Sans" panose="020B0606030504020204" pitchFamily="34" charset="0"/>
              </a:rPr>
              <a:t>y</a:t>
            </a:r>
            <a:r>
              <a:rPr lang="en-US" sz="1200">
                <a:latin typeface="Open Sans" panose="020B0606030504020204" pitchFamily="34" charset="0"/>
                <a:ea typeface="Open Sans" panose="020B0606030504020204" pitchFamily="34" charset="0"/>
                <a:cs typeface="Open Sans" panose="020B0606030504020204" pitchFamily="34" charset="0"/>
              </a:rPr>
              <a:t>e</a:t>
            </a:r>
            <a:r>
              <a:rPr lang="en-US" sz="1200" spc="-20">
                <a:latin typeface="Open Sans" panose="020B0606030504020204" pitchFamily="34" charset="0"/>
                <a:ea typeface="Open Sans" panose="020B0606030504020204" pitchFamily="34" charset="0"/>
                <a:cs typeface="Open Sans" panose="020B0606030504020204" pitchFamily="34" charset="0"/>
              </a:rPr>
              <a:t> </a:t>
            </a:r>
            <a:r>
              <a:rPr lang="en-US" sz="1200" spc="-30">
                <a:latin typeface="Open Sans" panose="020B0606030504020204" pitchFamily="34" charset="0"/>
                <a:ea typeface="Open Sans" panose="020B0606030504020204" pitchFamily="34" charset="0"/>
                <a:cs typeface="Open Sans" panose="020B0606030504020204" pitchFamily="34" charset="0"/>
              </a:rPr>
              <a:t>c</a:t>
            </a:r>
            <a:r>
              <a:rPr lang="en-US" sz="1200" spc="-10">
                <a:latin typeface="Open Sans" panose="020B0606030504020204" pitchFamily="34" charset="0"/>
                <a:ea typeface="Open Sans" panose="020B0606030504020204" pitchFamily="34" charset="0"/>
                <a:cs typeface="Open Sans" panose="020B0606030504020204" pitchFamily="34" charset="0"/>
              </a:rPr>
              <a:t>o</a:t>
            </a:r>
            <a:r>
              <a:rPr lang="en-US" sz="1200" spc="-20">
                <a:latin typeface="Open Sans" panose="020B0606030504020204" pitchFamily="34" charset="0"/>
                <a:ea typeface="Open Sans" panose="020B0606030504020204" pitchFamily="34" charset="0"/>
                <a:cs typeface="Open Sans" panose="020B0606030504020204" pitchFamily="34" charset="0"/>
              </a:rPr>
              <a:t>nt</a:t>
            </a:r>
            <a:r>
              <a:rPr lang="en-US" sz="1200" spc="-15">
                <a:latin typeface="Open Sans" panose="020B0606030504020204" pitchFamily="34" charset="0"/>
                <a:ea typeface="Open Sans" panose="020B0606030504020204" pitchFamily="34" charset="0"/>
                <a:cs typeface="Open Sans" panose="020B0606030504020204" pitchFamily="34" charset="0"/>
              </a:rPr>
              <a:t>a</a:t>
            </a:r>
            <a:r>
              <a:rPr lang="en-US" sz="1200" spc="-20">
                <a:latin typeface="Open Sans" panose="020B0606030504020204" pitchFamily="34" charset="0"/>
                <a:ea typeface="Open Sans" panose="020B0606030504020204" pitchFamily="34" charset="0"/>
                <a:cs typeface="Open Sans" panose="020B0606030504020204" pitchFamily="34" charset="0"/>
              </a:rPr>
              <a:t>c</a:t>
            </a:r>
            <a:r>
              <a:rPr lang="en-US" sz="1200">
                <a:latin typeface="Open Sans" panose="020B0606030504020204" pitchFamily="34" charset="0"/>
                <a:ea typeface="Open Sans" panose="020B0606030504020204" pitchFamily="34" charset="0"/>
                <a:cs typeface="Open Sans" panose="020B0606030504020204" pitchFamily="34" charset="0"/>
              </a:rPr>
              <a:t>t</a:t>
            </a:r>
            <a:r>
              <a:rPr lang="en-US" sz="1200" spc="-15">
                <a:latin typeface="Open Sans" panose="020B0606030504020204" pitchFamily="34" charset="0"/>
                <a:ea typeface="Open Sans" panose="020B0606030504020204" pitchFamily="34" charset="0"/>
                <a:cs typeface="Open Sans" panose="020B0606030504020204" pitchFamily="34" charset="0"/>
              </a:rPr>
              <a:t> </a:t>
            </a:r>
            <a:r>
              <a:rPr lang="en-US" sz="1200" spc="-20">
                <a:latin typeface="Open Sans" panose="020B0606030504020204" pitchFamily="34" charset="0"/>
                <a:ea typeface="Open Sans" panose="020B0606030504020204" pitchFamily="34" charset="0"/>
                <a:cs typeface="Open Sans" panose="020B0606030504020204" pitchFamily="34" charset="0"/>
              </a:rPr>
              <a:t>w</a:t>
            </a:r>
            <a:r>
              <a:rPr lang="en-US" sz="1200" spc="-10">
                <a:latin typeface="Open Sans" panose="020B0606030504020204" pitchFamily="34" charset="0"/>
                <a:ea typeface="Open Sans" panose="020B0606030504020204" pitchFamily="34" charset="0"/>
                <a:cs typeface="Open Sans" panose="020B0606030504020204" pitchFamily="34" charset="0"/>
              </a:rPr>
              <a:t>he</a:t>
            </a:r>
            <a:r>
              <a:rPr lang="en-US" sz="1200">
                <a:latin typeface="Open Sans" panose="020B0606030504020204" pitchFamily="34" charset="0"/>
                <a:ea typeface="Open Sans" panose="020B0606030504020204" pitchFamily="34" charset="0"/>
                <a:cs typeface="Open Sans" panose="020B0606030504020204" pitchFamily="34" charset="0"/>
              </a:rPr>
              <a:t>n</a:t>
            </a:r>
            <a:r>
              <a:rPr lang="en-US" sz="1200" spc="-15">
                <a:latin typeface="Open Sans" panose="020B0606030504020204" pitchFamily="34" charset="0"/>
                <a:ea typeface="Open Sans" panose="020B0606030504020204" pitchFamily="34" charset="0"/>
                <a:cs typeface="Open Sans" panose="020B0606030504020204" pitchFamily="34" charset="0"/>
              </a:rPr>
              <a:t> s</a:t>
            </a:r>
            <a:r>
              <a:rPr lang="en-US" sz="1200" spc="-10">
                <a:latin typeface="Open Sans" panose="020B0606030504020204" pitchFamily="34" charset="0"/>
                <a:ea typeface="Open Sans" panose="020B0606030504020204" pitchFamily="34" charset="0"/>
                <a:cs typeface="Open Sans" panose="020B0606030504020204" pitchFamily="34" charset="0"/>
              </a:rPr>
              <a:t>pe</a:t>
            </a:r>
            <a:r>
              <a:rPr lang="en-US" sz="1200" spc="-15">
                <a:latin typeface="Open Sans" panose="020B0606030504020204" pitchFamily="34" charset="0"/>
                <a:ea typeface="Open Sans" panose="020B0606030504020204" pitchFamily="34" charset="0"/>
                <a:cs typeface="Open Sans" panose="020B0606030504020204" pitchFamily="34" charset="0"/>
              </a:rPr>
              <a:t>a</a:t>
            </a:r>
            <a:r>
              <a:rPr lang="en-US" sz="1200" spc="-20">
                <a:latin typeface="Open Sans" panose="020B0606030504020204" pitchFamily="34" charset="0"/>
                <a:ea typeface="Open Sans" panose="020B0606030504020204" pitchFamily="34" charset="0"/>
                <a:cs typeface="Open Sans" panose="020B0606030504020204" pitchFamily="34" charset="0"/>
              </a:rPr>
              <a:t>k</a:t>
            </a:r>
            <a:r>
              <a:rPr lang="en-US" sz="1200" spc="-15">
                <a:latin typeface="Open Sans" panose="020B0606030504020204" pitchFamily="34" charset="0"/>
                <a:ea typeface="Open Sans" panose="020B0606030504020204" pitchFamily="34" charset="0"/>
                <a:cs typeface="Open Sans" panose="020B0606030504020204" pitchFamily="34" charset="0"/>
              </a:rPr>
              <a:t>i</a:t>
            </a:r>
            <a:r>
              <a:rPr lang="en-US" sz="1200" spc="-10">
                <a:latin typeface="Open Sans" panose="020B0606030504020204" pitchFamily="34" charset="0"/>
                <a:ea typeface="Open Sans" panose="020B0606030504020204" pitchFamily="34" charset="0"/>
                <a:cs typeface="Open Sans" panose="020B0606030504020204" pitchFamily="34" charset="0"/>
              </a:rPr>
              <a:t>n</a:t>
            </a:r>
            <a:r>
              <a:rPr lang="en-US" sz="1200" spc="-15">
                <a:latin typeface="Open Sans" panose="020B0606030504020204" pitchFamily="34" charset="0"/>
                <a:ea typeface="Open Sans" panose="020B0606030504020204" pitchFamily="34" charset="0"/>
                <a:cs typeface="Open Sans" panose="020B0606030504020204" pitchFamily="34" charset="0"/>
              </a:rPr>
              <a:t>g</a:t>
            </a:r>
            <a:r>
              <a:rPr lang="en-US" sz="1200">
                <a:latin typeface="Open Sans" panose="020B0606030504020204" pitchFamily="34" charset="0"/>
                <a:ea typeface="Open Sans" panose="020B0606030504020204" pitchFamily="34" charset="0"/>
                <a:cs typeface="Open Sans" panose="020B0606030504020204" pitchFamily="34" charset="0"/>
              </a:rPr>
              <a:t>.</a:t>
            </a:r>
          </a:p>
          <a:p>
            <a:pPr marL="142240" indent="-129539">
              <a:lnSpc>
                <a:spcPct val="100000"/>
              </a:lnSpc>
              <a:spcBef>
                <a:spcPts val="60"/>
              </a:spcBef>
              <a:buFont typeface="Arial"/>
              <a:buChar char="•"/>
              <a:tabLst>
                <a:tab pos="142240" algn="l"/>
              </a:tabLst>
            </a:pPr>
            <a:r>
              <a:rPr lang="en-US" sz="1200" spc="-15">
                <a:latin typeface="Open Sans" panose="020B0606030504020204" pitchFamily="34" charset="0"/>
                <a:ea typeface="Open Sans" panose="020B0606030504020204" pitchFamily="34" charset="0"/>
                <a:cs typeface="Open Sans" panose="020B0606030504020204" pitchFamily="34" charset="0"/>
              </a:rPr>
              <a:t>Present</a:t>
            </a:r>
            <a:r>
              <a:rPr lang="en-US" sz="1200" spc="-40">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an</a:t>
            </a:r>
            <a:r>
              <a:rPr lang="en-US" sz="1200" spc="-40">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open,</a:t>
            </a:r>
            <a:r>
              <a:rPr lang="en-US" sz="1200" spc="-40">
                <a:latin typeface="Open Sans" panose="020B0606030504020204" pitchFamily="34" charset="0"/>
                <a:ea typeface="Open Sans" panose="020B0606030504020204" pitchFamily="34" charset="0"/>
                <a:cs typeface="Open Sans" panose="020B0606030504020204" pitchFamily="34" charset="0"/>
              </a:rPr>
              <a:t> </a:t>
            </a:r>
            <a:r>
              <a:rPr lang="en-US" sz="1200" spc="-20">
                <a:latin typeface="Open Sans" panose="020B0606030504020204" pitchFamily="34" charset="0"/>
                <a:ea typeface="Open Sans" panose="020B0606030504020204" pitchFamily="34" charset="0"/>
                <a:cs typeface="Open Sans" panose="020B0606030504020204" pitchFamily="34" charset="0"/>
              </a:rPr>
              <a:t>engaged</a:t>
            </a:r>
            <a:r>
              <a:rPr lang="en-US" sz="1200" spc="-45">
                <a:latin typeface="Open Sans" panose="020B0606030504020204" pitchFamily="34" charset="0"/>
                <a:ea typeface="Open Sans" panose="020B0606030504020204" pitchFamily="34" charset="0"/>
                <a:cs typeface="Open Sans" panose="020B0606030504020204" pitchFamily="34" charset="0"/>
              </a:rPr>
              <a:t> </a:t>
            </a:r>
            <a:r>
              <a:rPr lang="en-US" sz="1200" spc="-25">
                <a:latin typeface="Open Sans" panose="020B0606030504020204" pitchFamily="34" charset="0"/>
                <a:ea typeface="Open Sans" panose="020B0606030504020204" pitchFamily="34" charset="0"/>
                <a:cs typeface="Open Sans" panose="020B0606030504020204" pitchFamily="34" charset="0"/>
              </a:rPr>
              <a:t>demeanor.</a:t>
            </a:r>
          </a:p>
          <a:p>
            <a:pPr marL="142240" indent="-129539">
              <a:spcBef>
                <a:spcPts val="60"/>
              </a:spcBef>
              <a:buFont typeface="Arial"/>
              <a:buChar char="•"/>
              <a:tabLst>
                <a:tab pos="142240" algn="l"/>
              </a:tabLst>
            </a:pPr>
            <a:r>
              <a:rPr lang="en-US" sz="1200" spc="-15">
                <a:latin typeface="Open Sans" panose="020B0606030504020204" pitchFamily="34" charset="0"/>
                <a:ea typeface="Open Sans" panose="020B0606030504020204" pitchFamily="34" charset="0"/>
                <a:cs typeface="Open Sans" panose="020B0606030504020204" pitchFamily="34" charset="0"/>
              </a:rPr>
              <a:t>Make</a:t>
            </a:r>
            <a:r>
              <a:rPr lang="en-US" sz="1200" spc="5">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sure</a:t>
            </a:r>
            <a:r>
              <a:rPr lang="en-US" sz="1200" spc="-2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there</a:t>
            </a:r>
            <a:r>
              <a:rPr lang="en-US" sz="1200" spc="-15">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are </a:t>
            </a:r>
            <a:r>
              <a:rPr lang="en-US" sz="1200">
                <a:latin typeface="Open Sans" panose="020B0606030504020204" pitchFamily="34" charset="0"/>
                <a:ea typeface="Open Sans" panose="020B0606030504020204" pitchFamily="34" charset="0"/>
                <a:cs typeface="Open Sans" panose="020B0606030504020204" pitchFamily="34" charset="0"/>
              </a:rPr>
              <a:t>no</a:t>
            </a:r>
            <a:r>
              <a:rPr lang="en-US" sz="1200" spc="-5">
                <a:latin typeface="Open Sans" panose="020B0606030504020204" pitchFamily="34" charset="0"/>
                <a:ea typeface="Open Sans" panose="020B0606030504020204" pitchFamily="34" charset="0"/>
                <a:cs typeface="Open Sans" panose="020B0606030504020204" pitchFamily="34" charset="0"/>
              </a:rPr>
              <a:t> </a:t>
            </a:r>
            <a:r>
              <a:rPr lang="en-US" sz="1200" spc="-10">
                <a:latin typeface="Open Sans" panose="020B0606030504020204" pitchFamily="34" charset="0"/>
                <a:ea typeface="Open Sans" panose="020B0606030504020204" pitchFamily="34" charset="0"/>
                <a:cs typeface="Open Sans" panose="020B0606030504020204" pitchFamily="34" charset="0"/>
              </a:rPr>
              <a:t>doorways</a:t>
            </a:r>
            <a:r>
              <a:rPr lang="en-US" sz="1200" spc="-5">
                <a:latin typeface="Open Sans" panose="020B0606030504020204" pitchFamily="34" charset="0"/>
                <a:ea typeface="Open Sans" panose="020B0606030504020204" pitchFamily="34" charset="0"/>
                <a:cs typeface="Open Sans" panose="020B0606030504020204" pitchFamily="34" charset="0"/>
              </a:rPr>
              <a:t> or</a:t>
            </a:r>
            <a:r>
              <a:rPr lang="en-US" sz="1200" spc="5">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windows</a:t>
            </a:r>
            <a:r>
              <a:rPr lang="en-US" sz="1200">
                <a:latin typeface="Open Sans" panose="020B0606030504020204" pitchFamily="34" charset="0"/>
                <a:ea typeface="Open Sans" panose="020B0606030504020204" pitchFamily="34" charset="0"/>
                <a:cs typeface="Open Sans" panose="020B0606030504020204" pitchFamily="34" charset="0"/>
              </a:rPr>
              <a:t> in the</a:t>
            </a:r>
            <a:r>
              <a:rPr lang="en-US" sz="1200" spc="-2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frame</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to </a:t>
            </a:r>
            <a:r>
              <a:rPr lang="en-US" sz="1200" spc="-10">
                <a:latin typeface="Open Sans" panose="020B0606030504020204" pitchFamily="34" charset="0"/>
                <a:ea typeface="Open Sans" panose="020B0606030504020204" pitchFamily="34" charset="0"/>
                <a:cs typeface="Open Sans" panose="020B0606030504020204" pitchFamily="34" charset="0"/>
              </a:rPr>
              <a:t>avoid</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unscheduled </a:t>
            </a:r>
            <a:r>
              <a:rPr lang="en-US" sz="1200" spc="-254">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guest</a:t>
            </a:r>
            <a:r>
              <a:rPr lang="en-US" sz="1200" spc="-10">
                <a:latin typeface="Open Sans" panose="020B0606030504020204" pitchFamily="34" charset="0"/>
                <a:ea typeface="Open Sans" panose="020B0606030504020204" pitchFamily="34" charset="0"/>
                <a:cs typeface="Open Sans" panose="020B0606030504020204" pitchFamily="34" charset="0"/>
              </a:rPr>
              <a:t> </a:t>
            </a:r>
            <a:r>
              <a:rPr lang="en-US" sz="1200" spc="-5">
                <a:latin typeface="Open Sans" panose="020B0606030504020204" pitchFamily="34" charset="0"/>
                <a:ea typeface="Open Sans" panose="020B0606030504020204" pitchFamily="34" charset="0"/>
                <a:cs typeface="Open Sans" panose="020B0606030504020204" pitchFamily="34" charset="0"/>
              </a:rPr>
              <a:t>cameos.</a:t>
            </a:r>
            <a:endParaRPr lang="en-US" sz="1200">
              <a:latin typeface="Open Sans" panose="020B0606030504020204" pitchFamily="34" charset="0"/>
              <a:ea typeface="Open Sans" panose="020B0606030504020204" pitchFamily="34" charset="0"/>
              <a:cs typeface="Open Sans" panose="020B0606030504020204" pitchFamily="34" charset="0"/>
            </a:endParaRPr>
          </a:p>
        </p:txBody>
      </p:sp>
      <p:grpSp>
        <p:nvGrpSpPr>
          <p:cNvPr id="29" name="object 9">
            <a:extLst>
              <a:ext uri="{FF2B5EF4-FFF2-40B4-BE49-F238E27FC236}">
                <a16:creationId xmlns:a16="http://schemas.microsoft.com/office/drawing/2014/main" id="{DD25F8E8-2CB1-4FCD-B575-B24B0C93078D}"/>
              </a:ext>
            </a:extLst>
          </p:cNvPr>
          <p:cNvGrpSpPr/>
          <p:nvPr/>
        </p:nvGrpSpPr>
        <p:grpSpPr>
          <a:xfrm>
            <a:off x="1632204" y="1809843"/>
            <a:ext cx="7205853" cy="2796883"/>
            <a:chOff x="1632204" y="1984501"/>
            <a:chExt cx="7205853" cy="2796883"/>
          </a:xfrm>
        </p:grpSpPr>
        <p:pic>
          <p:nvPicPr>
            <p:cNvPr id="36" name="object 16">
              <a:extLst>
                <a:ext uri="{FF2B5EF4-FFF2-40B4-BE49-F238E27FC236}">
                  <a16:creationId xmlns:a16="http://schemas.microsoft.com/office/drawing/2014/main" id="{2C4B2B71-BF31-41A0-A152-561484A4E5A9}"/>
                </a:ext>
              </a:extLst>
            </p:cNvPr>
            <p:cNvPicPr/>
            <p:nvPr/>
          </p:nvPicPr>
          <p:blipFill>
            <a:blip r:embed="rId3" cstate="print"/>
            <a:stretch>
              <a:fillRect/>
            </a:stretch>
          </p:blipFill>
          <p:spPr>
            <a:xfrm>
              <a:off x="1769363" y="2141220"/>
              <a:ext cx="2072639" cy="1391412"/>
            </a:xfrm>
            <a:prstGeom prst="rect">
              <a:avLst/>
            </a:prstGeom>
          </p:spPr>
        </p:pic>
        <p:pic>
          <p:nvPicPr>
            <p:cNvPr id="37" name="object 17">
              <a:extLst>
                <a:ext uri="{FF2B5EF4-FFF2-40B4-BE49-F238E27FC236}">
                  <a16:creationId xmlns:a16="http://schemas.microsoft.com/office/drawing/2014/main" id="{F02D9476-2AB9-4411-8429-AD6ED55E4ECD}"/>
                </a:ext>
              </a:extLst>
            </p:cNvPr>
            <p:cNvPicPr/>
            <p:nvPr/>
          </p:nvPicPr>
          <p:blipFill>
            <a:blip r:embed="rId4" cstate="print"/>
            <a:stretch>
              <a:fillRect/>
            </a:stretch>
          </p:blipFill>
          <p:spPr>
            <a:xfrm>
              <a:off x="3677030" y="3114929"/>
              <a:ext cx="2405203" cy="1666455"/>
            </a:xfrm>
            <a:prstGeom prst="rect">
              <a:avLst/>
            </a:prstGeom>
          </p:spPr>
        </p:pic>
        <p:sp>
          <p:nvSpPr>
            <p:cNvPr id="38" name="object 18">
              <a:extLst>
                <a:ext uri="{FF2B5EF4-FFF2-40B4-BE49-F238E27FC236}">
                  <a16:creationId xmlns:a16="http://schemas.microsoft.com/office/drawing/2014/main" id="{63BC4EB0-409C-4C2B-AE2B-7E858CA3A37B}"/>
                </a:ext>
              </a:extLst>
            </p:cNvPr>
            <p:cNvSpPr/>
            <p:nvPr/>
          </p:nvSpPr>
          <p:spPr>
            <a:xfrm>
              <a:off x="1632204" y="1984501"/>
              <a:ext cx="2390775" cy="1277620"/>
            </a:xfrm>
            <a:custGeom>
              <a:avLst/>
              <a:gdLst/>
              <a:ahLst/>
              <a:cxnLst/>
              <a:rect l="l" t="t" r="r" b="b"/>
              <a:pathLst>
                <a:path w="2390775" h="1277620">
                  <a:moveTo>
                    <a:pt x="410337" y="50673"/>
                  </a:moveTo>
                  <a:lnTo>
                    <a:pt x="371348" y="35179"/>
                  </a:lnTo>
                  <a:lnTo>
                    <a:pt x="335153" y="42037"/>
                  </a:lnTo>
                  <a:lnTo>
                    <a:pt x="341884" y="11303"/>
                  </a:lnTo>
                  <a:lnTo>
                    <a:pt x="298196" y="0"/>
                  </a:lnTo>
                  <a:lnTo>
                    <a:pt x="176174" y="106159"/>
                  </a:lnTo>
                  <a:lnTo>
                    <a:pt x="87414" y="181686"/>
                  </a:lnTo>
                  <a:lnTo>
                    <a:pt x="36830" y="221361"/>
                  </a:lnTo>
                  <a:lnTo>
                    <a:pt x="0" y="237109"/>
                  </a:lnTo>
                  <a:lnTo>
                    <a:pt x="15113" y="273558"/>
                  </a:lnTo>
                  <a:lnTo>
                    <a:pt x="50622" y="290029"/>
                  </a:lnTo>
                  <a:lnTo>
                    <a:pt x="83566" y="370713"/>
                  </a:lnTo>
                  <a:lnTo>
                    <a:pt x="130556" y="337820"/>
                  </a:lnTo>
                  <a:lnTo>
                    <a:pt x="363474" y="141478"/>
                  </a:lnTo>
                  <a:lnTo>
                    <a:pt x="397510" y="103251"/>
                  </a:lnTo>
                  <a:lnTo>
                    <a:pt x="410337" y="50673"/>
                  </a:lnTo>
                  <a:close/>
                </a:path>
                <a:path w="2390775" h="1277620">
                  <a:moveTo>
                    <a:pt x="2361184" y="292227"/>
                  </a:moveTo>
                  <a:lnTo>
                    <a:pt x="2263610" y="191871"/>
                  </a:lnTo>
                  <a:lnTo>
                    <a:pt x="2194115" y="118745"/>
                  </a:lnTo>
                  <a:lnTo>
                    <a:pt x="2157476" y="76835"/>
                  </a:lnTo>
                  <a:lnTo>
                    <a:pt x="2142236" y="45593"/>
                  </a:lnTo>
                  <a:lnTo>
                    <a:pt x="2110994" y="60960"/>
                  </a:lnTo>
                  <a:lnTo>
                    <a:pt x="2090191" y="103149"/>
                  </a:lnTo>
                  <a:lnTo>
                    <a:pt x="2028571" y="126365"/>
                  </a:lnTo>
                  <a:lnTo>
                    <a:pt x="2059178" y="165481"/>
                  </a:lnTo>
                  <a:lnTo>
                    <a:pt x="2239772" y="357378"/>
                  </a:lnTo>
                  <a:lnTo>
                    <a:pt x="2274570" y="384937"/>
                  </a:lnTo>
                  <a:lnTo>
                    <a:pt x="2321052" y="393065"/>
                  </a:lnTo>
                  <a:lnTo>
                    <a:pt x="2322931" y="388708"/>
                  </a:lnTo>
                  <a:lnTo>
                    <a:pt x="2327084" y="378510"/>
                  </a:lnTo>
                  <a:lnTo>
                    <a:pt x="2331224" y="366877"/>
                  </a:lnTo>
                  <a:lnTo>
                    <a:pt x="2333117" y="358140"/>
                  </a:lnTo>
                  <a:lnTo>
                    <a:pt x="2325751" y="327025"/>
                  </a:lnTo>
                  <a:lnTo>
                    <a:pt x="2352929" y="331089"/>
                  </a:lnTo>
                  <a:lnTo>
                    <a:pt x="2353780" y="327025"/>
                  </a:lnTo>
                  <a:lnTo>
                    <a:pt x="2361184" y="292227"/>
                  </a:lnTo>
                  <a:close/>
                </a:path>
                <a:path w="2390775" h="1277620">
                  <a:moveTo>
                    <a:pt x="2390648" y="1101979"/>
                  </a:moveTo>
                  <a:lnTo>
                    <a:pt x="2379281" y="1091082"/>
                  </a:lnTo>
                  <a:lnTo>
                    <a:pt x="2369959" y="1082967"/>
                  </a:lnTo>
                  <a:lnTo>
                    <a:pt x="2362581" y="1077976"/>
                  </a:lnTo>
                  <a:lnTo>
                    <a:pt x="2330831" y="1073658"/>
                  </a:lnTo>
                  <a:lnTo>
                    <a:pt x="2344420" y="1049782"/>
                  </a:lnTo>
                  <a:lnTo>
                    <a:pt x="2311273" y="1028065"/>
                  </a:lnTo>
                  <a:lnTo>
                    <a:pt x="2182304" y="1082484"/>
                  </a:lnTo>
                  <a:lnTo>
                    <a:pt x="2088921" y="1120648"/>
                  </a:lnTo>
                  <a:lnTo>
                    <a:pt x="2036572" y="1139571"/>
                  </a:lnTo>
                  <a:lnTo>
                    <a:pt x="2002028" y="1142365"/>
                  </a:lnTo>
                  <a:lnTo>
                    <a:pt x="2004949" y="1177036"/>
                  </a:lnTo>
                  <a:lnTo>
                    <a:pt x="2021459" y="1187958"/>
                  </a:lnTo>
                  <a:lnTo>
                    <a:pt x="2029929" y="1200785"/>
                  </a:lnTo>
                  <a:lnTo>
                    <a:pt x="2036673" y="1211757"/>
                  </a:lnTo>
                  <a:lnTo>
                    <a:pt x="2041652" y="1221232"/>
                  </a:lnTo>
                  <a:lnTo>
                    <a:pt x="2035937" y="1277620"/>
                  </a:lnTo>
                  <a:lnTo>
                    <a:pt x="2083562" y="1263269"/>
                  </a:lnTo>
                  <a:lnTo>
                    <a:pt x="2328037" y="1164717"/>
                  </a:lnTo>
                  <a:lnTo>
                    <a:pt x="2366137" y="1142365"/>
                  </a:lnTo>
                  <a:lnTo>
                    <a:pt x="2390648" y="1101979"/>
                  </a:lnTo>
                  <a:close/>
                </a:path>
              </a:pathLst>
            </a:custGeom>
            <a:solidFill>
              <a:srgbClr val="EBED9A"/>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39" name="object 19">
              <a:extLst>
                <a:ext uri="{FF2B5EF4-FFF2-40B4-BE49-F238E27FC236}">
                  <a16:creationId xmlns:a16="http://schemas.microsoft.com/office/drawing/2014/main" id="{731F9B25-A69D-46B2-8D0E-3B01494E9658}"/>
                </a:ext>
              </a:extLst>
            </p:cNvPr>
            <p:cNvPicPr/>
            <p:nvPr/>
          </p:nvPicPr>
          <p:blipFill>
            <a:blip r:embed="rId5" cstate="print"/>
            <a:stretch>
              <a:fillRect/>
            </a:stretch>
          </p:blipFill>
          <p:spPr>
            <a:xfrm>
              <a:off x="6286903" y="2167177"/>
              <a:ext cx="2490447" cy="1727404"/>
            </a:xfrm>
            <a:prstGeom prst="rect">
              <a:avLst/>
            </a:prstGeom>
          </p:spPr>
        </p:pic>
        <p:sp>
          <p:nvSpPr>
            <p:cNvPr id="40" name="object 20">
              <a:extLst>
                <a:ext uri="{FF2B5EF4-FFF2-40B4-BE49-F238E27FC236}">
                  <a16:creationId xmlns:a16="http://schemas.microsoft.com/office/drawing/2014/main" id="{BB496DB2-DBD3-4DD4-8351-5A8EF3220778}"/>
                </a:ext>
              </a:extLst>
            </p:cNvPr>
            <p:cNvSpPr/>
            <p:nvPr/>
          </p:nvSpPr>
          <p:spPr>
            <a:xfrm>
              <a:off x="5888482" y="2015235"/>
              <a:ext cx="2949575" cy="1404620"/>
            </a:xfrm>
            <a:custGeom>
              <a:avLst/>
              <a:gdLst/>
              <a:ahLst/>
              <a:cxnLst/>
              <a:rect l="l" t="t" r="r" b="b"/>
              <a:pathLst>
                <a:path w="2949575" h="1404620">
                  <a:moveTo>
                    <a:pt x="332613" y="1303528"/>
                  </a:moveTo>
                  <a:lnTo>
                    <a:pt x="235089" y="1203172"/>
                  </a:lnTo>
                  <a:lnTo>
                    <a:pt x="165608" y="1130046"/>
                  </a:lnTo>
                  <a:lnTo>
                    <a:pt x="128905" y="1088136"/>
                  </a:lnTo>
                  <a:lnTo>
                    <a:pt x="113792" y="1056894"/>
                  </a:lnTo>
                  <a:lnTo>
                    <a:pt x="82423" y="1072261"/>
                  </a:lnTo>
                  <a:lnTo>
                    <a:pt x="61683" y="1114450"/>
                  </a:lnTo>
                  <a:lnTo>
                    <a:pt x="0" y="1137666"/>
                  </a:lnTo>
                  <a:lnTo>
                    <a:pt x="30734" y="1176782"/>
                  </a:lnTo>
                  <a:lnTo>
                    <a:pt x="211328" y="1368679"/>
                  </a:lnTo>
                  <a:lnTo>
                    <a:pt x="245999" y="1396238"/>
                  </a:lnTo>
                  <a:lnTo>
                    <a:pt x="292608" y="1404366"/>
                  </a:lnTo>
                  <a:lnTo>
                    <a:pt x="294474" y="1400009"/>
                  </a:lnTo>
                  <a:lnTo>
                    <a:pt x="298589" y="1389811"/>
                  </a:lnTo>
                  <a:lnTo>
                    <a:pt x="302729" y="1378178"/>
                  </a:lnTo>
                  <a:lnTo>
                    <a:pt x="304673" y="1369441"/>
                  </a:lnTo>
                  <a:lnTo>
                    <a:pt x="297180" y="1338326"/>
                  </a:lnTo>
                  <a:lnTo>
                    <a:pt x="324358" y="1342390"/>
                  </a:lnTo>
                  <a:lnTo>
                    <a:pt x="325208" y="1338326"/>
                  </a:lnTo>
                  <a:lnTo>
                    <a:pt x="332613" y="1303528"/>
                  </a:lnTo>
                  <a:close/>
                </a:path>
                <a:path w="2949575" h="1404620">
                  <a:moveTo>
                    <a:pt x="586740" y="160528"/>
                  </a:moveTo>
                  <a:lnTo>
                    <a:pt x="584796" y="119253"/>
                  </a:lnTo>
                  <a:lnTo>
                    <a:pt x="584200" y="106299"/>
                  </a:lnTo>
                  <a:lnTo>
                    <a:pt x="578904" y="105410"/>
                  </a:lnTo>
                  <a:lnTo>
                    <a:pt x="566610" y="103568"/>
                  </a:lnTo>
                  <a:lnTo>
                    <a:pt x="552691" y="102120"/>
                  </a:lnTo>
                  <a:lnTo>
                    <a:pt x="542544" y="102362"/>
                  </a:lnTo>
                  <a:lnTo>
                    <a:pt x="509778" y="119253"/>
                  </a:lnTo>
                  <a:lnTo>
                    <a:pt x="507492" y="87757"/>
                  </a:lnTo>
                  <a:lnTo>
                    <a:pt x="462407" y="89154"/>
                  </a:lnTo>
                  <a:lnTo>
                    <a:pt x="435571" y="131292"/>
                  </a:lnTo>
                  <a:lnTo>
                    <a:pt x="375132" y="225348"/>
                  </a:lnTo>
                  <a:lnTo>
                    <a:pt x="311150" y="322808"/>
                  </a:lnTo>
                  <a:lnTo>
                    <a:pt x="273685" y="375158"/>
                  </a:lnTo>
                  <a:lnTo>
                    <a:pt x="242824" y="400685"/>
                  </a:lnTo>
                  <a:lnTo>
                    <a:pt x="267589" y="431292"/>
                  </a:lnTo>
                  <a:lnTo>
                    <a:pt x="306298" y="437134"/>
                  </a:lnTo>
                  <a:lnTo>
                    <a:pt x="360680" y="505333"/>
                  </a:lnTo>
                  <a:lnTo>
                    <a:pt x="396494" y="460502"/>
                  </a:lnTo>
                  <a:lnTo>
                    <a:pt x="416267" y="430657"/>
                  </a:lnTo>
                  <a:lnTo>
                    <a:pt x="564769" y="206629"/>
                  </a:lnTo>
                  <a:lnTo>
                    <a:pt x="586740" y="160528"/>
                  </a:lnTo>
                  <a:close/>
                </a:path>
                <a:path w="2949575" h="1404620">
                  <a:moveTo>
                    <a:pt x="2949194" y="203835"/>
                  </a:moveTo>
                  <a:lnTo>
                    <a:pt x="2835402" y="122364"/>
                  </a:lnTo>
                  <a:lnTo>
                    <a:pt x="2754058" y="62712"/>
                  </a:lnTo>
                  <a:lnTo>
                    <a:pt x="2710561" y="27940"/>
                  </a:lnTo>
                  <a:lnTo>
                    <a:pt x="2689987" y="0"/>
                  </a:lnTo>
                  <a:lnTo>
                    <a:pt x="2661920" y="20574"/>
                  </a:lnTo>
                  <a:lnTo>
                    <a:pt x="2648978" y="65836"/>
                  </a:lnTo>
                  <a:lnTo>
                    <a:pt x="2592451" y="99568"/>
                  </a:lnTo>
                  <a:lnTo>
                    <a:pt x="2629535" y="132715"/>
                  </a:lnTo>
                  <a:lnTo>
                    <a:pt x="2841371" y="289560"/>
                  </a:lnTo>
                  <a:lnTo>
                    <a:pt x="2880360" y="310388"/>
                  </a:lnTo>
                  <a:lnTo>
                    <a:pt x="2927604" y="310134"/>
                  </a:lnTo>
                  <a:lnTo>
                    <a:pt x="2928670" y="305511"/>
                  </a:lnTo>
                  <a:lnTo>
                    <a:pt x="2930931" y="294767"/>
                  </a:lnTo>
                  <a:lnTo>
                    <a:pt x="2932950" y="282600"/>
                  </a:lnTo>
                  <a:lnTo>
                    <a:pt x="2933319" y="273685"/>
                  </a:lnTo>
                  <a:lnTo>
                    <a:pt x="2920492" y="244348"/>
                  </a:lnTo>
                  <a:lnTo>
                    <a:pt x="2947924" y="243586"/>
                  </a:lnTo>
                  <a:lnTo>
                    <a:pt x="2949194" y="203835"/>
                  </a:lnTo>
                  <a:close/>
                </a:path>
              </a:pathLst>
            </a:custGeom>
            <a:solidFill>
              <a:srgbClr val="EBED9A"/>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1" name="Group 40">
            <a:extLst>
              <a:ext uri="{FF2B5EF4-FFF2-40B4-BE49-F238E27FC236}">
                <a16:creationId xmlns:a16="http://schemas.microsoft.com/office/drawing/2014/main" id="{F10257A8-67AB-442D-9B3F-EC3491840B66}"/>
              </a:ext>
            </a:extLst>
          </p:cNvPr>
          <p:cNvGrpSpPr/>
          <p:nvPr/>
        </p:nvGrpSpPr>
        <p:grpSpPr>
          <a:xfrm>
            <a:off x="412352" y="1054658"/>
            <a:ext cx="3022686" cy="762406"/>
            <a:chOff x="640887" y="745833"/>
            <a:chExt cx="3022686" cy="762406"/>
          </a:xfrm>
        </p:grpSpPr>
        <p:pic>
          <p:nvPicPr>
            <p:cNvPr id="42" name="object 21">
              <a:extLst>
                <a:ext uri="{FF2B5EF4-FFF2-40B4-BE49-F238E27FC236}">
                  <a16:creationId xmlns:a16="http://schemas.microsoft.com/office/drawing/2014/main" id="{4DF1A9A7-81D2-4FDB-8C90-BA96934D0D18}"/>
                </a:ext>
              </a:extLst>
            </p:cNvPr>
            <p:cNvPicPr/>
            <p:nvPr/>
          </p:nvPicPr>
          <p:blipFill>
            <a:blip r:embed="rId6" cstate="print">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640887" y="745833"/>
              <a:ext cx="882396" cy="762406"/>
            </a:xfrm>
            <a:prstGeom prst="rect">
              <a:avLst/>
            </a:prstGeom>
          </p:spPr>
        </p:pic>
        <p:sp>
          <p:nvSpPr>
            <p:cNvPr id="43" name="TextBox 42">
              <a:extLst>
                <a:ext uri="{FF2B5EF4-FFF2-40B4-BE49-F238E27FC236}">
                  <a16:creationId xmlns:a16="http://schemas.microsoft.com/office/drawing/2014/main" id="{839FF239-5528-448E-A906-7043C234D894}"/>
                </a:ext>
              </a:extLst>
            </p:cNvPr>
            <p:cNvSpPr txBox="1"/>
            <p:nvPr/>
          </p:nvSpPr>
          <p:spPr>
            <a:xfrm>
              <a:off x="1462891" y="803186"/>
              <a:ext cx="2200682" cy="646331"/>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Be Aware of </a:t>
              </a:r>
            </a:p>
            <a:p>
              <a:r>
                <a:rPr lang="en-US">
                  <a:latin typeface="Open Sans" panose="020B0606030504020204" pitchFamily="34" charset="0"/>
                  <a:ea typeface="Open Sans" panose="020B0606030504020204" pitchFamily="34" charset="0"/>
                  <a:cs typeface="Open Sans" panose="020B0606030504020204" pitchFamily="34" charset="0"/>
                </a:rPr>
                <a:t>Your Surroundings </a:t>
              </a:r>
            </a:p>
          </p:txBody>
        </p:sp>
      </p:grpSp>
      <p:grpSp>
        <p:nvGrpSpPr>
          <p:cNvPr id="44" name="Group 43">
            <a:extLst>
              <a:ext uri="{FF2B5EF4-FFF2-40B4-BE49-F238E27FC236}">
                <a16:creationId xmlns:a16="http://schemas.microsoft.com/office/drawing/2014/main" id="{70947307-73F2-426E-8DDC-BCF66CC80C15}"/>
              </a:ext>
            </a:extLst>
          </p:cNvPr>
          <p:cNvGrpSpPr/>
          <p:nvPr/>
        </p:nvGrpSpPr>
        <p:grpSpPr>
          <a:xfrm>
            <a:off x="3563542" y="1098505"/>
            <a:ext cx="2910866" cy="648336"/>
            <a:chOff x="3698712" y="800564"/>
            <a:chExt cx="2910866" cy="648336"/>
          </a:xfrm>
        </p:grpSpPr>
        <p:pic>
          <p:nvPicPr>
            <p:cNvPr id="46" name="object 20">
              <a:extLst>
                <a:ext uri="{FF2B5EF4-FFF2-40B4-BE49-F238E27FC236}">
                  <a16:creationId xmlns:a16="http://schemas.microsoft.com/office/drawing/2014/main" id="{AF515509-3DA7-4B6A-BEAD-78E39E33D415}"/>
                </a:ext>
              </a:extLst>
            </p:cNvPr>
            <p:cNvPicPr/>
            <p:nvPr/>
          </p:nvPicPr>
          <p:blipFill>
            <a:blip r:embed="rId8" cstate="print">
              <a:extLst>
                <a:ext uri="{BEBA8EAE-BF5A-486C-A8C5-ECC9F3942E4B}">
                  <a14:imgProps xmlns:a14="http://schemas.microsoft.com/office/drawing/2010/main">
                    <a14:imgLayer r:embed="rId9">
                      <a14:imgEffect>
                        <a14:artisticGlowEdges/>
                      </a14:imgEffect>
                    </a14:imgLayer>
                  </a14:imgProps>
                </a:ext>
              </a:extLst>
            </a:blip>
            <a:stretch>
              <a:fillRect/>
            </a:stretch>
          </p:blipFill>
          <p:spPr>
            <a:xfrm>
              <a:off x="3698712" y="801200"/>
              <a:ext cx="710184" cy="647700"/>
            </a:xfrm>
            <a:prstGeom prst="rect">
              <a:avLst/>
            </a:prstGeom>
          </p:spPr>
        </p:pic>
        <p:sp>
          <p:nvSpPr>
            <p:cNvPr id="47" name="TextBox 46">
              <a:extLst>
                <a:ext uri="{FF2B5EF4-FFF2-40B4-BE49-F238E27FC236}">
                  <a16:creationId xmlns:a16="http://schemas.microsoft.com/office/drawing/2014/main" id="{A961A5B6-37F8-43B9-B659-2EB2B68A713A}"/>
                </a:ext>
              </a:extLst>
            </p:cNvPr>
            <p:cNvSpPr txBox="1"/>
            <p:nvPr/>
          </p:nvSpPr>
          <p:spPr>
            <a:xfrm>
              <a:off x="4408896" y="800564"/>
              <a:ext cx="2200682" cy="646331"/>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Create Good Lighting</a:t>
              </a:r>
            </a:p>
          </p:txBody>
        </p:sp>
      </p:grpSp>
      <p:grpSp>
        <p:nvGrpSpPr>
          <p:cNvPr id="70" name="Group 69">
            <a:extLst>
              <a:ext uri="{FF2B5EF4-FFF2-40B4-BE49-F238E27FC236}">
                <a16:creationId xmlns:a16="http://schemas.microsoft.com/office/drawing/2014/main" id="{7BDE8708-438A-4E55-A571-57F1FDB139C0}"/>
              </a:ext>
            </a:extLst>
          </p:cNvPr>
          <p:cNvGrpSpPr/>
          <p:nvPr/>
        </p:nvGrpSpPr>
        <p:grpSpPr>
          <a:xfrm>
            <a:off x="6085601" y="1087627"/>
            <a:ext cx="2746059" cy="696468"/>
            <a:chOff x="6078938" y="789686"/>
            <a:chExt cx="2746059" cy="696468"/>
          </a:xfrm>
        </p:grpSpPr>
        <p:pic>
          <p:nvPicPr>
            <p:cNvPr id="71" name="object 22">
              <a:extLst>
                <a:ext uri="{FF2B5EF4-FFF2-40B4-BE49-F238E27FC236}">
                  <a16:creationId xmlns:a16="http://schemas.microsoft.com/office/drawing/2014/main" id="{276CD7B1-9BCF-413B-B4A9-119761F7CBB2}"/>
                </a:ext>
              </a:extLst>
            </p:cNvPr>
            <p:cNvPicPr/>
            <p:nvPr/>
          </p:nvPicPr>
          <p:blipFill>
            <a:blip r:embed="rId10" cstate="print">
              <a:extLst>
                <a:ext uri="{BEBA8EAE-BF5A-486C-A8C5-ECC9F3942E4B}">
                  <a14:imgProps xmlns:a14="http://schemas.microsoft.com/office/drawing/2010/main">
                    <a14:imgLayer r:embed="rId11">
                      <a14:imgEffect>
                        <a14:artisticGlowEdges/>
                      </a14:imgEffect>
                    </a14:imgLayer>
                  </a14:imgProps>
                </a:ext>
              </a:extLst>
            </a:blip>
            <a:stretch>
              <a:fillRect/>
            </a:stretch>
          </p:blipFill>
          <p:spPr>
            <a:xfrm>
              <a:off x="6078938" y="789686"/>
              <a:ext cx="583692" cy="696468"/>
            </a:xfrm>
            <a:prstGeom prst="rect">
              <a:avLst/>
            </a:prstGeom>
          </p:spPr>
        </p:pic>
        <p:sp>
          <p:nvSpPr>
            <p:cNvPr id="72" name="TextBox 71">
              <a:extLst>
                <a:ext uri="{FF2B5EF4-FFF2-40B4-BE49-F238E27FC236}">
                  <a16:creationId xmlns:a16="http://schemas.microsoft.com/office/drawing/2014/main" id="{407BF0F4-1028-46B4-9111-7D07249B1A37}"/>
                </a:ext>
              </a:extLst>
            </p:cNvPr>
            <p:cNvSpPr txBox="1"/>
            <p:nvPr/>
          </p:nvSpPr>
          <p:spPr>
            <a:xfrm>
              <a:off x="6624315" y="800564"/>
              <a:ext cx="2200682" cy="646331"/>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Position the Background </a:t>
              </a:r>
            </a:p>
          </p:txBody>
        </p:sp>
      </p:grpSp>
      <p:grpSp>
        <p:nvGrpSpPr>
          <p:cNvPr id="73" name="Group 72">
            <a:extLst>
              <a:ext uri="{FF2B5EF4-FFF2-40B4-BE49-F238E27FC236}">
                <a16:creationId xmlns:a16="http://schemas.microsoft.com/office/drawing/2014/main" id="{9AD2716C-5F32-4323-B792-8DDCDA0FCB5B}"/>
              </a:ext>
            </a:extLst>
          </p:cNvPr>
          <p:cNvGrpSpPr/>
          <p:nvPr/>
        </p:nvGrpSpPr>
        <p:grpSpPr>
          <a:xfrm>
            <a:off x="8587190" y="1096011"/>
            <a:ext cx="2723541" cy="651718"/>
            <a:chOff x="8587213" y="798070"/>
            <a:chExt cx="2697313" cy="651718"/>
          </a:xfrm>
        </p:grpSpPr>
        <p:sp>
          <p:nvSpPr>
            <p:cNvPr id="74" name="TextBox 73">
              <a:extLst>
                <a:ext uri="{FF2B5EF4-FFF2-40B4-BE49-F238E27FC236}">
                  <a16:creationId xmlns:a16="http://schemas.microsoft.com/office/drawing/2014/main" id="{CF05CE97-BB0C-493D-864D-4F653F0DA1B8}"/>
                </a:ext>
              </a:extLst>
            </p:cNvPr>
            <p:cNvSpPr txBox="1"/>
            <p:nvPr/>
          </p:nvSpPr>
          <p:spPr>
            <a:xfrm>
              <a:off x="9083844" y="798070"/>
              <a:ext cx="2200682" cy="646331"/>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Be Aware of MS Teams Status</a:t>
              </a:r>
            </a:p>
          </p:txBody>
        </p:sp>
        <p:grpSp>
          <p:nvGrpSpPr>
            <p:cNvPr id="75" name="Group 74">
              <a:extLst>
                <a:ext uri="{FF2B5EF4-FFF2-40B4-BE49-F238E27FC236}">
                  <a16:creationId xmlns:a16="http://schemas.microsoft.com/office/drawing/2014/main" id="{51526285-5833-45BF-87E0-9AFDAF331B6F}"/>
                </a:ext>
              </a:extLst>
            </p:cNvPr>
            <p:cNvGrpSpPr>
              <a:grpSpLocks noChangeAspect="1"/>
            </p:cNvGrpSpPr>
            <p:nvPr/>
          </p:nvGrpSpPr>
          <p:grpSpPr>
            <a:xfrm>
              <a:off x="8587213" y="800564"/>
              <a:ext cx="475715" cy="649224"/>
              <a:chOff x="3389313" y="7064375"/>
              <a:chExt cx="387350" cy="528638"/>
            </a:xfrm>
          </p:grpSpPr>
          <p:sp>
            <p:nvSpPr>
              <p:cNvPr id="76" name="Freeform 221">
                <a:extLst>
                  <a:ext uri="{FF2B5EF4-FFF2-40B4-BE49-F238E27FC236}">
                    <a16:creationId xmlns:a16="http://schemas.microsoft.com/office/drawing/2014/main" id="{1D5B7322-B73A-4337-98FB-9DDDD59A0F89}"/>
                  </a:ext>
                </a:extLst>
              </p:cNvPr>
              <p:cNvSpPr>
                <a:spLocks/>
              </p:cNvSpPr>
              <p:nvPr/>
            </p:nvSpPr>
            <p:spPr bwMode="auto">
              <a:xfrm>
                <a:off x="3606801" y="7515225"/>
                <a:ext cx="20638" cy="77788"/>
              </a:xfrm>
              <a:custGeom>
                <a:avLst/>
                <a:gdLst>
                  <a:gd name="T0" fmla="*/ 5 w 10"/>
                  <a:gd name="T1" fmla="*/ 0 h 37"/>
                  <a:gd name="T2" fmla="*/ 0 w 10"/>
                  <a:gd name="T3" fmla="*/ 6 h 37"/>
                  <a:gd name="T4" fmla="*/ 0 w 10"/>
                  <a:gd name="T5" fmla="*/ 31 h 37"/>
                  <a:gd name="T6" fmla="*/ 5 w 10"/>
                  <a:gd name="T7" fmla="*/ 37 h 37"/>
                  <a:gd name="T8" fmla="*/ 10 w 10"/>
                  <a:gd name="T9" fmla="*/ 31 h 37"/>
                  <a:gd name="T10" fmla="*/ 10 w 10"/>
                  <a:gd name="T11" fmla="*/ 6 h 37"/>
                  <a:gd name="T12" fmla="*/ 5 w 10"/>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 h="37">
                    <a:moveTo>
                      <a:pt x="5" y="0"/>
                    </a:moveTo>
                    <a:cubicBezTo>
                      <a:pt x="2" y="0"/>
                      <a:pt x="0" y="3"/>
                      <a:pt x="0" y="6"/>
                    </a:cubicBezTo>
                    <a:cubicBezTo>
                      <a:pt x="0" y="31"/>
                      <a:pt x="0" y="31"/>
                      <a:pt x="0" y="31"/>
                    </a:cubicBezTo>
                    <a:cubicBezTo>
                      <a:pt x="0" y="34"/>
                      <a:pt x="2" y="37"/>
                      <a:pt x="5" y="37"/>
                    </a:cubicBezTo>
                    <a:cubicBezTo>
                      <a:pt x="8" y="37"/>
                      <a:pt x="10" y="34"/>
                      <a:pt x="10" y="31"/>
                    </a:cubicBezTo>
                    <a:cubicBezTo>
                      <a:pt x="10" y="6"/>
                      <a:pt x="10" y="6"/>
                      <a:pt x="10" y="6"/>
                    </a:cubicBezTo>
                    <a:cubicBezTo>
                      <a:pt x="10" y="3"/>
                      <a:pt x="8" y="0"/>
                      <a:pt x="5"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latin typeface="Open Sans" panose="020B0606030504020204" pitchFamily="34" charset="0"/>
                  <a:ea typeface="Open Sans" panose="020B0606030504020204" pitchFamily="34" charset="0"/>
                  <a:cs typeface="Open Sans" panose="020B0606030504020204" pitchFamily="34" charset="0"/>
                </a:endParaRPr>
              </a:p>
            </p:txBody>
          </p:sp>
          <p:sp>
            <p:nvSpPr>
              <p:cNvPr id="77" name="Freeform 222">
                <a:extLst>
                  <a:ext uri="{FF2B5EF4-FFF2-40B4-BE49-F238E27FC236}">
                    <a16:creationId xmlns:a16="http://schemas.microsoft.com/office/drawing/2014/main" id="{1E578798-E7EE-4614-80D8-A78D2A66004E}"/>
                  </a:ext>
                </a:extLst>
              </p:cNvPr>
              <p:cNvSpPr>
                <a:spLocks/>
              </p:cNvSpPr>
              <p:nvPr/>
            </p:nvSpPr>
            <p:spPr bwMode="auto">
              <a:xfrm>
                <a:off x="3535363" y="7515225"/>
                <a:ext cx="20638" cy="77788"/>
              </a:xfrm>
              <a:custGeom>
                <a:avLst/>
                <a:gdLst>
                  <a:gd name="T0" fmla="*/ 5 w 10"/>
                  <a:gd name="T1" fmla="*/ 0 h 37"/>
                  <a:gd name="T2" fmla="*/ 0 w 10"/>
                  <a:gd name="T3" fmla="*/ 6 h 37"/>
                  <a:gd name="T4" fmla="*/ 0 w 10"/>
                  <a:gd name="T5" fmla="*/ 31 h 37"/>
                  <a:gd name="T6" fmla="*/ 5 w 10"/>
                  <a:gd name="T7" fmla="*/ 37 h 37"/>
                  <a:gd name="T8" fmla="*/ 10 w 10"/>
                  <a:gd name="T9" fmla="*/ 31 h 37"/>
                  <a:gd name="T10" fmla="*/ 10 w 10"/>
                  <a:gd name="T11" fmla="*/ 6 h 37"/>
                  <a:gd name="T12" fmla="*/ 5 w 10"/>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 h="37">
                    <a:moveTo>
                      <a:pt x="5" y="0"/>
                    </a:moveTo>
                    <a:cubicBezTo>
                      <a:pt x="2" y="0"/>
                      <a:pt x="0" y="3"/>
                      <a:pt x="0" y="6"/>
                    </a:cubicBezTo>
                    <a:cubicBezTo>
                      <a:pt x="0" y="31"/>
                      <a:pt x="0" y="31"/>
                      <a:pt x="0" y="31"/>
                    </a:cubicBezTo>
                    <a:cubicBezTo>
                      <a:pt x="0" y="34"/>
                      <a:pt x="2" y="37"/>
                      <a:pt x="5" y="37"/>
                    </a:cubicBezTo>
                    <a:cubicBezTo>
                      <a:pt x="8" y="37"/>
                      <a:pt x="10" y="34"/>
                      <a:pt x="10" y="31"/>
                    </a:cubicBezTo>
                    <a:cubicBezTo>
                      <a:pt x="10" y="6"/>
                      <a:pt x="10" y="6"/>
                      <a:pt x="10" y="6"/>
                    </a:cubicBezTo>
                    <a:cubicBezTo>
                      <a:pt x="10" y="3"/>
                      <a:pt x="8" y="0"/>
                      <a:pt x="5"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latin typeface="Open Sans" panose="020B0606030504020204" pitchFamily="34" charset="0"/>
                  <a:ea typeface="Open Sans" panose="020B0606030504020204" pitchFamily="34" charset="0"/>
                  <a:cs typeface="Open Sans" panose="020B0606030504020204" pitchFamily="34" charset="0"/>
                </a:endParaRPr>
              </a:p>
            </p:txBody>
          </p:sp>
          <p:sp>
            <p:nvSpPr>
              <p:cNvPr id="78" name="Freeform 223">
                <a:extLst>
                  <a:ext uri="{FF2B5EF4-FFF2-40B4-BE49-F238E27FC236}">
                    <a16:creationId xmlns:a16="http://schemas.microsoft.com/office/drawing/2014/main" id="{01F9E205-B736-4CD7-9D23-9808B34A1F94}"/>
                  </a:ext>
                </a:extLst>
              </p:cNvPr>
              <p:cNvSpPr>
                <a:spLocks noEditPoints="1"/>
              </p:cNvSpPr>
              <p:nvPr/>
            </p:nvSpPr>
            <p:spPr bwMode="auto">
              <a:xfrm>
                <a:off x="3389313" y="7064375"/>
                <a:ext cx="387350" cy="434975"/>
              </a:xfrm>
              <a:custGeom>
                <a:avLst/>
                <a:gdLst>
                  <a:gd name="T0" fmla="*/ 183 w 186"/>
                  <a:gd name="T1" fmla="*/ 67 h 208"/>
                  <a:gd name="T2" fmla="*/ 179 w 186"/>
                  <a:gd name="T3" fmla="*/ 66 h 208"/>
                  <a:gd name="T4" fmla="*/ 147 w 186"/>
                  <a:gd name="T5" fmla="*/ 42 h 208"/>
                  <a:gd name="T6" fmla="*/ 183 w 186"/>
                  <a:gd name="T7" fmla="*/ 1 h 208"/>
                  <a:gd name="T8" fmla="*/ 179 w 186"/>
                  <a:gd name="T9" fmla="*/ 0 h 208"/>
                  <a:gd name="T10" fmla="*/ 0 w 186"/>
                  <a:gd name="T11" fmla="*/ 5 h 208"/>
                  <a:gd name="T12" fmla="*/ 38 w 186"/>
                  <a:gd name="T13" fmla="*/ 66 h 208"/>
                  <a:gd name="T14" fmla="*/ 0 w 186"/>
                  <a:gd name="T15" fmla="*/ 71 h 208"/>
                  <a:gd name="T16" fmla="*/ 41 w 186"/>
                  <a:gd name="T17" fmla="*/ 127 h 208"/>
                  <a:gd name="T18" fmla="*/ 3 w 186"/>
                  <a:gd name="T19" fmla="*/ 133 h 208"/>
                  <a:gd name="T20" fmla="*/ 43 w 186"/>
                  <a:gd name="T21" fmla="*/ 184 h 208"/>
                  <a:gd name="T22" fmla="*/ 118 w 186"/>
                  <a:gd name="T23" fmla="*/ 208 h 208"/>
                  <a:gd name="T24" fmla="*/ 141 w 186"/>
                  <a:gd name="T25" fmla="*/ 169 h 208"/>
                  <a:gd name="T26" fmla="*/ 180 w 186"/>
                  <a:gd name="T27" fmla="*/ 128 h 208"/>
                  <a:gd name="T28" fmla="*/ 176 w 186"/>
                  <a:gd name="T29" fmla="*/ 127 h 208"/>
                  <a:gd name="T30" fmla="*/ 144 w 186"/>
                  <a:gd name="T31" fmla="*/ 108 h 208"/>
                  <a:gd name="T32" fmla="*/ 134 w 186"/>
                  <a:gd name="T33" fmla="*/ 136 h 208"/>
                  <a:gd name="T34" fmla="*/ 168 w 186"/>
                  <a:gd name="T35" fmla="*/ 138 h 208"/>
                  <a:gd name="T36" fmla="*/ 170 w 186"/>
                  <a:gd name="T37" fmla="*/ 139 h 208"/>
                  <a:gd name="T38" fmla="*/ 133 w 186"/>
                  <a:gd name="T39" fmla="*/ 162 h 208"/>
                  <a:gd name="T40" fmla="*/ 131 w 186"/>
                  <a:gd name="T41" fmla="*/ 184 h 208"/>
                  <a:gd name="T42" fmla="*/ 66 w 186"/>
                  <a:gd name="T43" fmla="*/ 197 h 208"/>
                  <a:gd name="T44" fmla="*/ 53 w 186"/>
                  <a:gd name="T45" fmla="*/ 165 h 208"/>
                  <a:gd name="T46" fmla="*/ 50 w 186"/>
                  <a:gd name="T47" fmla="*/ 161 h 208"/>
                  <a:gd name="T48" fmla="*/ 14 w 186"/>
                  <a:gd name="T49" fmla="*/ 138 h 208"/>
                  <a:gd name="T50" fmla="*/ 50 w 186"/>
                  <a:gd name="T51" fmla="*/ 136 h 208"/>
                  <a:gd name="T52" fmla="*/ 50 w 186"/>
                  <a:gd name="T53" fmla="*/ 105 h 208"/>
                  <a:gd name="T54" fmla="*/ 47 w 186"/>
                  <a:gd name="T55" fmla="*/ 100 h 208"/>
                  <a:gd name="T56" fmla="*/ 11 w 186"/>
                  <a:gd name="T57" fmla="*/ 76 h 208"/>
                  <a:gd name="T58" fmla="*/ 47 w 186"/>
                  <a:gd name="T59" fmla="*/ 75 h 208"/>
                  <a:gd name="T60" fmla="*/ 47 w 186"/>
                  <a:gd name="T61" fmla="*/ 37 h 208"/>
                  <a:gd name="T62" fmla="*/ 11 w 186"/>
                  <a:gd name="T63" fmla="*/ 10 h 208"/>
                  <a:gd name="T64" fmla="*/ 172 w 186"/>
                  <a:gd name="T65" fmla="*/ 10 h 208"/>
                  <a:gd name="T66" fmla="*/ 141 w 186"/>
                  <a:gd name="T67" fmla="*/ 33 h 208"/>
                  <a:gd name="T68" fmla="*/ 135 w 186"/>
                  <a:gd name="T69" fmla="*/ 71 h 208"/>
                  <a:gd name="T70" fmla="*/ 140 w 186"/>
                  <a:gd name="T71" fmla="*/ 76 h 208"/>
                  <a:gd name="T72" fmla="*/ 172 w 186"/>
                  <a:gd name="T73" fmla="*/ 77 h 208"/>
                  <a:gd name="T74" fmla="*/ 139 w 186"/>
                  <a:gd name="T75" fmla="*/ 99 h 208"/>
                  <a:gd name="T76" fmla="*/ 136 w 186"/>
                  <a:gd name="T77" fmla="*/ 101 h 208"/>
                  <a:gd name="T78" fmla="*/ 133 w 186"/>
                  <a:gd name="T79"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208">
                    <a:moveTo>
                      <a:pt x="186" y="71"/>
                    </a:moveTo>
                    <a:cubicBezTo>
                      <a:pt x="186" y="69"/>
                      <a:pt x="185" y="68"/>
                      <a:pt x="183" y="67"/>
                    </a:cubicBezTo>
                    <a:cubicBezTo>
                      <a:pt x="182" y="66"/>
                      <a:pt x="181" y="66"/>
                      <a:pt x="180" y="66"/>
                    </a:cubicBezTo>
                    <a:cubicBezTo>
                      <a:pt x="179" y="66"/>
                      <a:pt x="179" y="66"/>
                      <a:pt x="179" y="66"/>
                    </a:cubicBezTo>
                    <a:cubicBezTo>
                      <a:pt x="146" y="66"/>
                      <a:pt x="146" y="66"/>
                      <a:pt x="146" y="66"/>
                    </a:cubicBezTo>
                    <a:cubicBezTo>
                      <a:pt x="147" y="42"/>
                      <a:pt x="147" y="42"/>
                      <a:pt x="147" y="42"/>
                    </a:cubicBezTo>
                    <a:cubicBezTo>
                      <a:pt x="170" y="35"/>
                      <a:pt x="186" y="21"/>
                      <a:pt x="186" y="5"/>
                    </a:cubicBezTo>
                    <a:cubicBezTo>
                      <a:pt x="186" y="3"/>
                      <a:pt x="185" y="2"/>
                      <a:pt x="183" y="1"/>
                    </a:cubicBezTo>
                    <a:cubicBezTo>
                      <a:pt x="182" y="0"/>
                      <a:pt x="181" y="0"/>
                      <a:pt x="180" y="0"/>
                    </a:cubicBezTo>
                    <a:cubicBezTo>
                      <a:pt x="179" y="0"/>
                      <a:pt x="179" y="0"/>
                      <a:pt x="179" y="0"/>
                    </a:cubicBezTo>
                    <a:cubicBezTo>
                      <a:pt x="5" y="0"/>
                      <a:pt x="5" y="0"/>
                      <a:pt x="5" y="0"/>
                    </a:cubicBezTo>
                    <a:cubicBezTo>
                      <a:pt x="2" y="0"/>
                      <a:pt x="0" y="2"/>
                      <a:pt x="0" y="5"/>
                    </a:cubicBezTo>
                    <a:cubicBezTo>
                      <a:pt x="0" y="21"/>
                      <a:pt x="14" y="35"/>
                      <a:pt x="37" y="41"/>
                    </a:cubicBezTo>
                    <a:cubicBezTo>
                      <a:pt x="38" y="66"/>
                      <a:pt x="38" y="66"/>
                      <a:pt x="38" y="66"/>
                    </a:cubicBezTo>
                    <a:cubicBezTo>
                      <a:pt x="5" y="66"/>
                      <a:pt x="5" y="66"/>
                      <a:pt x="5" y="66"/>
                    </a:cubicBezTo>
                    <a:cubicBezTo>
                      <a:pt x="2" y="66"/>
                      <a:pt x="0" y="68"/>
                      <a:pt x="0" y="71"/>
                    </a:cubicBezTo>
                    <a:cubicBezTo>
                      <a:pt x="0" y="88"/>
                      <a:pt x="15" y="102"/>
                      <a:pt x="40" y="108"/>
                    </a:cubicBezTo>
                    <a:cubicBezTo>
                      <a:pt x="41" y="127"/>
                      <a:pt x="41" y="127"/>
                      <a:pt x="41" y="127"/>
                    </a:cubicBezTo>
                    <a:cubicBezTo>
                      <a:pt x="8" y="127"/>
                      <a:pt x="8" y="127"/>
                      <a:pt x="8" y="127"/>
                    </a:cubicBezTo>
                    <a:cubicBezTo>
                      <a:pt x="5" y="127"/>
                      <a:pt x="3" y="130"/>
                      <a:pt x="3" y="133"/>
                    </a:cubicBezTo>
                    <a:cubicBezTo>
                      <a:pt x="3" y="149"/>
                      <a:pt x="18" y="163"/>
                      <a:pt x="43" y="169"/>
                    </a:cubicBezTo>
                    <a:cubicBezTo>
                      <a:pt x="43" y="184"/>
                      <a:pt x="43" y="184"/>
                      <a:pt x="43" y="184"/>
                    </a:cubicBezTo>
                    <a:cubicBezTo>
                      <a:pt x="43" y="197"/>
                      <a:pt x="54" y="208"/>
                      <a:pt x="66" y="208"/>
                    </a:cubicBezTo>
                    <a:cubicBezTo>
                      <a:pt x="118" y="208"/>
                      <a:pt x="118" y="208"/>
                      <a:pt x="118" y="208"/>
                    </a:cubicBezTo>
                    <a:cubicBezTo>
                      <a:pt x="130" y="208"/>
                      <a:pt x="141" y="197"/>
                      <a:pt x="141" y="185"/>
                    </a:cubicBezTo>
                    <a:cubicBezTo>
                      <a:pt x="141" y="169"/>
                      <a:pt x="141" y="169"/>
                      <a:pt x="141" y="169"/>
                    </a:cubicBezTo>
                    <a:cubicBezTo>
                      <a:pt x="166" y="163"/>
                      <a:pt x="182" y="149"/>
                      <a:pt x="182" y="133"/>
                    </a:cubicBezTo>
                    <a:cubicBezTo>
                      <a:pt x="182" y="131"/>
                      <a:pt x="181" y="129"/>
                      <a:pt x="180" y="128"/>
                    </a:cubicBezTo>
                    <a:cubicBezTo>
                      <a:pt x="179" y="128"/>
                      <a:pt x="177" y="127"/>
                      <a:pt x="176" y="127"/>
                    </a:cubicBezTo>
                    <a:cubicBezTo>
                      <a:pt x="176" y="127"/>
                      <a:pt x="176" y="127"/>
                      <a:pt x="176" y="127"/>
                    </a:cubicBezTo>
                    <a:cubicBezTo>
                      <a:pt x="143" y="127"/>
                      <a:pt x="143" y="127"/>
                      <a:pt x="143" y="127"/>
                    </a:cubicBezTo>
                    <a:cubicBezTo>
                      <a:pt x="144" y="108"/>
                      <a:pt x="144" y="108"/>
                      <a:pt x="144" y="108"/>
                    </a:cubicBezTo>
                    <a:cubicBezTo>
                      <a:pt x="169" y="102"/>
                      <a:pt x="186" y="88"/>
                      <a:pt x="186" y="71"/>
                    </a:cubicBezTo>
                    <a:close/>
                    <a:moveTo>
                      <a:pt x="134" y="136"/>
                    </a:moveTo>
                    <a:cubicBezTo>
                      <a:pt x="135" y="137"/>
                      <a:pt x="136" y="138"/>
                      <a:pt x="138" y="138"/>
                    </a:cubicBezTo>
                    <a:cubicBezTo>
                      <a:pt x="168" y="138"/>
                      <a:pt x="168" y="138"/>
                      <a:pt x="168" y="138"/>
                    </a:cubicBezTo>
                    <a:cubicBezTo>
                      <a:pt x="168" y="138"/>
                      <a:pt x="168" y="138"/>
                      <a:pt x="169" y="138"/>
                    </a:cubicBezTo>
                    <a:cubicBezTo>
                      <a:pt x="169" y="139"/>
                      <a:pt x="170" y="139"/>
                      <a:pt x="170" y="139"/>
                    </a:cubicBezTo>
                    <a:cubicBezTo>
                      <a:pt x="166" y="149"/>
                      <a:pt x="153" y="157"/>
                      <a:pt x="135" y="160"/>
                    </a:cubicBezTo>
                    <a:cubicBezTo>
                      <a:pt x="135" y="161"/>
                      <a:pt x="134" y="161"/>
                      <a:pt x="133" y="162"/>
                    </a:cubicBezTo>
                    <a:cubicBezTo>
                      <a:pt x="132" y="162"/>
                      <a:pt x="131" y="164"/>
                      <a:pt x="131" y="165"/>
                    </a:cubicBezTo>
                    <a:cubicBezTo>
                      <a:pt x="131" y="184"/>
                      <a:pt x="131" y="184"/>
                      <a:pt x="131" y="184"/>
                    </a:cubicBezTo>
                    <a:cubicBezTo>
                      <a:pt x="131" y="192"/>
                      <a:pt x="125" y="197"/>
                      <a:pt x="118" y="197"/>
                    </a:cubicBezTo>
                    <a:cubicBezTo>
                      <a:pt x="66" y="197"/>
                      <a:pt x="66" y="197"/>
                      <a:pt x="66" y="197"/>
                    </a:cubicBezTo>
                    <a:cubicBezTo>
                      <a:pt x="59" y="197"/>
                      <a:pt x="53" y="192"/>
                      <a:pt x="53" y="184"/>
                    </a:cubicBezTo>
                    <a:cubicBezTo>
                      <a:pt x="53" y="165"/>
                      <a:pt x="53" y="165"/>
                      <a:pt x="53" y="165"/>
                    </a:cubicBezTo>
                    <a:cubicBezTo>
                      <a:pt x="53" y="164"/>
                      <a:pt x="52" y="163"/>
                      <a:pt x="51" y="162"/>
                    </a:cubicBezTo>
                    <a:cubicBezTo>
                      <a:pt x="50" y="161"/>
                      <a:pt x="50" y="161"/>
                      <a:pt x="50" y="161"/>
                    </a:cubicBezTo>
                    <a:cubicBezTo>
                      <a:pt x="49" y="161"/>
                      <a:pt x="49" y="160"/>
                      <a:pt x="48" y="160"/>
                    </a:cubicBezTo>
                    <a:cubicBezTo>
                      <a:pt x="30" y="156"/>
                      <a:pt x="18" y="147"/>
                      <a:pt x="14" y="138"/>
                    </a:cubicBezTo>
                    <a:cubicBezTo>
                      <a:pt x="46" y="138"/>
                      <a:pt x="46" y="138"/>
                      <a:pt x="46" y="138"/>
                    </a:cubicBezTo>
                    <a:cubicBezTo>
                      <a:pt x="48" y="138"/>
                      <a:pt x="49" y="137"/>
                      <a:pt x="50" y="136"/>
                    </a:cubicBezTo>
                    <a:cubicBezTo>
                      <a:pt x="51" y="135"/>
                      <a:pt x="51" y="134"/>
                      <a:pt x="51" y="132"/>
                    </a:cubicBezTo>
                    <a:cubicBezTo>
                      <a:pt x="50" y="105"/>
                      <a:pt x="50" y="105"/>
                      <a:pt x="50" y="105"/>
                    </a:cubicBezTo>
                    <a:cubicBezTo>
                      <a:pt x="50" y="103"/>
                      <a:pt x="49" y="102"/>
                      <a:pt x="48" y="101"/>
                    </a:cubicBezTo>
                    <a:cubicBezTo>
                      <a:pt x="47" y="100"/>
                      <a:pt x="47" y="100"/>
                      <a:pt x="47" y="100"/>
                    </a:cubicBezTo>
                    <a:cubicBezTo>
                      <a:pt x="46" y="99"/>
                      <a:pt x="45" y="99"/>
                      <a:pt x="45" y="99"/>
                    </a:cubicBezTo>
                    <a:cubicBezTo>
                      <a:pt x="27" y="95"/>
                      <a:pt x="14" y="86"/>
                      <a:pt x="11" y="76"/>
                    </a:cubicBezTo>
                    <a:cubicBezTo>
                      <a:pt x="44" y="76"/>
                      <a:pt x="44" y="76"/>
                      <a:pt x="44" y="76"/>
                    </a:cubicBezTo>
                    <a:cubicBezTo>
                      <a:pt x="45" y="76"/>
                      <a:pt x="46" y="76"/>
                      <a:pt x="47" y="75"/>
                    </a:cubicBezTo>
                    <a:cubicBezTo>
                      <a:pt x="48" y="74"/>
                      <a:pt x="49" y="72"/>
                      <a:pt x="49" y="71"/>
                    </a:cubicBezTo>
                    <a:cubicBezTo>
                      <a:pt x="47" y="37"/>
                      <a:pt x="47" y="37"/>
                      <a:pt x="47" y="37"/>
                    </a:cubicBezTo>
                    <a:cubicBezTo>
                      <a:pt x="47" y="35"/>
                      <a:pt x="46" y="33"/>
                      <a:pt x="43" y="32"/>
                    </a:cubicBezTo>
                    <a:cubicBezTo>
                      <a:pt x="26" y="28"/>
                      <a:pt x="14" y="20"/>
                      <a:pt x="11" y="10"/>
                    </a:cubicBezTo>
                    <a:cubicBezTo>
                      <a:pt x="172" y="10"/>
                      <a:pt x="172" y="10"/>
                      <a:pt x="172" y="10"/>
                    </a:cubicBezTo>
                    <a:cubicBezTo>
                      <a:pt x="172" y="10"/>
                      <a:pt x="172" y="10"/>
                      <a:pt x="172" y="10"/>
                    </a:cubicBezTo>
                    <a:cubicBezTo>
                      <a:pt x="172" y="11"/>
                      <a:pt x="173" y="12"/>
                      <a:pt x="174" y="12"/>
                    </a:cubicBezTo>
                    <a:cubicBezTo>
                      <a:pt x="169" y="21"/>
                      <a:pt x="157" y="29"/>
                      <a:pt x="141" y="33"/>
                    </a:cubicBezTo>
                    <a:cubicBezTo>
                      <a:pt x="138" y="33"/>
                      <a:pt x="137" y="35"/>
                      <a:pt x="137" y="37"/>
                    </a:cubicBezTo>
                    <a:cubicBezTo>
                      <a:pt x="135" y="71"/>
                      <a:pt x="135" y="71"/>
                      <a:pt x="135" y="71"/>
                    </a:cubicBezTo>
                    <a:cubicBezTo>
                      <a:pt x="135" y="72"/>
                      <a:pt x="136" y="74"/>
                      <a:pt x="137" y="75"/>
                    </a:cubicBezTo>
                    <a:cubicBezTo>
                      <a:pt x="138" y="76"/>
                      <a:pt x="139" y="76"/>
                      <a:pt x="140" y="76"/>
                    </a:cubicBezTo>
                    <a:cubicBezTo>
                      <a:pt x="172" y="76"/>
                      <a:pt x="172" y="76"/>
                      <a:pt x="172" y="76"/>
                    </a:cubicBezTo>
                    <a:cubicBezTo>
                      <a:pt x="172" y="76"/>
                      <a:pt x="172" y="77"/>
                      <a:pt x="172" y="77"/>
                    </a:cubicBezTo>
                    <a:cubicBezTo>
                      <a:pt x="172" y="77"/>
                      <a:pt x="173" y="78"/>
                      <a:pt x="174" y="78"/>
                    </a:cubicBezTo>
                    <a:cubicBezTo>
                      <a:pt x="169" y="87"/>
                      <a:pt x="156" y="95"/>
                      <a:pt x="139" y="99"/>
                    </a:cubicBezTo>
                    <a:cubicBezTo>
                      <a:pt x="138" y="99"/>
                      <a:pt x="137" y="100"/>
                      <a:pt x="137" y="100"/>
                    </a:cubicBezTo>
                    <a:cubicBezTo>
                      <a:pt x="136" y="101"/>
                      <a:pt x="136" y="101"/>
                      <a:pt x="136" y="101"/>
                    </a:cubicBezTo>
                    <a:cubicBezTo>
                      <a:pt x="135" y="102"/>
                      <a:pt x="134" y="103"/>
                      <a:pt x="134" y="105"/>
                    </a:cubicBezTo>
                    <a:cubicBezTo>
                      <a:pt x="133" y="132"/>
                      <a:pt x="133" y="132"/>
                      <a:pt x="133" y="132"/>
                    </a:cubicBezTo>
                    <a:cubicBezTo>
                      <a:pt x="133" y="134"/>
                      <a:pt x="133" y="135"/>
                      <a:pt x="134" y="136"/>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latin typeface="Open Sans" panose="020B0606030504020204" pitchFamily="34" charset="0"/>
                  <a:ea typeface="Open Sans" panose="020B0606030504020204" pitchFamily="34" charset="0"/>
                  <a:cs typeface="Open Sans" panose="020B0606030504020204" pitchFamily="34" charset="0"/>
                </a:endParaRPr>
              </a:p>
            </p:txBody>
          </p:sp>
          <p:sp>
            <p:nvSpPr>
              <p:cNvPr id="79" name="Freeform 224">
                <a:extLst>
                  <a:ext uri="{FF2B5EF4-FFF2-40B4-BE49-F238E27FC236}">
                    <a16:creationId xmlns:a16="http://schemas.microsoft.com/office/drawing/2014/main" id="{B2B6494A-4F9C-4894-AB3E-F90B51EDBEA9}"/>
                  </a:ext>
                </a:extLst>
              </p:cNvPr>
              <p:cNvSpPr>
                <a:spLocks noEditPoints="1"/>
              </p:cNvSpPr>
              <p:nvPr/>
            </p:nvSpPr>
            <p:spPr bwMode="auto">
              <a:xfrm>
                <a:off x="3524251" y="7105650"/>
                <a:ext cx="112713" cy="106363"/>
              </a:xfrm>
              <a:custGeom>
                <a:avLst/>
                <a:gdLst>
                  <a:gd name="T0" fmla="*/ 27 w 54"/>
                  <a:gd name="T1" fmla="*/ 0 h 51"/>
                  <a:gd name="T2" fmla="*/ 0 w 54"/>
                  <a:gd name="T3" fmla="*/ 26 h 51"/>
                  <a:gd name="T4" fmla="*/ 27 w 54"/>
                  <a:gd name="T5" fmla="*/ 51 h 51"/>
                  <a:gd name="T6" fmla="*/ 54 w 54"/>
                  <a:gd name="T7" fmla="*/ 26 h 51"/>
                  <a:gd name="T8" fmla="*/ 27 w 54"/>
                  <a:gd name="T9" fmla="*/ 0 h 51"/>
                  <a:gd name="T10" fmla="*/ 27 w 54"/>
                  <a:gd name="T11" fmla="*/ 41 h 51"/>
                  <a:gd name="T12" fmla="*/ 11 w 54"/>
                  <a:gd name="T13" fmla="*/ 26 h 51"/>
                  <a:gd name="T14" fmla="*/ 27 w 54"/>
                  <a:gd name="T15" fmla="*/ 10 h 51"/>
                  <a:gd name="T16" fmla="*/ 43 w 54"/>
                  <a:gd name="T17" fmla="*/ 26 h 51"/>
                  <a:gd name="T18" fmla="*/ 27 w 54"/>
                  <a:gd name="T1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1">
                    <a:moveTo>
                      <a:pt x="27" y="0"/>
                    </a:moveTo>
                    <a:cubicBezTo>
                      <a:pt x="12" y="0"/>
                      <a:pt x="0" y="11"/>
                      <a:pt x="0" y="26"/>
                    </a:cubicBezTo>
                    <a:cubicBezTo>
                      <a:pt x="0" y="40"/>
                      <a:pt x="12" y="51"/>
                      <a:pt x="27" y="51"/>
                    </a:cubicBezTo>
                    <a:cubicBezTo>
                      <a:pt x="42" y="51"/>
                      <a:pt x="54" y="40"/>
                      <a:pt x="54" y="26"/>
                    </a:cubicBezTo>
                    <a:cubicBezTo>
                      <a:pt x="54" y="11"/>
                      <a:pt x="42" y="0"/>
                      <a:pt x="27" y="0"/>
                    </a:cubicBezTo>
                    <a:close/>
                    <a:moveTo>
                      <a:pt x="27" y="41"/>
                    </a:moveTo>
                    <a:cubicBezTo>
                      <a:pt x="18" y="41"/>
                      <a:pt x="11" y="34"/>
                      <a:pt x="11" y="26"/>
                    </a:cubicBezTo>
                    <a:cubicBezTo>
                      <a:pt x="11" y="17"/>
                      <a:pt x="18" y="10"/>
                      <a:pt x="27" y="10"/>
                    </a:cubicBezTo>
                    <a:cubicBezTo>
                      <a:pt x="36" y="10"/>
                      <a:pt x="43" y="17"/>
                      <a:pt x="43" y="26"/>
                    </a:cubicBezTo>
                    <a:cubicBezTo>
                      <a:pt x="43" y="34"/>
                      <a:pt x="36" y="41"/>
                      <a:pt x="27" y="41"/>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225">
                <a:extLst>
                  <a:ext uri="{FF2B5EF4-FFF2-40B4-BE49-F238E27FC236}">
                    <a16:creationId xmlns:a16="http://schemas.microsoft.com/office/drawing/2014/main" id="{62DED71F-8314-4D52-A9C8-861F77BDFBEB}"/>
                  </a:ext>
                </a:extLst>
              </p:cNvPr>
              <p:cNvSpPr>
                <a:spLocks noEditPoints="1"/>
              </p:cNvSpPr>
              <p:nvPr/>
            </p:nvSpPr>
            <p:spPr bwMode="auto">
              <a:xfrm>
                <a:off x="3524251" y="7227888"/>
                <a:ext cx="112713" cy="107950"/>
              </a:xfrm>
              <a:custGeom>
                <a:avLst/>
                <a:gdLst>
                  <a:gd name="T0" fmla="*/ 27 w 54"/>
                  <a:gd name="T1" fmla="*/ 0 h 52"/>
                  <a:gd name="T2" fmla="*/ 0 w 54"/>
                  <a:gd name="T3" fmla="*/ 26 h 52"/>
                  <a:gd name="T4" fmla="*/ 27 w 54"/>
                  <a:gd name="T5" fmla="*/ 52 h 52"/>
                  <a:gd name="T6" fmla="*/ 54 w 54"/>
                  <a:gd name="T7" fmla="*/ 26 h 52"/>
                  <a:gd name="T8" fmla="*/ 27 w 54"/>
                  <a:gd name="T9" fmla="*/ 0 h 52"/>
                  <a:gd name="T10" fmla="*/ 27 w 54"/>
                  <a:gd name="T11" fmla="*/ 42 h 52"/>
                  <a:gd name="T12" fmla="*/ 11 w 54"/>
                  <a:gd name="T13" fmla="*/ 26 h 52"/>
                  <a:gd name="T14" fmla="*/ 27 w 54"/>
                  <a:gd name="T15" fmla="*/ 10 h 52"/>
                  <a:gd name="T16" fmla="*/ 43 w 54"/>
                  <a:gd name="T17" fmla="*/ 26 h 52"/>
                  <a:gd name="T18" fmla="*/ 27 w 54"/>
                  <a:gd name="T1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2">
                    <a:moveTo>
                      <a:pt x="27" y="0"/>
                    </a:moveTo>
                    <a:cubicBezTo>
                      <a:pt x="12" y="0"/>
                      <a:pt x="0" y="12"/>
                      <a:pt x="0" y="26"/>
                    </a:cubicBezTo>
                    <a:cubicBezTo>
                      <a:pt x="0" y="40"/>
                      <a:pt x="12" y="52"/>
                      <a:pt x="27" y="52"/>
                    </a:cubicBezTo>
                    <a:cubicBezTo>
                      <a:pt x="42" y="52"/>
                      <a:pt x="54" y="40"/>
                      <a:pt x="54" y="26"/>
                    </a:cubicBezTo>
                    <a:cubicBezTo>
                      <a:pt x="54" y="12"/>
                      <a:pt x="42" y="0"/>
                      <a:pt x="27" y="0"/>
                    </a:cubicBezTo>
                    <a:close/>
                    <a:moveTo>
                      <a:pt x="27" y="42"/>
                    </a:moveTo>
                    <a:cubicBezTo>
                      <a:pt x="18" y="42"/>
                      <a:pt x="11" y="35"/>
                      <a:pt x="11" y="26"/>
                    </a:cubicBezTo>
                    <a:cubicBezTo>
                      <a:pt x="11" y="17"/>
                      <a:pt x="18" y="10"/>
                      <a:pt x="27" y="10"/>
                    </a:cubicBezTo>
                    <a:cubicBezTo>
                      <a:pt x="36" y="10"/>
                      <a:pt x="43" y="17"/>
                      <a:pt x="43" y="26"/>
                    </a:cubicBezTo>
                    <a:cubicBezTo>
                      <a:pt x="43" y="35"/>
                      <a:pt x="36" y="42"/>
                      <a:pt x="27" y="4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latin typeface="Open Sans" panose="020B0606030504020204" pitchFamily="34" charset="0"/>
                  <a:ea typeface="Open Sans" panose="020B0606030504020204" pitchFamily="34" charset="0"/>
                  <a:cs typeface="Open Sans" panose="020B0606030504020204" pitchFamily="34" charset="0"/>
                </a:endParaRPr>
              </a:p>
            </p:txBody>
          </p:sp>
          <p:sp>
            <p:nvSpPr>
              <p:cNvPr id="81" name="Freeform 226">
                <a:extLst>
                  <a:ext uri="{FF2B5EF4-FFF2-40B4-BE49-F238E27FC236}">
                    <a16:creationId xmlns:a16="http://schemas.microsoft.com/office/drawing/2014/main" id="{74D5481D-2A34-4341-8E86-CB9A20B9A923}"/>
                  </a:ext>
                </a:extLst>
              </p:cNvPr>
              <p:cNvSpPr>
                <a:spLocks noEditPoints="1"/>
              </p:cNvSpPr>
              <p:nvPr/>
            </p:nvSpPr>
            <p:spPr bwMode="auto">
              <a:xfrm>
                <a:off x="3524251" y="7348538"/>
                <a:ext cx="112713" cy="107950"/>
              </a:xfrm>
              <a:custGeom>
                <a:avLst/>
                <a:gdLst>
                  <a:gd name="T0" fmla="*/ 27 w 54"/>
                  <a:gd name="T1" fmla="*/ 0 h 52"/>
                  <a:gd name="T2" fmla="*/ 0 w 54"/>
                  <a:gd name="T3" fmla="*/ 26 h 52"/>
                  <a:gd name="T4" fmla="*/ 27 w 54"/>
                  <a:gd name="T5" fmla="*/ 52 h 52"/>
                  <a:gd name="T6" fmla="*/ 54 w 54"/>
                  <a:gd name="T7" fmla="*/ 26 h 52"/>
                  <a:gd name="T8" fmla="*/ 27 w 54"/>
                  <a:gd name="T9" fmla="*/ 0 h 52"/>
                  <a:gd name="T10" fmla="*/ 27 w 54"/>
                  <a:gd name="T11" fmla="*/ 42 h 52"/>
                  <a:gd name="T12" fmla="*/ 11 w 54"/>
                  <a:gd name="T13" fmla="*/ 26 h 52"/>
                  <a:gd name="T14" fmla="*/ 27 w 54"/>
                  <a:gd name="T15" fmla="*/ 10 h 52"/>
                  <a:gd name="T16" fmla="*/ 43 w 54"/>
                  <a:gd name="T17" fmla="*/ 26 h 52"/>
                  <a:gd name="T18" fmla="*/ 27 w 54"/>
                  <a:gd name="T1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2">
                    <a:moveTo>
                      <a:pt x="27" y="0"/>
                    </a:moveTo>
                    <a:cubicBezTo>
                      <a:pt x="12" y="0"/>
                      <a:pt x="0" y="12"/>
                      <a:pt x="0" y="26"/>
                    </a:cubicBezTo>
                    <a:cubicBezTo>
                      <a:pt x="0" y="40"/>
                      <a:pt x="12" y="52"/>
                      <a:pt x="27" y="52"/>
                    </a:cubicBezTo>
                    <a:cubicBezTo>
                      <a:pt x="42" y="52"/>
                      <a:pt x="54" y="40"/>
                      <a:pt x="54" y="26"/>
                    </a:cubicBezTo>
                    <a:cubicBezTo>
                      <a:pt x="54" y="12"/>
                      <a:pt x="42" y="0"/>
                      <a:pt x="27" y="0"/>
                    </a:cubicBezTo>
                    <a:close/>
                    <a:moveTo>
                      <a:pt x="27" y="42"/>
                    </a:moveTo>
                    <a:cubicBezTo>
                      <a:pt x="18" y="42"/>
                      <a:pt x="11" y="35"/>
                      <a:pt x="11" y="26"/>
                    </a:cubicBezTo>
                    <a:cubicBezTo>
                      <a:pt x="11" y="17"/>
                      <a:pt x="18" y="10"/>
                      <a:pt x="27" y="10"/>
                    </a:cubicBezTo>
                    <a:cubicBezTo>
                      <a:pt x="36" y="10"/>
                      <a:pt x="43" y="17"/>
                      <a:pt x="43" y="26"/>
                    </a:cubicBezTo>
                    <a:cubicBezTo>
                      <a:pt x="43" y="35"/>
                      <a:pt x="36" y="42"/>
                      <a:pt x="27" y="4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48" name="TextBox 47">
            <a:extLst>
              <a:ext uri="{FF2B5EF4-FFF2-40B4-BE49-F238E27FC236}">
                <a16:creationId xmlns:a16="http://schemas.microsoft.com/office/drawing/2014/main" id="{E9A1190A-082A-48BB-A92A-D342315C69AE}"/>
              </a:ext>
            </a:extLst>
          </p:cNvPr>
          <p:cNvSpPr txBox="1"/>
          <p:nvPr/>
        </p:nvSpPr>
        <p:spPr>
          <a:xfrm>
            <a:off x="519655" y="1984948"/>
            <a:ext cx="1199374"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Dress The Part</a:t>
            </a:r>
          </a:p>
        </p:txBody>
      </p:sp>
      <p:sp>
        <p:nvSpPr>
          <p:cNvPr id="49" name="TextBox 48">
            <a:extLst>
              <a:ext uri="{FF2B5EF4-FFF2-40B4-BE49-F238E27FC236}">
                <a16:creationId xmlns:a16="http://schemas.microsoft.com/office/drawing/2014/main" id="{1CD1C81C-AB24-4323-BA5A-13E1462D0D0C}"/>
              </a:ext>
            </a:extLst>
          </p:cNvPr>
          <p:cNvSpPr txBox="1"/>
          <p:nvPr/>
        </p:nvSpPr>
        <p:spPr>
          <a:xfrm>
            <a:off x="4595119" y="4675567"/>
            <a:ext cx="2615785"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Avoid Multitasking</a:t>
            </a:r>
          </a:p>
        </p:txBody>
      </p:sp>
      <p:sp>
        <p:nvSpPr>
          <p:cNvPr id="50" name="TextBox 49">
            <a:extLst>
              <a:ext uri="{FF2B5EF4-FFF2-40B4-BE49-F238E27FC236}">
                <a16:creationId xmlns:a16="http://schemas.microsoft.com/office/drawing/2014/main" id="{70C0B0B2-98CD-4AAF-BB70-6581700F8ECD}"/>
              </a:ext>
            </a:extLst>
          </p:cNvPr>
          <p:cNvSpPr txBox="1"/>
          <p:nvPr/>
        </p:nvSpPr>
        <p:spPr>
          <a:xfrm>
            <a:off x="8894296" y="2156265"/>
            <a:ext cx="1921258" cy="584775"/>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Be Aware of Your Body Language</a:t>
            </a:r>
          </a:p>
        </p:txBody>
      </p:sp>
    </p:spTree>
    <p:extLst>
      <p:ext uri="{BB962C8B-B14F-4D97-AF65-F5344CB8AC3E}">
        <p14:creationId xmlns:p14="http://schemas.microsoft.com/office/powerpoint/2010/main" val="735526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B22ED45A-4B17-4814-8440-B261DFC9EDDC}"/>
              </a:ext>
            </a:extLst>
          </p:cNvPr>
          <p:cNvSpPr txBox="1">
            <a:spLocks/>
          </p:cNvSpPr>
          <p:nvPr/>
        </p:nvSpPr>
        <p:spPr>
          <a:xfrm>
            <a:off x="648824" y="417681"/>
            <a:ext cx="7912861"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dirty="0">
                <a:latin typeface="Open Sans" panose="020B0606030504020204" pitchFamily="34" charset="0"/>
                <a:ea typeface="Open Sans" panose="020B0606030504020204" pitchFamily="34" charset="0"/>
                <a:cs typeface="Open Sans" panose="020B0606030504020204" pitchFamily="34" charset="0"/>
              </a:rPr>
              <a:t>Additional resources for telework</a:t>
            </a:r>
          </a:p>
        </p:txBody>
      </p:sp>
      <p:sp>
        <p:nvSpPr>
          <p:cNvPr id="68" name="Oval 67">
            <a:extLst>
              <a:ext uri="{FF2B5EF4-FFF2-40B4-BE49-F238E27FC236}">
                <a16:creationId xmlns:a16="http://schemas.microsoft.com/office/drawing/2014/main" id="{4D5E9507-69D0-4682-8D10-4C5740E77D13}"/>
              </a:ext>
            </a:extLst>
          </p:cNvPr>
          <p:cNvSpPr>
            <a:spLocks noChangeAspect="1"/>
          </p:cNvSpPr>
          <p:nvPr/>
        </p:nvSpPr>
        <p:spPr>
          <a:xfrm>
            <a:off x="1940136" y="2094640"/>
            <a:ext cx="553212" cy="5532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grpSp>
        <p:nvGrpSpPr>
          <p:cNvPr id="2" name="Group 1">
            <a:extLst>
              <a:ext uri="{FF2B5EF4-FFF2-40B4-BE49-F238E27FC236}">
                <a16:creationId xmlns:a16="http://schemas.microsoft.com/office/drawing/2014/main" id="{1C74CEF4-DAC4-4081-87F3-8702D9AACED0}"/>
              </a:ext>
            </a:extLst>
          </p:cNvPr>
          <p:cNvGrpSpPr/>
          <p:nvPr/>
        </p:nvGrpSpPr>
        <p:grpSpPr>
          <a:xfrm>
            <a:off x="482600" y="3045269"/>
            <a:ext cx="3150053" cy="1646625"/>
            <a:chOff x="481094" y="3335967"/>
            <a:chExt cx="3150053" cy="1646625"/>
          </a:xfrm>
        </p:grpSpPr>
        <p:grpSp>
          <p:nvGrpSpPr>
            <p:cNvPr id="46" name="Group 45">
              <a:extLst>
                <a:ext uri="{FF2B5EF4-FFF2-40B4-BE49-F238E27FC236}">
                  <a16:creationId xmlns:a16="http://schemas.microsoft.com/office/drawing/2014/main" id="{4EC215AA-FB5F-4603-839C-47DFBA2ED3DA}"/>
                </a:ext>
              </a:extLst>
            </p:cNvPr>
            <p:cNvGrpSpPr/>
            <p:nvPr/>
          </p:nvGrpSpPr>
          <p:grpSpPr>
            <a:xfrm>
              <a:off x="1523327" y="3557656"/>
              <a:ext cx="1600873" cy="1126979"/>
              <a:chOff x="5663073" y="184911"/>
              <a:chExt cx="5241655" cy="3774505"/>
            </a:xfrm>
          </p:grpSpPr>
          <p:pic>
            <p:nvPicPr>
              <p:cNvPr id="47" name="object 3">
                <a:extLst>
                  <a:ext uri="{FF2B5EF4-FFF2-40B4-BE49-F238E27FC236}">
                    <a16:creationId xmlns:a16="http://schemas.microsoft.com/office/drawing/2014/main" id="{EF74C877-8E69-4CEA-AB41-CD24A1ACFBA3}"/>
                  </a:ext>
                </a:extLst>
              </p:cNvPr>
              <p:cNvPicPr/>
              <p:nvPr/>
            </p:nvPicPr>
            <p:blipFill>
              <a:blip r:embed="rId2" cstate="print"/>
              <a:stretch>
                <a:fillRect/>
              </a:stretch>
            </p:blipFill>
            <p:spPr>
              <a:xfrm>
                <a:off x="5663073" y="233106"/>
                <a:ext cx="5183344" cy="3726310"/>
              </a:xfrm>
              <a:prstGeom prst="rect">
                <a:avLst/>
              </a:prstGeom>
            </p:spPr>
          </p:pic>
          <p:pic>
            <p:nvPicPr>
              <p:cNvPr id="48" name="object 4">
                <a:extLst>
                  <a:ext uri="{FF2B5EF4-FFF2-40B4-BE49-F238E27FC236}">
                    <a16:creationId xmlns:a16="http://schemas.microsoft.com/office/drawing/2014/main" id="{76C41654-539D-4F7E-9130-9641519A35EA}"/>
                  </a:ext>
                </a:extLst>
              </p:cNvPr>
              <p:cNvPicPr/>
              <p:nvPr/>
            </p:nvPicPr>
            <p:blipFill>
              <a:blip r:embed="rId3" cstate="print"/>
              <a:stretch>
                <a:fillRect/>
              </a:stretch>
            </p:blipFill>
            <p:spPr>
              <a:xfrm>
                <a:off x="5717794" y="287019"/>
                <a:ext cx="5029047" cy="3572916"/>
              </a:xfrm>
              <a:prstGeom prst="rect">
                <a:avLst/>
              </a:prstGeom>
            </p:spPr>
          </p:pic>
          <p:sp>
            <p:nvSpPr>
              <p:cNvPr id="49" name="object 5">
                <a:extLst>
                  <a:ext uri="{FF2B5EF4-FFF2-40B4-BE49-F238E27FC236}">
                    <a16:creationId xmlns:a16="http://schemas.microsoft.com/office/drawing/2014/main" id="{9FC01FBD-0F9A-4BEA-B119-9B4F1CB650D7}"/>
                  </a:ext>
                </a:extLst>
              </p:cNvPr>
              <p:cNvSpPr/>
              <p:nvPr/>
            </p:nvSpPr>
            <p:spPr>
              <a:xfrm>
                <a:off x="5714110" y="283336"/>
                <a:ext cx="5036820" cy="3580129"/>
              </a:xfrm>
              <a:custGeom>
                <a:avLst/>
                <a:gdLst/>
                <a:ahLst/>
                <a:cxnLst/>
                <a:rect l="l" t="t" r="r" b="b"/>
                <a:pathLst>
                  <a:path w="5036820" h="3580129">
                    <a:moveTo>
                      <a:pt x="441833" y="0"/>
                    </a:moveTo>
                    <a:lnTo>
                      <a:pt x="5036312" y="706247"/>
                    </a:lnTo>
                    <a:lnTo>
                      <a:pt x="4594606" y="3580130"/>
                    </a:lnTo>
                    <a:lnTo>
                      <a:pt x="0" y="2873883"/>
                    </a:lnTo>
                    <a:lnTo>
                      <a:pt x="441833" y="0"/>
                    </a:lnTo>
                    <a:close/>
                  </a:path>
                </a:pathLst>
              </a:custGeom>
              <a:ln w="6350">
                <a:solidFill>
                  <a:srgbClr val="D0D0CE"/>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18">
                <a:extLst>
                  <a:ext uri="{FF2B5EF4-FFF2-40B4-BE49-F238E27FC236}">
                    <a16:creationId xmlns:a16="http://schemas.microsoft.com/office/drawing/2014/main" id="{ADA049D2-B5DD-4C9D-B10D-972B390DD834}"/>
                  </a:ext>
                </a:extLst>
              </p:cNvPr>
              <p:cNvSpPr/>
              <p:nvPr/>
            </p:nvSpPr>
            <p:spPr>
              <a:xfrm>
                <a:off x="5946013" y="184911"/>
                <a:ext cx="4958715" cy="976630"/>
              </a:xfrm>
              <a:custGeom>
                <a:avLst/>
                <a:gdLst/>
                <a:ahLst/>
                <a:cxnLst/>
                <a:rect l="l" t="t" r="r" b="b"/>
                <a:pathLst>
                  <a:path w="4958715" h="976630">
                    <a:moveTo>
                      <a:pt x="458597" y="73025"/>
                    </a:moveTo>
                    <a:lnTo>
                      <a:pt x="443306" y="62230"/>
                    </a:lnTo>
                    <a:lnTo>
                      <a:pt x="430885" y="54381"/>
                    </a:lnTo>
                    <a:lnTo>
                      <a:pt x="421259" y="49911"/>
                    </a:lnTo>
                    <a:lnTo>
                      <a:pt x="382524" y="50292"/>
                    </a:lnTo>
                    <a:lnTo>
                      <a:pt x="395224" y="19812"/>
                    </a:lnTo>
                    <a:lnTo>
                      <a:pt x="352044" y="0"/>
                    </a:lnTo>
                    <a:lnTo>
                      <a:pt x="307124" y="27101"/>
                    </a:lnTo>
                    <a:lnTo>
                      <a:pt x="206336" y="87337"/>
                    </a:lnTo>
                    <a:lnTo>
                      <a:pt x="100647" y="149110"/>
                    </a:lnTo>
                    <a:lnTo>
                      <a:pt x="41021" y="180848"/>
                    </a:lnTo>
                    <a:lnTo>
                      <a:pt x="0" y="190373"/>
                    </a:lnTo>
                    <a:lnTo>
                      <a:pt x="9017" y="230886"/>
                    </a:lnTo>
                    <a:lnTo>
                      <a:pt x="42684" y="254317"/>
                    </a:lnTo>
                    <a:lnTo>
                      <a:pt x="61976" y="343916"/>
                    </a:lnTo>
                    <a:lnTo>
                      <a:pt x="116586" y="318516"/>
                    </a:lnTo>
                    <a:lnTo>
                      <a:pt x="393446" y="158369"/>
                    </a:lnTo>
                    <a:lnTo>
                      <a:pt x="435737" y="125222"/>
                    </a:lnTo>
                    <a:lnTo>
                      <a:pt x="458597" y="73025"/>
                    </a:lnTo>
                    <a:close/>
                  </a:path>
                  <a:path w="4958715" h="976630">
                    <a:moveTo>
                      <a:pt x="4958715" y="871855"/>
                    </a:moveTo>
                    <a:lnTo>
                      <a:pt x="4859426" y="763397"/>
                    </a:lnTo>
                    <a:lnTo>
                      <a:pt x="4788763" y="684441"/>
                    </a:lnTo>
                    <a:lnTo>
                      <a:pt x="4751578" y="639318"/>
                    </a:lnTo>
                    <a:lnTo>
                      <a:pt x="4736719" y="606044"/>
                    </a:lnTo>
                    <a:lnTo>
                      <a:pt x="4703318" y="621157"/>
                    </a:lnTo>
                    <a:lnTo>
                      <a:pt x="4680191" y="664819"/>
                    </a:lnTo>
                    <a:lnTo>
                      <a:pt x="4614799" y="687324"/>
                    </a:lnTo>
                    <a:lnTo>
                      <a:pt x="4645660" y="729361"/>
                    </a:lnTo>
                    <a:lnTo>
                      <a:pt x="4829302" y="936498"/>
                    </a:lnTo>
                    <a:lnTo>
                      <a:pt x="4864862" y="966470"/>
                    </a:lnTo>
                    <a:lnTo>
                      <a:pt x="4913503" y="976376"/>
                    </a:lnTo>
                    <a:lnTo>
                      <a:pt x="4915586" y="971867"/>
                    </a:lnTo>
                    <a:lnTo>
                      <a:pt x="4920208" y="961326"/>
                    </a:lnTo>
                    <a:lnTo>
                      <a:pt x="4924907" y="949274"/>
                    </a:lnTo>
                    <a:lnTo>
                      <a:pt x="4927219" y="940181"/>
                    </a:lnTo>
                    <a:lnTo>
                      <a:pt x="4920361" y="907161"/>
                    </a:lnTo>
                    <a:lnTo>
                      <a:pt x="4948809" y="912368"/>
                    </a:lnTo>
                    <a:lnTo>
                      <a:pt x="4950079" y="907161"/>
                    </a:lnTo>
                    <a:lnTo>
                      <a:pt x="4958715" y="871855"/>
                    </a:lnTo>
                    <a:close/>
                  </a:path>
                </a:pathLst>
              </a:custGeom>
              <a:solidFill>
                <a:srgbClr val="EBED9A"/>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id="{6293908C-6CAA-49AD-8EEF-174AF2657A52}"/>
                  </a:ext>
                </a:extLst>
              </p:cNvPr>
              <p:cNvSpPr/>
              <p:nvPr/>
            </p:nvSpPr>
            <p:spPr>
              <a:xfrm rot="556299">
                <a:off x="6723326" y="541022"/>
                <a:ext cx="599103" cy="152400"/>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2" name="Group 51">
              <a:extLst>
                <a:ext uri="{FF2B5EF4-FFF2-40B4-BE49-F238E27FC236}">
                  <a16:creationId xmlns:a16="http://schemas.microsoft.com/office/drawing/2014/main" id="{13131ED6-36E7-48BE-AD80-8347E1BE79EF}"/>
                </a:ext>
              </a:extLst>
            </p:cNvPr>
            <p:cNvGrpSpPr/>
            <p:nvPr/>
          </p:nvGrpSpPr>
          <p:grpSpPr>
            <a:xfrm rot="20000826">
              <a:off x="1278344" y="3881597"/>
              <a:ext cx="790718" cy="977176"/>
              <a:chOff x="5469308" y="1983137"/>
              <a:chExt cx="2428557" cy="3302469"/>
            </a:xfrm>
          </p:grpSpPr>
          <p:pic>
            <p:nvPicPr>
              <p:cNvPr id="53" name="object 9">
                <a:extLst>
                  <a:ext uri="{FF2B5EF4-FFF2-40B4-BE49-F238E27FC236}">
                    <a16:creationId xmlns:a16="http://schemas.microsoft.com/office/drawing/2014/main" id="{8CE7811A-96EF-4C27-A053-0AFD8BFF84B7}"/>
                  </a:ext>
                </a:extLst>
              </p:cNvPr>
              <p:cNvPicPr/>
              <p:nvPr/>
            </p:nvPicPr>
            <p:blipFill>
              <a:blip r:embed="rId4" cstate="print"/>
              <a:stretch>
                <a:fillRect/>
              </a:stretch>
            </p:blipFill>
            <p:spPr>
              <a:xfrm>
                <a:off x="5469308" y="1983137"/>
                <a:ext cx="2428557" cy="3302469"/>
              </a:xfrm>
              <a:prstGeom prst="rect">
                <a:avLst/>
              </a:prstGeom>
            </p:spPr>
          </p:pic>
          <p:sp>
            <p:nvSpPr>
              <p:cNvPr id="54" name="Rectangle 53">
                <a:extLst>
                  <a:ext uri="{FF2B5EF4-FFF2-40B4-BE49-F238E27FC236}">
                    <a16:creationId xmlns:a16="http://schemas.microsoft.com/office/drawing/2014/main" id="{004D9658-1F4D-4F21-B318-2135C95E4930}"/>
                  </a:ext>
                </a:extLst>
              </p:cNvPr>
              <p:cNvSpPr/>
              <p:nvPr/>
            </p:nvSpPr>
            <p:spPr>
              <a:xfrm rot="378456">
                <a:off x="6104127" y="2175967"/>
                <a:ext cx="223533"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E932674F-825D-4406-A43C-B39C58AB2F19}"/>
                  </a:ext>
                </a:extLst>
              </p:cNvPr>
              <p:cNvSpPr/>
              <p:nvPr/>
            </p:nvSpPr>
            <p:spPr>
              <a:xfrm rot="720532">
                <a:off x="6286082" y="2231721"/>
                <a:ext cx="223533" cy="1218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pic>
          <p:nvPicPr>
            <p:cNvPr id="2050" name="Picture 2" descr="Microsoft Teams Custom Backgrounds - Heliocentrix">
              <a:extLst>
                <a:ext uri="{FF2B5EF4-FFF2-40B4-BE49-F238E27FC236}">
                  <a16:creationId xmlns:a16="http://schemas.microsoft.com/office/drawing/2014/main" id="{D3CE6705-0D6D-4422-9A3B-0572FF4AE3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85" y="3423947"/>
              <a:ext cx="611590" cy="6115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anded virtual background in Zoom – Excell Design &amp; Marketing">
              <a:extLst>
                <a:ext uri="{FF2B5EF4-FFF2-40B4-BE49-F238E27FC236}">
                  <a16:creationId xmlns:a16="http://schemas.microsoft.com/office/drawing/2014/main" id="{72E81F17-6084-42CC-ACE6-5FD8B70C89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6578" y="4239682"/>
              <a:ext cx="634569" cy="74291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2BD50011-7A63-4ED5-B59E-4E0762B5CD77}"/>
                </a:ext>
              </a:extLst>
            </p:cNvPr>
            <p:cNvCxnSpPr/>
            <p:nvPr/>
          </p:nvCxnSpPr>
          <p:spPr>
            <a:xfrm>
              <a:off x="987785" y="3335967"/>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pic>
          <p:nvPicPr>
            <p:cNvPr id="3078" name="Picture 6" descr="office-365-logo-cloud | Net Primates Website">
              <a:extLst>
                <a:ext uri="{FF2B5EF4-FFF2-40B4-BE49-F238E27FC236}">
                  <a16:creationId xmlns:a16="http://schemas.microsoft.com/office/drawing/2014/main" id="{707BDA07-FF8D-4BA2-BA8E-84A916E8D5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094" y="4290877"/>
              <a:ext cx="809357" cy="525119"/>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Oval 68">
            <a:extLst>
              <a:ext uri="{FF2B5EF4-FFF2-40B4-BE49-F238E27FC236}">
                <a16:creationId xmlns:a16="http://schemas.microsoft.com/office/drawing/2014/main" id="{384996B1-04A8-4534-84E7-A5D33E4CFE26}"/>
              </a:ext>
            </a:extLst>
          </p:cNvPr>
          <p:cNvSpPr>
            <a:spLocks noChangeAspect="1"/>
          </p:cNvSpPr>
          <p:nvPr/>
        </p:nvSpPr>
        <p:spPr>
          <a:xfrm>
            <a:off x="5751332" y="2019709"/>
            <a:ext cx="553212" cy="5532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70" name="Oval 69">
            <a:extLst>
              <a:ext uri="{FF2B5EF4-FFF2-40B4-BE49-F238E27FC236}">
                <a16:creationId xmlns:a16="http://schemas.microsoft.com/office/drawing/2014/main" id="{7A459051-8C83-43BF-8DE3-1DA8B8F7B968}"/>
              </a:ext>
            </a:extLst>
          </p:cNvPr>
          <p:cNvSpPr>
            <a:spLocks noChangeAspect="1"/>
          </p:cNvSpPr>
          <p:nvPr/>
        </p:nvSpPr>
        <p:spPr>
          <a:xfrm>
            <a:off x="9519249" y="1997575"/>
            <a:ext cx="553212" cy="5532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71" name="Shape 175">
            <a:extLst>
              <a:ext uri="{FF2B5EF4-FFF2-40B4-BE49-F238E27FC236}">
                <a16:creationId xmlns:a16="http://schemas.microsoft.com/office/drawing/2014/main" id="{19E3E577-D15C-4CCE-AF3C-F3C778909BCF}"/>
              </a:ext>
            </a:extLst>
          </p:cNvPr>
          <p:cNvSpPr/>
          <p:nvPr/>
        </p:nvSpPr>
        <p:spPr>
          <a:xfrm>
            <a:off x="1070139" y="2202307"/>
            <a:ext cx="2183882" cy="731520"/>
          </a:xfrm>
          <a:prstGeom prst="rect">
            <a:avLst/>
          </a:prstGeom>
          <a:noFill/>
          <a:ln>
            <a:noFill/>
          </a:ln>
        </p:spPr>
        <p:txBody>
          <a:bodyPr lIns="0" tIns="0" rIns="0" bIns="0" anchor="ctr" anchorCtr="0">
            <a:noAutofit/>
          </a:bodyPr>
          <a:lstStyle/>
          <a:p>
            <a:pPr marL="0" marR="0" lvl="0" indent="0" algn="ctr" defTabSz="914400" rtl="0" eaLnBrk="1" fontAlgn="auto" latinLnBrk="0" hangingPunct="1">
              <a:lnSpc>
                <a:spcPct val="100000"/>
              </a:lnSpc>
              <a:spcBef>
                <a:spcPts val="0"/>
              </a:spcBef>
              <a:spcAft>
                <a:spcPts val="1200"/>
              </a:spcAft>
              <a:buClr>
                <a:srgbClr val="FDD300"/>
              </a:buClr>
              <a:buSzPct val="25000"/>
              <a:buFontTx/>
              <a:buNone/>
              <a:tabLst/>
              <a:defRPr/>
            </a:pPr>
            <a:r>
              <a:rPr kumimoji="0" lang="en-US" sz="2400" b="0" i="0" u="none" strike="noStrike" kern="1200" cap="none" spc="-7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Verdana"/>
              </a:rPr>
              <a:t>Technology Troubleshooting</a:t>
            </a:r>
          </a:p>
        </p:txBody>
      </p:sp>
      <p:sp>
        <p:nvSpPr>
          <p:cNvPr id="72" name="Shape 176">
            <a:extLst>
              <a:ext uri="{FF2B5EF4-FFF2-40B4-BE49-F238E27FC236}">
                <a16:creationId xmlns:a16="http://schemas.microsoft.com/office/drawing/2014/main" id="{72A8DF3B-5B39-440B-85E2-4A90602D4670}"/>
              </a:ext>
            </a:extLst>
          </p:cNvPr>
          <p:cNvSpPr/>
          <p:nvPr/>
        </p:nvSpPr>
        <p:spPr>
          <a:xfrm>
            <a:off x="4223215" y="2202307"/>
            <a:ext cx="3559486" cy="731520"/>
          </a:xfrm>
          <a:prstGeom prst="rect">
            <a:avLst/>
          </a:prstGeom>
          <a:noFill/>
          <a:ln>
            <a:noFill/>
          </a:ln>
        </p:spPr>
        <p:txBody>
          <a:bodyPr lIns="0" tIns="0" rIns="0" bIns="0" anchor="ctr" anchorCtr="0">
            <a:noAutofit/>
          </a:bodyPr>
          <a:lstStyle/>
          <a:p>
            <a:pPr marL="0" marR="0" lvl="0" indent="0" algn="ctr" defTabSz="914400" rtl="0" eaLnBrk="1" fontAlgn="auto" latinLnBrk="0" hangingPunct="1">
              <a:lnSpc>
                <a:spcPct val="100000"/>
              </a:lnSpc>
              <a:spcBef>
                <a:spcPts val="0"/>
              </a:spcBef>
              <a:spcAft>
                <a:spcPts val="1200"/>
              </a:spcAft>
              <a:buClr>
                <a:srgbClr val="FDD300"/>
              </a:buClr>
              <a:buSzPct val="25000"/>
              <a:buFontTx/>
              <a:buNone/>
              <a:tabLst/>
              <a:defRPr/>
            </a:pPr>
            <a:r>
              <a:rPr lang="en-US" sz="2400" spc="-75"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Verdana"/>
              </a:rPr>
              <a:t>ROWS Guidance</a:t>
            </a:r>
            <a:endParaRPr kumimoji="0" lang="en-US" sz="2400" b="0" i="0" u="none" strike="noStrike" kern="1200" cap="none" spc="-75"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Verdana"/>
            </a:endParaRPr>
          </a:p>
        </p:txBody>
      </p:sp>
      <p:sp>
        <p:nvSpPr>
          <p:cNvPr id="73" name="Shape 177">
            <a:extLst>
              <a:ext uri="{FF2B5EF4-FFF2-40B4-BE49-F238E27FC236}">
                <a16:creationId xmlns:a16="http://schemas.microsoft.com/office/drawing/2014/main" id="{5D912DCD-4333-4C56-A69A-5B98748E4340}"/>
              </a:ext>
            </a:extLst>
          </p:cNvPr>
          <p:cNvSpPr/>
          <p:nvPr/>
        </p:nvSpPr>
        <p:spPr>
          <a:xfrm>
            <a:off x="8542366" y="2185027"/>
            <a:ext cx="2548110" cy="731520"/>
          </a:xfrm>
          <a:prstGeom prst="rect">
            <a:avLst/>
          </a:prstGeom>
          <a:noFill/>
          <a:ln>
            <a:noFill/>
          </a:ln>
        </p:spPr>
        <p:txBody>
          <a:bodyPr lIns="0" tIns="0" rIns="0" bIns="0" anchor="ctr" anchorCtr="0">
            <a:noAutofit/>
          </a:bodyPr>
          <a:lstStyle/>
          <a:p>
            <a:pPr marL="0" marR="0" lvl="0" indent="0" algn="ctr" defTabSz="914400" rtl="0" eaLnBrk="1" fontAlgn="auto" latinLnBrk="0" hangingPunct="1">
              <a:lnSpc>
                <a:spcPct val="100000"/>
              </a:lnSpc>
              <a:spcBef>
                <a:spcPts val="0"/>
              </a:spcBef>
              <a:spcAft>
                <a:spcPts val="1200"/>
              </a:spcAft>
              <a:buClr>
                <a:srgbClr val="FDD300"/>
              </a:buClr>
              <a:buSzPct val="25000"/>
              <a:buFontTx/>
              <a:buNone/>
              <a:tabLst/>
              <a:defRPr/>
            </a:pPr>
            <a:r>
              <a:rPr kumimoji="0" lang="en-US" sz="2400" b="0" i="0" u="none" strike="noStrike" kern="1200" cap="none" spc="-7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Verdana"/>
              </a:rPr>
              <a:t>MT ROWS Online Resource Center</a:t>
            </a:r>
          </a:p>
        </p:txBody>
      </p:sp>
      <p:cxnSp>
        <p:nvCxnSpPr>
          <p:cNvPr id="74" name="Straight Connector 73">
            <a:extLst>
              <a:ext uri="{FF2B5EF4-FFF2-40B4-BE49-F238E27FC236}">
                <a16:creationId xmlns:a16="http://schemas.microsoft.com/office/drawing/2014/main" id="{26B61F15-E4FD-4C3A-AFE9-68AD73F11FB9}"/>
              </a:ext>
            </a:extLst>
          </p:cNvPr>
          <p:cNvCxnSpPr/>
          <p:nvPr/>
        </p:nvCxnSpPr>
        <p:spPr>
          <a:xfrm>
            <a:off x="987139" y="2062405"/>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22A2824-FBE6-4AAD-B19D-DF10A6A9A293}"/>
              </a:ext>
            </a:extLst>
          </p:cNvPr>
          <p:cNvCxnSpPr/>
          <p:nvPr/>
        </p:nvCxnSpPr>
        <p:spPr>
          <a:xfrm>
            <a:off x="4775284" y="2062405"/>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E2BC7E4-8600-4A47-B0F3-C9B09B9F7912}"/>
              </a:ext>
            </a:extLst>
          </p:cNvPr>
          <p:cNvCxnSpPr/>
          <p:nvPr/>
        </p:nvCxnSpPr>
        <p:spPr>
          <a:xfrm>
            <a:off x="4777436" y="3040179"/>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85437F5-A2BD-4D65-9779-E4F433086169}"/>
              </a:ext>
            </a:extLst>
          </p:cNvPr>
          <p:cNvCxnSpPr/>
          <p:nvPr/>
        </p:nvCxnSpPr>
        <p:spPr>
          <a:xfrm>
            <a:off x="8561685" y="2062405"/>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E0B9C03-DB7A-49E1-96C1-223A5E271B63}"/>
              </a:ext>
            </a:extLst>
          </p:cNvPr>
          <p:cNvCxnSpPr/>
          <p:nvPr/>
        </p:nvCxnSpPr>
        <p:spPr>
          <a:xfrm>
            <a:off x="8563837" y="3040179"/>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sp>
        <p:nvSpPr>
          <p:cNvPr id="2048" name="TextBox 2047">
            <a:extLst>
              <a:ext uri="{FF2B5EF4-FFF2-40B4-BE49-F238E27FC236}">
                <a16:creationId xmlns:a16="http://schemas.microsoft.com/office/drawing/2014/main" id="{760C3561-56CE-4FA4-AFE9-9790FCE24E55}"/>
              </a:ext>
            </a:extLst>
          </p:cNvPr>
          <p:cNvSpPr txBox="1"/>
          <p:nvPr/>
        </p:nvSpPr>
        <p:spPr>
          <a:xfrm>
            <a:off x="652743" y="4981767"/>
            <a:ext cx="3327243" cy="954107"/>
          </a:xfrm>
          <a:prstGeom prst="rect">
            <a:avLst/>
          </a:prstGeom>
          <a:noFill/>
        </p:spPr>
        <p:txBody>
          <a:bodyPr wrap="square" rtlCol="0">
            <a:spAutoFit/>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Access the </a:t>
            </a:r>
            <a:r>
              <a:rPr lang="en-US" sz="1400" dirty="0">
                <a:latin typeface="Open Sans" panose="020B0606030504020204" pitchFamily="34" charset="0"/>
                <a:ea typeface="Open Sans" panose="020B0606030504020204" pitchFamily="34" charset="0"/>
                <a:cs typeface="Open Sans" panose="020B0606030504020204" pitchFamily="34" charset="0"/>
                <a:hlinkClick r:id="rId8"/>
              </a:rPr>
              <a:t>Zoom Help Center</a:t>
            </a:r>
            <a:r>
              <a:rPr lang="en-US" sz="1400" dirty="0">
                <a:latin typeface="Open Sans" panose="020B0606030504020204" pitchFamily="34" charset="0"/>
                <a:ea typeface="Open Sans" panose="020B0606030504020204" pitchFamily="34" charset="0"/>
                <a:cs typeface="Open Sans" panose="020B0606030504020204" pitchFamily="34" charset="0"/>
              </a:rPr>
              <a:t>, the </a:t>
            </a:r>
            <a:r>
              <a:rPr lang="en-US" sz="1400" dirty="0">
                <a:latin typeface="Open Sans" panose="020B0606030504020204" pitchFamily="34" charset="0"/>
                <a:ea typeface="Open Sans" panose="020B0606030504020204" pitchFamily="34" charset="0"/>
                <a:cs typeface="Open Sans" panose="020B0606030504020204" pitchFamily="34" charset="0"/>
                <a:hlinkClick r:id="rId9"/>
              </a:rPr>
              <a:t>Teams Help &amp; Learning</a:t>
            </a:r>
            <a:r>
              <a:rPr lang="en-US" sz="1400" dirty="0">
                <a:latin typeface="Open Sans" panose="020B0606030504020204" pitchFamily="34" charset="0"/>
                <a:ea typeface="Open Sans" panose="020B0606030504020204" pitchFamily="34" charset="0"/>
                <a:cs typeface="Open Sans" panose="020B0606030504020204" pitchFamily="34" charset="0"/>
              </a:rPr>
              <a:t> page, or the </a:t>
            </a:r>
            <a:r>
              <a:rPr lang="en-US" sz="1400" dirty="0">
                <a:latin typeface="Open Sans" panose="020B0606030504020204" pitchFamily="34" charset="0"/>
                <a:ea typeface="Open Sans" panose="020B0606030504020204" pitchFamily="34" charset="0"/>
                <a:cs typeface="Open Sans" panose="020B0606030504020204" pitchFamily="34" charset="0"/>
                <a:hlinkClick r:id="rId9"/>
              </a:rPr>
              <a:t>Microsoft Support</a:t>
            </a:r>
            <a:r>
              <a:rPr lang="en-US" sz="1400" dirty="0">
                <a:latin typeface="Open Sans" panose="020B0606030504020204" pitchFamily="34" charset="0"/>
                <a:ea typeface="Open Sans" panose="020B0606030504020204" pitchFamily="34" charset="0"/>
                <a:cs typeface="Open Sans" panose="020B0606030504020204" pitchFamily="34" charset="0"/>
              </a:rPr>
              <a:t> site for self-service and live tech support.</a:t>
            </a:r>
          </a:p>
        </p:txBody>
      </p:sp>
      <p:sp>
        <p:nvSpPr>
          <p:cNvPr id="66" name="TextBox 65">
            <a:extLst>
              <a:ext uri="{FF2B5EF4-FFF2-40B4-BE49-F238E27FC236}">
                <a16:creationId xmlns:a16="http://schemas.microsoft.com/office/drawing/2014/main" id="{B289ED3B-3F9F-469A-BFD0-B53520F742E3}"/>
              </a:ext>
            </a:extLst>
          </p:cNvPr>
          <p:cNvSpPr txBox="1"/>
          <p:nvPr/>
        </p:nvSpPr>
        <p:spPr>
          <a:xfrm>
            <a:off x="8212016" y="5089488"/>
            <a:ext cx="3327243" cy="1169551"/>
          </a:xfrm>
          <a:prstGeom prst="rect">
            <a:avLst/>
          </a:prstGeom>
          <a:noFill/>
        </p:spPr>
        <p:txBody>
          <a:bodyPr wrap="square" rtlCol="0">
            <a:spAutoFit/>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Access the </a:t>
            </a:r>
            <a:r>
              <a:rPr lang="en-US" sz="1400" u="sng">
                <a:solidFill>
                  <a:srgbClr val="002060"/>
                </a:solidFill>
                <a:latin typeface="Open Sans" panose="020B0606030504020204" pitchFamily="34" charset="0"/>
                <a:ea typeface="Open Sans" panose="020B0606030504020204" pitchFamily="34" charset="0"/>
                <a:cs typeface="Open Sans" panose="020B0606030504020204" pitchFamily="34" charset="0"/>
              </a:rPr>
              <a:t>MT ROWS Online Resource Center (ORC) websit</a:t>
            </a: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e </a:t>
            </a:r>
            <a:r>
              <a:rPr lang="en-US" sz="1400">
                <a:latin typeface="Open Sans" panose="020B0606030504020204" pitchFamily="34" charset="0"/>
                <a:ea typeface="Open Sans" panose="020B0606030504020204" pitchFamily="34" charset="0"/>
                <a:cs typeface="Open Sans" panose="020B0606030504020204" pitchFamily="34" charset="0"/>
              </a:rPr>
              <a:t>for more about the Montana Remote and Office Workspace Study Project, telework policies, and other resources.</a:t>
            </a:r>
          </a:p>
        </p:txBody>
      </p:sp>
      <p:sp>
        <p:nvSpPr>
          <p:cNvPr id="45" name="object 38">
            <a:extLst>
              <a:ext uri="{FF2B5EF4-FFF2-40B4-BE49-F238E27FC236}">
                <a16:creationId xmlns:a16="http://schemas.microsoft.com/office/drawing/2014/main" id="{562D9A6E-6B06-454D-95DD-8EF53E2C80F0}"/>
              </a:ext>
            </a:extLst>
          </p:cNvPr>
          <p:cNvSpPr txBox="1"/>
          <p:nvPr/>
        </p:nvSpPr>
        <p:spPr>
          <a:xfrm>
            <a:off x="648824" y="891151"/>
            <a:ext cx="10741952" cy="566181"/>
          </a:xfrm>
          <a:prstGeom prst="rect">
            <a:avLst/>
          </a:prstGeom>
        </p:spPr>
        <p:txBody>
          <a:bodyPr vert="horz" wrap="square" lIns="0" tIns="12065" rIns="0" bIns="0" rtlCol="0">
            <a:spAutoFit/>
          </a:bodyPr>
          <a:lstStyle/>
          <a:p>
            <a:pPr marL="12700">
              <a:lnSpc>
                <a:spcPct val="100000"/>
              </a:lnSpc>
              <a:spcBef>
                <a:spcPts val="95"/>
              </a:spcBef>
            </a:pPr>
            <a:r>
              <a:rPr lang="en-US" spc="-5" dirty="0">
                <a:latin typeface="Open Sans" panose="020B0606030504020204" pitchFamily="34" charset="0"/>
                <a:ea typeface="Open Sans" panose="020B0606030504020204" pitchFamily="34" charset="0"/>
                <a:cs typeface="Open Sans" panose="020B0606030504020204" pitchFamily="34" charset="0"/>
              </a:rPr>
              <a:t>Need additional help adapting to telework? Use the following resources to access technology software help, additional tailored ROWS guidance, and our Online Resource Center.</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F91165E-E643-4AA2-B1D1-18F25F1C3639}"/>
              </a:ext>
            </a:extLst>
          </p:cNvPr>
          <p:cNvSpPr txBox="1"/>
          <p:nvPr/>
        </p:nvSpPr>
        <p:spPr>
          <a:xfrm>
            <a:off x="4566148" y="3317406"/>
            <a:ext cx="2837311" cy="2831544"/>
          </a:xfrm>
          <a:prstGeom prst="rect">
            <a:avLst/>
          </a:prstGeom>
          <a:noFill/>
        </p:spPr>
        <p:txBody>
          <a:bodyPr wrap="square" rtlCol="0">
            <a:spAutoFit/>
          </a:bodyPr>
          <a:lstStyle/>
          <a:p>
            <a:pPr algn="ctr"/>
            <a:r>
              <a:rPr lang="en-US"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Scheduling Telework for Success</a:t>
            </a:r>
          </a:p>
          <a:p>
            <a:pPr algn="ctr"/>
            <a:endParaRPr lang="en-US"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Managing Virtual Teams</a:t>
            </a:r>
          </a:p>
          <a:p>
            <a:pPr algn="ctr"/>
            <a:endParaRPr lang="en-US"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Fostering a Strong Telework Culture</a:t>
            </a:r>
          </a:p>
          <a:p>
            <a:pPr algn="ctr"/>
            <a:endParaRPr lang="en-US"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Virtual and Remote Work Best Practices</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DABC35D0-61D9-4823-A664-74161BD0A5C2}"/>
              </a:ext>
            </a:extLst>
          </p:cNvPr>
          <p:cNvPicPr>
            <a:picLocks noChangeAspect="1"/>
          </p:cNvPicPr>
          <p:nvPr/>
        </p:nvPicPr>
        <p:blipFill>
          <a:blip r:embed="rId10"/>
          <a:stretch>
            <a:fillRect/>
          </a:stretch>
        </p:blipFill>
        <p:spPr>
          <a:xfrm>
            <a:off x="8232033" y="3325547"/>
            <a:ext cx="1163738" cy="1665514"/>
          </a:xfrm>
          <a:prstGeom prst="rect">
            <a:avLst/>
          </a:prstGeom>
          <a:ln>
            <a:solidFill>
              <a:schemeClr val="tx1"/>
            </a:solidFill>
          </a:ln>
          <a:effectLst>
            <a:outerShdw blurRad="203200" dist="63500" dir="2700000" algn="tl" rotWithShape="0">
              <a:schemeClr val="tx1">
                <a:alpha val="60000"/>
              </a:schemeClr>
            </a:outerShdw>
          </a:effectLst>
        </p:spPr>
      </p:pic>
      <p:pic>
        <p:nvPicPr>
          <p:cNvPr id="37" name="Picture 36">
            <a:extLst>
              <a:ext uri="{FF2B5EF4-FFF2-40B4-BE49-F238E27FC236}">
                <a16:creationId xmlns:a16="http://schemas.microsoft.com/office/drawing/2014/main" id="{A4D16F78-3ED2-4179-B259-2DEFB912A407}"/>
              </a:ext>
            </a:extLst>
          </p:cNvPr>
          <p:cNvPicPr>
            <a:picLocks noChangeAspect="1"/>
          </p:cNvPicPr>
          <p:nvPr/>
        </p:nvPicPr>
        <p:blipFill>
          <a:blip r:embed="rId11"/>
          <a:stretch>
            <a:fillRect/>
          </a:stretch>
        </p:blipFill>
        <p:spPr>
          <a:xfrm>
            <a:off x="9110763" y="3272813"/>
            <a:ext cx="2060684" cy="1079489"/>
          </a:xfrm>
          <a:prstGeom prst="rect">
            <a:avLst/>
          </a:prstGeom>
          <a:ln>
            <a:solidFill>
              <a:schemeClr val="tx1"/>
            </a:solidFill>
          </a:ln>
          <a:effectLst>
            <a:outerShdw blurRad="203200" dist="63500" dir="2700000" algn="tl" rotWithShape="0">
              <a:schemeClr val="tx1">
                <a:alpha val="60000"/>
              </a:schemeClr>
            </a:outerShdw>
          </a:effectLst>
        </p:spPr>
      </p:pic>
      <p:pic>
        <p:nvPicPr>
          <p:cNvPr id="5" name="Picture 4">
            <a:extLst>
              <a:ext uri="{FF2B5EF4-FFF2-40B4-BE49-F238E27FC236}">
                <a16:creationId xmlns:a16="http://schemas.microsoft.com/office/drawing/2014/main" id="{1220D688-0FA4-421E-AB14-D4373C7A5A74}"/>
              </a:ext>
            </a:extLst>
          </p:cNvPr>
          <p:cNvPicPr>
            <a:picLocks noChangeAspect="1"/>
          </p:cNvPicPr>
          <p:nvPr/>
        </p:nvPicPr>
        <p:blipFill>
          <a:blip r:embed="rId12"/>
          <a:stretch>
            <a:fillRect/>
          </a:stretch>
        </p:blipFill>
        <p:spPr>
          <a:xfrm>
            <a:off x="10198650" y="3338335"/>
            <a:ext cx="1238289" cy="1652726"/>
          </a:xfrm>
          <a:prstGeom prst="rect">
            <a:avLst/>
          </a:prstGeom>
          <a:ln>
            <a:solidFill>
              <a:schemeClr val="tx1"/>
            </a:solidFill>
          </a:ln>
          <a:effectLst>
            <a:outerShdw blurRad="203200" dist="63500" dir="2700000" algn="tl" rotWithShape="0">
              <a:schemeClr val="tx1">
                <a:alpha val="60000"/>
              </a:schemeClr>
            </a:outerShdw>
          </a:effectLst>
        </p:spPr>
      </p:pic>
    </p:spTree>
    <p:extLst>
      <p:ext uri="{BB962C8B-B14F-4D97-AF65-F5344CB8AC3E}">
        <p14:creationId xmlns:p14="http://schemas.microsoft.com/office/powerpoint/2010/main" val="427787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88" r="15861"/>
          <a:stretch/>
        </p:blipFill>
        <p:spPr bwMode="auto">
          <a:xfrm>
            <a:off x="-2429"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8FBA54E-ADB8-4777-AE7A-6BDB445FC97A}"/>
              </a:ext>
            </a:extLst>
          </p:cNvPr>
          <p:cNvSpPr/>
          <p:nvPr/>
        </p:nvSpPr>
        <p:spPr>
          <a:xfrm>
            <a:off x="6363505" y="799406"/>
            <a:ext cx="5108405" cy="5291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687087B6-1880-4628-A647-095D656DF738}"/>
              </a:ext>
            </a:extLst>
          </p:cNvPr>
          <p:cNvSpPr/>
          <p:nvPr/>
        </p:nvSpPr>
        <p:spPr>
          <a:xfrm>
            <a:off x="6283762" y="799406"/>
            <a:ext cx="79743" cy="5291266"/>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42DE88DC-BA33-4954-B229-C6432A6E5356}"/>
              </a:ext>
            </a:extLst>
          </p:cNvPr>
          <p:cNvSpPr/>
          <p:nvPr/>
        </p:nvSpPr>
        <p:spPr>
          <a:xfrm>
            <a:off x="325759" y="276993"/>
            <a:ext cx="5162119" cy="6304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4447CB16-4E08-4E57-BB43-2744552C99F8}"/>
              </a:ext>
            </a:extLst>
          </p:cNvPr>
          <p:cNvSpPr/>
          <p:nvPr/>
        </p:nvSpPr>
        <p:spPr>
          <a:xfrm flipH="1">
            <a:off x="5450370" y="276992"/>
            <a:ext cx="129941" cy="6304013"/>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2" name="Title 9">
            <a:extLst>
              <a:ext uri="{FF2B5EF4-FFF2-40B4-BE49-F238E27FC236}">
                <a16:creationId xmlns:a16="http://schemas.microsoft.com/office/drawing/2014/main" id="{44EB84F3-1BFC-42A4-AEAF-430404C13593}"/>
              </a:ext>
            </a:extLst>
          </p:cNvPr>
          <p:cNvSpPr txBox="1">
            <a:spLocks/>
          </p:cNvSpPr>
          <p:nvPr/>
        </p:nvSpPr>
        <p:spPr>
          <a:xfrm>
            <a:off x="616149" y="896945"/>
            <a:ext cx="4572000" cy="631493"/>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75" normalizeH="0" baseline="0" noProof="0">
                <a:ln>
                  <a:noFill/>
                </a:ln>
                <a:solidFill>
                  <a:srgbClr val="000000"/>
                </a:solidFill>
                <a:effectLst/>
                <a:uLnTx/>
                <a:uFillTx/>
                <a:latin typeface="Open Sans"/>
              </a:rPr>
              <a:t>Table of Contents</a:t>
            </a:r>
          </a:p>
        </p:txBody>
      </p:sp>
      <p:sp>
        <p:nvSpPr>
          <p:cNvPr id="15" name="Title 3">
            <a:extLst>
              <a:ext uri="{FF2B5EF4-FFF2-40B4-BE49-F238E27FC236}">
                <a16:creationId xmlns:a16="http://schemas.microsoft.com/office/drawing/2014/main" id="{D60882D6-9C40-460E-B0F4-EFD13D4B93A9}"/>
              </a:ext>
            </a:extLst>
          </p:cNvPr>
          <p:cNvSpPr txBox="1">
            <a:spLocks/>
          </p:cNvSpPr>
          <p:nvPr/>
        </p:nvSpPr>
        <p:spPr>
          <a:xfrm>
            <a:off x="523715" y="1528438"/>
            <a:ext cx="5162119" cy="4562233"/>
          </a:xfrm>
          <a:prstGeom prst="rect">
            <a:avLst/>
          </a:prstGeom>
        </p:spPr>
        <p:txBody>
          <a:bodyPr anchor="t"/>
          <a:lst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l" defTabSz="823913" rtl="0" eaLnBrk="1" fontAlgn="auto" latinLnBrk="0" hangingPunct="1">
              <a:lnSpc>
                <a:spcPct val="90000"/>
              </a:lnSpc>
              <a:spcBef>
                <a:spcPct val="0"/>
              </a:spcBef>
              <a:spcAft>
                <a:spcPts val="600"/>
              </a:spcAft>
              <a:buClrTx/>
              <a:buSzTx/>
              <a:buFontTx/>
              <a:buNone/>
              <a:tabLst>
                <a:tab pos="4114800" algn="l"/>
              </a:tabLst>
              <a:defRPr/>
            </a:pPr>
            <a:r>
              <a:rPr kumimoji="0" lang="en-US" sz="1200" b="1" i="0" u="none" strike="noStrike" kern="1200" cap="none" spc="-10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Goals and Objectives</a:t>
            </a:r>
            <a:r>
              <a:rPr kumimoji="0" lang="en-US" sz="1200" b="0" i="0" u="none" strike="noStrike" kern="1200" cap="none" spc="-10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	 </a:t>
            </a:r>
            <a:r>
              <a:rPr kumimoji="0" lang="en-US" sz="1200" b="1" i="1" u="none" strike="noStrike" kern="1200" cap="none" spc="-10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3</a:t>
            </a:r>
          </a:p>
          <a:p>
            <a:pPr defTabSz="823913">
              <a:lnSpc>
                <a:spcPct val="90000"/>
              </a:lnSpc>
              <a:spcAft>
                <a:spcPts val="600"/>
              </a:spcAft>
              <a:tabLst>
                <a:tab pos="4114800" algn="l"/>
              </a:tabLst>
              <a:defRPr/>
            </a:pPr>
            <a:r>
              <a:rPr lang="en-US" sz="1200" b="1" dirty="0">
                <a:solidFill>
                  <a:srgbClr val="000000"/>
                </a:solidFill>
                <a:latin typeface="Open Sans"/>
                <a:ea typeface="Open Sans" panose="020B0606030504020204" pitchFamily="34" charset="0"/>
                <a:cs typeface="Open Sans" panose="020B0606030504020204" pitchFamily="34" charset="0"/>
              </a:rPr>
              <a:t>Overview of Common Terms……………………………….	</a:t>
            </a:r>
            <a:r>
              <a:rPr lang="en-US" sz="1200" b="1" i="1" dirty="0">
                <a:solidFill>
                  <a:srgbClr val="000000"/>
                </a:solidFill>
                <a:latin typeface="Open Sans"/>
                <a:ea typeface="Open Sans" panose="020B0606030504020204" pitchFamily="34" charset="0"/>
                <a:cs typeface="Open Sans" panose="020B0606030504020204" pitchFamily="34" charset="0"/>
              </a:rPr>
              <a:t>4</a:t>
            </a:r>
          </a:p>
          <a:p>
            <a:pPr marL="0" marR="0" lvl="0" indent="0" algn="l" defTabSz="823913" rtl="0" eaLnBrk="1" fontAlgn="auto" latinLnBrk="0" hangingPunct="1">
              <a:lnSpc>
                <a:spcPct val="90000"/>
              </a:lnSpc>
              <a:spcBef>
                <a:spcPct val="0"/>
              </a:spcBef>
              <a:spcAft>
                <a:spcPts val="600"/>
              </a:spcAft>
              <a:buClrTx/>
              <a:buSzTx/>
              <a:buFontTx/>
              <a:buNone/>
              <a:tabLst/>
              <a:defRPr/>
            </a:pPr>
            <a:r>
              <a:rPr kumimoji="0" lang="en-US" sz="1200" b="1" i="0" u="none" strike="noStrike" kern="1200" cap="none" spc="-10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Working Virtually………….. </a:t>
            </a:r>
            <a:r>
              <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		</a:t>
            </a:r>
            <a:r>
              <a:rPr lang="en-US" sz="1200" b="1" i="1" spc="0" dirty="0">
                <a:solidFill>
                  <a:srgbClr val="000000"/>
                </a:solidFill>
                <a:latin typeface="Open Sans"/>
                <a:ea typeface="Open Sans" panose="020B0606030504020204" pitchFamily="34" charset="0"/>
                <a:cs typeface="Open Sans" panose="020B0606030504020204" pitchFamily="34" charset="0"/>
              </a:rPr>
              <a:t>5</a:t>
            </a:r>
            <a:r>
              <a:rPr kumimoji="0" lang="en-US" sz="1200" b="1" i="1"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-8</a:t>
            </a:r>
          </a:p>
          <a:p>
            <a:pPr marL="285750" marR="0" lvl="0" indent="-285750" algn="l" defTabSz="823913" rtl="0" eaLnBrk="1" fontAlgn="auto" latinLnBrk="0" hangingPunct="1">
              <a:lnSpc>
                <a:spcPct val="90000"/>
              </a:lnSpc>
              <a:spcBef>
                <a:spcPct val="0"/>
              </a:spcBef>
              <a:spcAft>
                <a:spcPts val="6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Virtual Productivity……………………………..	</a:t>
            </a:r>
            <a:r>
              <a:rPr lang="en-US" sz="1200" spc="0" dirty="0">
                <a:solidFill>
                  <a:srgbClr val="000000"/>
                </a:solidFill>
                <a:latin typeface="Open Sans"/>
                <a:ea typeface="Open Sans" panose="020B0606030504020204" pitchFamily="34" charset="0"/>
                <a:cs typeface="Open Sans" panose="020B0606030504020204" pitchFamily="34" charset="0"/>
              </a:rPr>
              <a:t>	6</a:t>
            </a:r>
            <a:endPar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L="285750" marR="0" lvl="0" indent="-285750" algn="l" defTabSz="823913" rtl="0" eaLnBrk="1" fontAlgn="auto" latinLnBrk="0" hangingPunct="1">
              <a:lnSpc>
                <a:spcPct val="90000"/>
              </a:lnSpc>
              <a:spcBef>
                <a:spcPct val="0"/>
              </a:spcBef>
              <a:spcAft>
                <a:spcPts val="600"/>
              </a:spcAft>
              <a:buClrTx/>
              <a:buSzTx/>
              <a:buFont typeface="Wingdings" panose="05000000000000000000" pitchFamily="2" charset="2"/>
              <a:buChar char="§"/>
              <a:tabLst/>
              <a:defRPr/>
            </a:pPr>
            <a:r>
              <a:rPr lang="en-US" sz="1200" spc="0" dirty="0">
                <a:solidFill>
                  <a:srgbClr val="000000"/>
                </a:solidFill>
                <a:latin typeface="Open Sans"/>
                <a:ea typeface="Open Sans" panose="020B0606030504020204" pitchFamily="34" charset="0"/>
                <a:cs typeface="Open Sans" panose="020B0606030504020204" pitchFamily="34" charset="0"/>
              </a:rPr>
              <a:t>Virtual Collaboration and Inclusion…………..		7</a:t>
            </a:r>
          </a:p>
          <a:p>
            <a:pPr marL="285750" marR="0" lvl="0" indent="-285750" algn="l" defTabSz="823913" rtl="0" eaLnBrk="1" fontAlgn="auto" latinLnBrk="0" hangingPunct="1">
              <a:lnSpc>
                <a:spcPct val="90000"/>
              </a:lnSpc>
              <a:spcBef>
                <a:spcPct val="0"/>
              </a:spcBef>
              <a:spcAft>
                <a:spcPts val="6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Meeting Virtually: Etiquette and Professionalism…	</a:t>
            </a:r>
            <a:r>
              <a:rPr lang="en-US" sz="1200" spc="0" dirty="0">
                <a:solidFill>
                  <a:srgbClr val="000000"/>
                </a:solidFill>
                <a:latin typeface="Open Sans"/>
                <a:ea typeface="Open Sans" panose="020B0606030504020204" pitchFamily="34" charset="0"/>
                <a:cs typeface="Open Sans" panose="020B0606030504020204" pitchFamily="34" charset="0"/>
              </a:rPr>
              <a:t>8</a:t>
            </a:r>
            <a:endPar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L="0" marR="0" lvl="0" indent="0" algn="l" defTabSz="823913" rtl="0" eaLnBrk="1" fontAlgn="auto" latinLnBrk="0" hangingPunct="1">
              <a:lnSpc>
                <a:spcPct val="90000"/>
              </a:lnSpc>
              <a:spcBef>
                <a:spcPct val="0"/>
              </a:spcBef>
              <a:spcAft>
                <a:spcPts val="600"/>
              </a:spcAft>
              <a:buClrTx/>
              <a:buSzTx/>
              <a:buFontTx/>
              <a:buNone/>
              <a:tabLst/>
              <a:defRPr/>
            </a:pPr>
            <a:r>
              <a:rPr kumimoji="0" lang="en-US" sz="1200" b="1" i="0" u="none" strike="noStrike" kern="1200" cap="none" spc="-10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Set Up For Success:  Equipment</a:t>
            </a:r>
            <a:r>
              <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a:t>
            </a:r>
            <a:r>
              <a:rPr lang="en-US" sz="1200" spc="0" dirty="0">
                <a:solidFill>
                  <a:srgbClr val="000000"/>
                </a:solidFill>
                <a:latin typeface="Open Sans"/>
                <a:ea typeface="Open Sans" panose="020B0606030504020204" pitchFamily="34" charset="0"/>
                <a:cs typeface="Open Sans" panose="020B0606030504020204" pitchFamily="34" charset="0"/>
              </a:rPr>
              <a:t>		</a:t>
            </a:r>
            <a:r>
              <a:rPr lang="en-US" sz="1200" b="1" i="1" spc="0" dirty="0">
                <a:solidFill>
                  <a:srgbClr val="000000"/>
                </a:solidFill>
                <a:latin typeface="Open Sans"/>
                <a:ea typeface="Open Sans" panose="020B0606030504020204" pitchFamily="34" charset="0"/>
                <a:cs typeface="Open Sans" panose="020B0606030504020204" pitchFamily="34" charset="0"/>
              </a:rPr>
              <a:t>9</a:t>
            </a:r>
            <a:r>
              <a:rPr kumimoji="0" lang="en-US" sz="1200" b="1" i="1"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-11</a:t>
            </a:r>
          </a:p>
          <a:p>
            <a:pPr marL="285750" indent="-285750" defTabSz="823913">
              <a:lnSpc>
                <a:spcPct val="90000"/>
              </a:lnSpc>
              <a:spcAft>
                <a:spcPts val="600"/>
              </a:spcAft>
              <a:buFont typeface="Wingdings" panose="05000000000000000000" pitchFamily="2" charset="2"/>
              <a:buChar char="§"/>
              <a:defRPr/>
            </a:pPr>
            <a:r>
              <a:rPr kumimoji="0" lang="en-US" sz="1200" i="0" u="none" strike="noStrike" kern="1200" cap="none" spc="0" normalizeH="0" baseline="0" noProof="0" dirty="0" err="1">
                <a:ln>
                  <a:noFill/>
                </a:ln>
                <a:solidFill>
                  <a:srgbClr val="000000"/>
                </a:solidFill>
                <a:effectLst/>
                <a:uLnTx/>
                <a:uFillTx/>
                <a:latin typeface="Open Sans"/>
                <a:ea typeface="Open Sans" panose="020B0606030504020204" pitchFamily="34" charset="0"/>
                <a:cs typeface="Open Sans" panose="020B0606030504020204" pitchFamily="34" charset="0"/>
              </a:rPr>
              <a:t>Hom</a:t>
            </a:r>
            <a:r>
              <a:rPr lang="en-US" sz="1200" spc="0" dirty="0">
                <a:solidFill>
                  <a:srgbClr val="000000"/>
                </a:solidFill>
                <a:latin typeface="Open Sans"/>
                <a:ea typeface="Open Sans" panose="020B0606030504020204" pitchFamily="34" charset="0"/>
                <a:cs typeface="Open Sans" panose="020B0606030504020204" pitchFamily="34" charset="0"/>
              </a:rPr>
              <a:t>e Office Set-up Best Practices</a:t>
            </a:r>
            <a:r>
              <a:rPr kumimoji="0" lang="en-US" sz="120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		</a:t>
            </a:r>
            <a:r>
              <a:rPr lang="en-US" sz="1200" spc="0" dirty="0">
                <a:solidFill>
                  <a:srgbClr val="000000"/>
                </a:solidFill>
                <a:latin typeface="Open Sans"/>
                <a:ea typeface="Open Sans" panose="020B0606030504020204" pitchFamily="34" charset="0"/>
                <a:cs typeface="Open Sans" panose="020B0606030504020204" pitchFamily="34" charset="0"/>
              </a:rPr>
              <a:t>10</a:t>
            </a:r>
            <a:endPar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L="285750" indent="-285750" defTabSz="823913">
              <a:lnSpc>
                <a:spcPct val="90000"/>
              </a:lnSpc>
              <a:spcAft>
                <a:spcPts val="600"/>
              </a:spcAft>
              <a:buFont typeface="Wingdings" panose="05000000000000000000" pitchFamily="2" charset="2"/>
              <a:buChar char="§"/>
              <a:defRPr/>
            </a:pPr>
            <a:r>
              <a:rPr lang="en-US" sz="1200" dirty="0">
                <a:latin typeface="Open Sans" panose="020B0606030504020204" pitchFamily="34" charset="0"/>
                <a:ea typeface="Open Sans" panose="020B0606030504020204" pitchFamily="34" charset="0"/>
                <a:cs typeface="Open Sans" panose="020B0606030504020204" pitchFamily="34" charset="0"/>
              </a:rPr>
              <a:t>Equipment Check………</a:t>
            </a:r>
            <a:r>
              <a:rPr kumimoji="0" lang="en-US" sz="120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t>
            </a:r>
            <a:r>
              <a:rPr lang="en-US" sz="1200" kern="0" spc="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t>
            </a:r>
            <a:r>
              <a:rPr kumimoji="0" lang="en-US" sz="120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11</a:t>
            </a:r>
          </a:p>
          <a:p>
            <a:pPr marL="0" marR="0" lvl="0" indent="0" algn="l" defTabSz="823913" rtl="0" eaLnBrk="1" fontAlgn="auto" latinLnBrk="0" hangingPunct="1">
              <a:lnSpc>
                <a:spcPct val="90000"/>
              </a:lnSpc>
              <a:spcBef>
                <a:spcPct val="0"/>
              </a:spcBef>
              <a:spcAft>
                <a:spcPts val="600"/>
              </a:spcAft>
              <a:buClrTx/>
              <a:buSzTx/>
              <a:buFontTx/>
              <a:buNone/>
              <a:tabLst/>
              <a:defRPr/>
            </a:pPr>
            <a:r>
              <a:rPr kumimoji="0" lang="en-US" sz="1200" b="1" i="0" u="none" strike="noStrike" kern="1200" cap="none" spc="-10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Set Up For Success:  Technology</a:t>
            </a:r>
            <a:r>
              <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a:t>
            </a:r>
            <a:r>
              <a:rPr lang="en-US" sz="1200" spc="0" dirty="0">
                <a:solidFill>
                  <a:srgbClr val="000000"/>
                </a:solidFill>
                <a:latin typeface="Open Sans"/>
                <a:ea typeface="Open Sans" panose="020B0606030504020204" pitchFamily="34" charset="0"/>
                <a:cs typeface="Open Sans" panose="020B0606030504020204" pitchFamily="34" charset="0"/>
              </a:rPr>
              <a:t>		</a:t>
            </a:r>
            <a:r>
              <a:rPr lang="en-US" sz="1200" b="1" i="1" spc="0" dirty="0">
                <a:solidFill>
                  <a:srgbClr val="000000"/>
                </a:solidFill>
                <a:latin typeface="Open Sans"/>
                <a:ea typeface="Open Sans" panose="020B0606030504020204" pitchFamily="34" charset="0"/>
                <a:cs typeface="Open Sans" panose="020B0606030504020204" pitchFamily="34" charset="0"/>
              </a:rPr>
              <a:t>12</a:t>
            </a:r>
            <a:r>
              <a:rPr kumimoji="0" lang="en-US" sz="1200" b="1" i="1"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-14</a:t>
            </a:r>
          </a:p>
          <a:p>
            <a:pPr marL="285750" indent="-285750" defTabSz="823913">
              <a:lnSpc>
                <a:spcPct val="90000"/>
              </a:lnSpc>
              <a:spcAft>
                <a:spcPts val="600"/>
              </a:spcAft>
              <a:buFont typeface="Wingdings" panose="05000000000000000000" pitchFamily="2" charset="2"/>
              <a:buChar char="§"/>
              <a:defRPr/>
            </a:pPr>
            <a:r>
              <a:rPr kumimoji="0" lang="en-US" sz="1200" i="0" u="none" strike="noStrike" kern="1200" cap="none" spc="-5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Digital Etiquette: Set Your Team Up to Win </a:t>
            </a:r>
            <a:r>
              <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	13</a:t>
            </a:r>
            <a:endParaRPr kumimoji="0" lang="en-US" sz="120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indent="-285750" defTabSz="823913">
              <a:lnSpc>
                <a:spcPct val="90000"/>
              </a:lnSpc>
              <a:spcAft>
                <a:spcPts val="600"/>
              </a:spcAft>
              <a:buFont typeface="Wingdings" panose="05000000000000000000" pitchFamily="2" charset="2"/>
              <a:buChar char="§"/>
              <a:defRPr/>
            </a:pPr>
            <a:r>
              <a:rPr kumimoji="0" lang="en-US" sz="120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Digital Etiquette: Set Yourself Up to Win…………...	14</a:t>
            </a:r>
          </a:p>
          <a:p>
            <a:pPr defTabSz="823913">
              <a:lnSpc>
                <a:spcPct val="90000"/>
              </a:lnSpc>
              <a:spcAft>
                <a:spcPts val="600"/>
              </a:spcAft>
              <a:defRPr/>
            </a:pPr>
            <a:r>
              <a:rPr lang="en-US" sz="1200" b="1" spc="0" dirty="0">
                <a:solidFill>
                  <a:srgbClr val="000000"/>
                </a:solidFill>
                <a:latin typeface="Open Sans"/>
                <a:ea typeface="Open Sans" panose="020B0606030504020204" pitchFamily="34" charset="0"/>
                <a:cs typeface="Open Sans" panose="020B0606030504020204" pitchFamily="34" charset="0"/>
              </a:rPr>
              <a:t>Additional Resources for Telework</a:t>
            </a:r>
            <a:r>
              <a:rPr lang="en-US" sz="1200" spc="0" dirty="0">
                <a:solidFill>
                  <a:srgbClr val="000000"/>
                </a:solidFill>
                <a:latin typeface="Open Sans"/>
                <a:ea typeface="Open Sans" panose="020B0606030504020204" pitchFamily="34" charset="0"/>
                <a:cs typeface="Open Sans" panose="020B0606030504020204" pitchFamily="34" charset="0"/>
              </a:rPr>
              <a:t>………….		</a:t>
            </a:r>
            <a:r>
              <a:rPr lang="en-US" sz="1200" b="1" i="1" spc="0" dirty="0">
                <a:solidFill>
                  <a:srgbClr val="000000"/>
                </a:solidFill>
                <a:latin typeface="Open Sans"/>
                <a:ea typeface="Open Sans" panose="020B0606030504020204" pitchFamily="34" charset="0"/>
                <a:cs typeface="Open Sans" panose="020B0606030504020204" pitchFamily="34" charset="0"/>
              </a:rPr>
              <a:t>15</a:t>
            </a:r>
            <a:endParaRPr kumimoji="0" lang="en-US" sz="1200" b="1" i="1"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L="285750" indent="-285750" defTabSz="823913">
              <a:lnSpc>
                <a:spcPct val="90000"/>
              </a:lnSpc>
              <a:spcAft>
                <a:spcPts val="600"/>
              </a:spcAft>
              <a:buFont typeface="Wingdings" panose="05000000000000000000" pitchFamily="2" charset="2"/>
              <a:buChar char="§"/>
              <a:defRPr/>
            </a:pPr>
            <a:endParaRPr kumimoji="0" lang="en-US" sz="120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L="285750" indent="-285750" defTabSz="823913">
              <a:lnSpc>
                <a:spcPct val="90000"/>
              </a:lnSpc>
              <a:spcAft>
                <a:spcPts val="600"/>
              </a:spcAft>
              <a:buFont typeface="Wingdings" panose="05000000000000000000" pitchFamily="2" charset="2"/>
              <a:buChar char="§"/>
              <a:defRPr/>
            </a:pPr>
            <a:endParaRPr kumimoji="0" lang="en-US" sz="120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R="0" lvl="0" algn="l" defTabSz="823913" rtl="0" eaLnBrk="1" fontAlgn="auto" latinLnBrk="0" hangingPunct="1">
              <a:lnSpc>
                <a:spcPct val="90000"/>
              </a:lnSpc>
              <a:spcBef>
                <a:spcPct val="0"/>
              </a:spcBef>
              <a:spcAft>
                <a:spcPts val="600"/>
              </a:spcAft>
              <a:buClrTx/>
              <a:buSzTx/>
              <a:tabLst/>
              <a:defRPr/>
            </a:pPr>
            <a:endPar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R="0" lvl="0" algn="l" defTabSz="823913" rtl="0" eaLnBrk="1" fontAlgn="auto" latinLnBrk="0" hangingPunct="1">
              <a:lnSpc>
                <a:spcPct val="90000"/>
              </a:lnSpc>
              <a:spcBef>
                <a:spcPct val="0"/>
              </a:spcBef>
              <a:spcAft>
                <a:spcPts val="600"/>
              </a:spcAft>
              <a:buClrTx/>
              <a:buSzTx/>
              <a:tabLst/>
              <a:defRPr/>
            </a:pPr>
            <a:endPar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L="0" marR="0" lvl="0" indent="0" algn="l" defTabSz="823913" rtl="0" eaLnBrk="1" fontAlgn="auto" latinLnBrk="0" hangingPunct="1">
              <a:lnSpc>
                <a:spcPct val="90000"/>
              </a:lnSpc>
              <a:spcBef>
                <a:spcPct val="0"/>
              </a:spcBef>
              <a:spcAft>
                <a:spcPts val="6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17" name="Title 9">
            <a:extLst>
              <a:ext uri="{FF2B5EF4-FFF2-40B4-BE49-F238E27FC236}">
                <a16:creationId xmlns:a16="http://schemas.microsoft.com/office/drawing/2014/main" id="{83E3C6A3-BF42-4532-94F3-6CD06F7369DE}"/>
              </a:ext>
            </a:extLst>
          </p:cNvPr>
          <p:cNvSpPr txBox="1">
            <a:spLocks/>
          </p:cNvSpPr>
          <p:nvPr/>
        </p:nvSpPr>
        <p:spPr>
          <a:xfrm>
            <a:off x="7491251" y="1095054"/>
            <a:ext cx="4572000" cy="631493"/>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none" spc="-75" normalizeH="0" baseline="0" noProof="0" dirty="0">
                <a:ln>
                  <a:noFill/>
                </a:ln>
                <a:solidFill>
                  <a:srgbClr val="0B1677"/>
                </a:solidFill>
                <a:effectLst/>
                <a:uLnTx/>
                <a:uFillTx/>
                <a:latin typeface="Open Sans"/>
              </a:rPr>
              <a:t>Telework Guidance Overview</a:t>
            </a:r>
          </a:p>
        </p:txBody>
      </p:sp>
      <p:sp>
        <p:nvSpPr>
          <p:cNvPr id="23" name="TextBox 22">
            <a:extLst>
              <a:ext uri="{FF2B5EF4-FFF2-40B4-BE49-F238E27FC236}">
                <a16:creationId xmlns:a16="http://schemas.microsoft.com/office/drawing/2014/main" id="{741D2CE7-3C1D-4287-A1A6-0C4BAEEBDDB6}"/>
              </a:ext>
            </a:extLst>
          </p:cNvPr>
          <p:cNvSpPr txBox="1"/>
          <p:nvPr/>
        </p:nvSpPr>
        <p:spPr>
          <a:xfrm>
            <a:off x="7883449" y="1676413"/>
            <a:ext cx="3773865" cy="1077218"/>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Scheduling Telework for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dirty="0">
                <a:ln>
                  <a:noFill/>
                </a:ln>
                <a:solidFill>
                  <a:srgbClr val="000000"/>
                </a:solidFill>
                <a:effectLst/>
                <a:uLnTx/>
                <a:uFillTx/>
                <a:latin typeface="Open Sans"/>
                <a:ea typeface="Open Sans"/>
                <a:cs typeface="Open Sans"/>
              </a:rPr>
              <a:t>optimize how time is spent virtually and in-person while considering the unique needs of your team.</a:t>
            </a:r>
          </a:p>
        </p:txBody>
      </p:sp>
      <p:sp>
        <p:nvSpPr>
          <p:cNvPr id="24" name="TextBox 23">
            <a:extLst>
              <a:ext uri="{FF2B5EF4-FFF2-40B4-BE49-F238E27FC236}">
                <a16:creationId xmlns:a16="http://schemas.microsoft.com/office/drawing/2014/main" id="{BA1E80AC-454E-492A-B7BC-1EDD0EE70213}"/>
              </a:ext>
            </a:extLst>
          </p:cNvPr>
          <p:cNvSpPr txBox="1"/>
          <p:nvPr/>
        </p:nvSpPr>
        <p:spPr>
          <a:xfrm>
            <a:off x="7883449" y="2732066"/>
            <a:ext cx="4307376" cy="1077218"/>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Managing Virtual 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adapt your management style to the new virtual environment.</a:t>
            </a:r>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07A80EE7-CE84-4535-9FFB-286455DAD7BD}"/>
              </a:ext>
            </a:extLst>
          </p:cNvPr>
          <p:cNvSpPr txBox="1"/>
          <p:nvPr/>
        </p:nvSpPr>
        <p:spPr>
          <a:xfrm>
            <a:off x="7880568" y="3715286"/>
            <a:ext cx="3991376" cy="544528"/>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Fostering a Strong Telework Culture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build a strong, positive team culture by prioritizing inclusion, empathy, and well-being.</a:t>
            </a:r>
            <a:endParaRPr kumimoji="0" lang="en-GB" sz="11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6" name="TextBox 25">
            <a:extLst>
              <a:ext uri="{FF2B5EF4-FFF2-40B4-BE49-F238E27FC236}">
                <a16:creationId xmlns:a16="http://schemas.microsoft.com/office/drawing/2014/main" id="{E4426FC4-098D-4E73-9892-06BDAB4F59A8}"/>
              </a:ext>
            </a:extLst>
          </p:cNvPr>
          <p:cNvSpPr txBox="1"/>
          <p:nvPr/>
        </p:nvSpPr>
        <p:spPr>
          <a:xfrm>
            <a:off x="7749626" y="4822234"/>
            <a:ext cx="42611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Virtual and Remote Work Best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excel at virtual collaboration and equip your team for success in virtual work.</a:t>
            </a:r>
            <a:endParaRPr kumimoji="0" lang="en-GB" sz="1100" b="0" i="0" u="none" strike="noStrike" kern="1200" cap="none" spc="0" normalizeH="0" baseline="0" noProof="0" dirty="0">
              <a:ln>
                <a:noFill/>
              </a:ln>
              <a:solidFill>
                <a:srgbClr val="000000"/>
              </a:solidFill>
              <a:effectLst/>
              <a:uLnTx/>
              <a:uFillTx/>
              <a:latin typeface="Open Sans"/>
              <a:ea typeface="+mn-ea"/>
              <a:cs typeface="+mn-cs"/>
            </a:endParaRPr>
          </a:p>
        </p:txBody>
      </p:sp>
      <p:pic>
        <p:nvPicPr>
          <p:cNvPr id="28" name="Picture 27">
            <a:extLst>
              <a:ext uri="{FF2B5EF4-FFF2-40B4-BE49-F238E27FC236}">
                <a16:creationId xmlns:a16="http://schemas.microsoft.com/office/drawing/2014/main" id="{46AF66EE-7760-4782-921B-A8B306A363EB}"/>
              </a:ext>
            </a:extLst>
          </p:cNvPr>
          <p:cNvPicPr>
            <a:picLocks noChangeAspect="1"/>
          </p:cNvPicPr>
          <p:nvPr/>
        </p:nvPicPr>
        <p:blipFill>
          <a:blip r:embed="rId4"/>
          <a:stretch>
            <a:fillRect/>
          </a:stretch>
        </p:blipFill>
        <p:spPr>
          <a:xfrm>
            <a:off x="6548909" y="1714877"/>
            <a:ext cx="1134087" cy="640080"/>
          </a:xfrm>
          <a:prstGeom prst="rect">
            <a:avLst/>
          </a:prstGeom>
          <a:ln w="19050">
            <a:solidFill>
              <a:srgbClr val="0B1677"/>
            </a:solidFill>
          </a:ln>
        </p:spPr>
      </p:pic>
      <p:pic>
        <p:nvPicPr>
          <p:cNvPr id="32" name="Picture 31">
            <a:extLst>
              <a:ext uri="{FF2B5EF4-FFF2-40B4-BE49-F238E27FC236}">
                <a16:creationId xmlns:a16="http://schemas.microsoft.com/office/drawing/2014/main" id="{6D582421-66FB-4ADD-B49C-389217366A8A}"/>
              </a:ext>
            </a:extLst>
          </p:cNvPr>
          <p:cNvPicPr>
            <a:picLocks noChangeAspect="1"/>
          </p:cNvPicPr>
          <p:nvPr/>
        </p:nvPicPr>
        <p:blipFill>
          <a:blip r:embed="rId5"/>
          <a:stretch>
            <a:fillRect/>
          </a:stretch>
        </p:blipFill>
        <p:spPr>
          <a:xfrm>
            <a:off x="6552939" y="2782435"/>
            <a:ext cx="1130057" cy="640080"/>
          </a:xfrm>
          <a:prstGeom prst="rect">
            <a:avLst/>
          </a:prstGeom>
          <a:ln w="19050">
            <a:solidFill>
              <a:srgbClr val="0B1677"/>
            </a:solidFill>
          </a:ln>
        </p:spPr>
      </p:pic>
      <p:pic>
        <p:nvPicPr>
          <p:cNvPr id="33" name="Picture 32">
            <a:extLst>
              <a:ext uri="{FF2B5EF4-FFF2-40B4-BE49-F238E27FC236}">
                <a16:creationId xmlns:a16="http://schemas.microsoft.com/office/drawing/2014/main" id="{4CBFF50A-619C-460C-B9BC-B4E07B0C8652}"/>
              </a:ext>
            </a:extLst>
          </p:cNvPr>
          <p:cNvPicPr>
            <a:picLocks noChangeAspect="1"/>
          </p:cNvPicPr>
          <p:nvPr/>
        </p:nvPicPr>
        <p:blipFill>
          <a:blip r:embed="rId6"/>
          <a:stretch>
            <a:fillRect/>
          </a:stretch>
        </p:blipFill>
        <p:spPr>
          <a:xfrm>
            <a:off x="6554312" y="3875160"/>
            <a:ext cx="1137439" cy="640080"/>
          </a:xfrm>
          <a:prstGeom prst="rect">
            <a:avLst/>
          </a:prstGeom>
          <a:ln w="19050">
            <a:solidFill>
              <a:srgbClr val="0B1677"/>
            </a:solidFill>
          </a:ln>
        </p:spPr>
      </p:pic>
      <p:pic>
        <p:nvPicPr>
          <p:cNvPr id="34" name="Picture 33">
            <a:extLst>
              <a:ext uri="{FF2B5EF4-FFF2-40B4-BE49-F238E27FC236}">
                <a16:creationId xmlns:a16="http://schemas.microsoft.com/office/drawing/2014/main" id="{8CAFFEED-4376-4D76-8CAD-CBCE56393A31}"/>
              </a:ext>
            </a:extLst>
          </p:cNvPr>
          <p:cNvPicPr>
            <a:picLocks noChangeAspect="1"/>
          </p:cNvPicPr>
          <p:nvPr/>
        </p:nvPicPr>
        <p:blipFill>
          <a:blip r:embed="rId7"/>
          <a:stretch>
            <a:fillRect/>
          </a:stretch>
        </p:blipFill>
        <p:spPr>
          <a:xfrm>
            <a:off x="6556765" y="5010025"/>
            <a:ext cx="1132532" cy="640080"/>
          </a:xfrm>
          <a:prstGeom prst="rect">
            <a:avLst/>
          </a:prstGeom>
          <a:ln w="19050">
            <a:solidFill>
              <a:srgbClr val="0B1677"/>
            </a:solidFill>
          </a:ln>
        </p:spPr>
      </p:pic>
      <p:sp>
        <p:nvSpPr>
          <p:cNvPr id="35" name="Rectangle 34">
            <a:extLst>
              <a:ext uri="{FF2B5EF4-FFF2-40B4-BE49-F238E27FC236}">
                <a16:creationId xmlns:a16="http://schemas.microsoft.com/office/drawing/2014/main" id="{20D5AD8E-DF1F-40B1-AD76-4DC76525D11A}"/>
              </a:ext>
            </a:extLst>
          </p:cNvPr>
          <p:cNvSpPr/>
          <p:nvPr/>
        </p:nvSpPr>
        <p:spPr>
          <a:xfrm>
            <a:off x="7749626" y="4796449"/>
            <a:ext cx="4104948" cy="1081839"/>
          </a:xfrm>
          <a:prstGeom prst="rect">
            <a:avLst/>
          </a:prstGeom>
          <a:noFill/>
          <a:ln w="28575">
            <a:solidFill>
              <a:srgbClr val="0B167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6" name="Star: 5 Points 35">
            <a:extLst>
              <a:ext uri="{FF2B5EF4-FFF2-40B4-BE49-F238E27FC236}">
                <a16:creationId xmlns:a16="http://schemas.microsoft.com/office/drawing/2014/main" id="{551DF8A6-921A-4702-9736-F85F1379E0BC}"/>
              </a:ext>
            </a:extLst>
          </p:cNvPr>
          <p:cNvSpPr/>
          <p:nvPr/>
        </p:nvSpPr>
        <p:spPr>
          <a:xfrm>
            <a:off x="11763134" y="4680406"/>
            <a:ext cx="182880" cy="18288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29238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88" r="15861"/>
          <a:stretch/>
        </p:blipFill>
        <p:spPr bwMode="auto">
          <a:xfrm>
            <a:off x="2435971"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8FBA54E-ADB8-4777-AE7A-6BDB445FC97A}"/>
              </a:ext>
            </a:extLst>
          </p:cNvPr>
          <p:cNvSpPr/>
          <p:nvPr/>
        </p:nvSpPr>
        <p:spPr>
          <a:xfrm>
            <a:off x="211142" y="523452"/>
            <a:ext cx="10587491" cy="570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 name="Title 9">
            <a:extLst>
              <a:ext uri="{FF2B5EF4-FFF2-40B4-BE49-F238E27FC236}">
                <a16:creationId xmlns:a16="http://schemas.microsoft.com/office/drawing/2014/main" id="{4410FFC0-9F0B-4140-8AF1-E6DB3111A718}"/>
              </a:ext>
            </a:extLst>
          </p:cNvPr>
          <p:cNvSpPr txBox="1">
            <a:spLocks/>
          </p:cNvSpPr>
          <p:nvPr/>
        </p:nvSpPr>
        <p:spPr>
          <a:xfrm>
            <a:off x="586498" y="676506"/>
            <a:ext cx="4572000" cy="1665484"/>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75" normalizeH="0" baseline="0" noProof="0">
                <a:ln>
                  <a:noFill/>
                </a:ln>
                <a:solidFill>
                  <a:srgbClr val="000000"/>
                </a:solidFill>
                <a:effectLst/>
                <a:uLnTx/>
                <a:uFillTx/>
                <a:latin typeface="Open Sans"/>
              </a:rPr>
              <a:t>Goals and Objectives</a:t>
            </a:r>
          </a:p>
        </p:txBody>
      </p:sp>
      <p:sp>
        <p:nvSpPr>
          <p:cNvPr id="18" name="Title 3">
            <a:extLst>
              <a:ext uri="{FF2B5EF4-FFF2-40B4-BE49-F238E27FC236}">
                <a16:creationId xmlns:a16="http://schemas.microsoft.com/office/drawing/2014/main" id="{5F1F0E82-437F-4AC4-8FA8-DF18A82A0EB7}"/>
              </a:ext>
            </a:extLst>
          </p:cNvPr>
          <p:cNvSpPr txBox="1">
            <a:spLocks/>
          </p:cNvSpPr>
          <p:nvPr/>
        </p:nvSpPr>
        <p:spPr>
          <a:xfrm>
            <a:off x="581025" y="1194640"/>
            <a:ext cx="9434603" cy="4562233"/>
          </a:xfrm>
          <a:prstGeom prst="rect">
            <a:avLst/>
          </a:prstGeom>
        </p:spPr>
        <p:txBody>
          <a:bodyPr lIns="91440" tIns="45720" rIns="91440" bIns="45720" anchor="t"/>
          <a:lst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lang="en-US" sz="1600" spc="0">
                <a:solidFill>
                  <a:srgbClr val="000000"/>
                </a:solidFill>
                <a:latin typeface="Open Sans"/>
                <a:ea typeface="Open Sans" panose="020B0606030504020204" pitchFamily="34" charset="0"/>
                <a:cs typeface="Open Sans" panose="020B0606030504020204" pitchFamily="34" charset="0"/>
              </a:rPr>
              <a:t>As the State of Montana implements new ways of working, managers must lead by example in a  virtual environment. </a:t>
            </a:r>
            <a:r>
              <a:rPr lang="en-US" sz="1600" spc="0">
                <a:solidFill>
                  <a:srgbClr val="000000"/>
                </a:solidFill>
                <a:latin typeface="Open Sans"/>
                <a:ea typeface="Open Sans"/>
                <a:cs typeface="Open Sans"/>
              </a:rPr>
              <a:t>To serve Montana’s citizens and the needs of its workers, virtual collaboration is more important than ever. Guidance is needed to </a:t>
            </a:r>
            <a:r>
              <a:rPr lang="en-US" sz="1600" b="1" spc="0">
                <a:solidFill>
                  <a:srgbClr val="000000"/>
                </a:solidFill>
                <a:latin typeface="Open Sans"/>
                <a:ea typeface="Open Sans"/>
                <a:cs typeface="Open Sans"/>
              </a:rPr>
              <a:t>optimize how time is spent virtually and in-person, and to identify which enabling tools are most effective, </a:t>
            </a:r>
            <a:r>
              <a:rPr lang="en-US" sz="1600" spc="0">
                <a:solidFill>
                  <a:srgbClr val="000000"/>
                </a:solidFill>
                <a:latin typeface="Open Sans"/>
                <a:ea typeface="Open Sans"/>
                <a:cs typeface="Open Sans"/>
              </a:rPr>
              <a:t>while considering the unique needs of each team.</a:t>
            </a:r>
          </a:p>
          <a:p>
            <a:pPr marL="0" marR="0" lvl="0" indent="0" algn="l" defTabSz="914400" rtl="0" eaLnBrk="1" fontAlgn="auto" latinLnBrk="0" hangingPunct="1">
              <a:lnSpc>
                <a:spcPct val="90000"/>
              </a:lnSpc>
              <a:spcBef>
                <a:spcPct val="0"/>
              </a:spcBef>
              <a:spcAft>
                <a:spcPts val="1200"/>
              </a:spcAft>
              <a:buClrTx/>
              <a:buSzTx/>
              <a:buFontTx/>
              <a:buNone/>
              <a:tabLst/>
              <a:defRPr/>
            </a:pPr>
            <a:r>
              <a:rPr lang="en-US" sz="1600" spc="0">
                <a:solidFill>
                  <a:srgbClr val="000000"/>
                </a:solidFill>
                <a:latin typeface="Open Sans"/>
                <a:ea typeface="Open Sans"/>
                <a:cs typeface="Open Sans"/>
              </a:rPr>
              <a:t>Managers should use this guidance to…</a:t>
            </a:r>
          </a:p>
          <a:p>
            <a:pPr marL="0" marR="0" lvl="0" indent="0" algn="l" defTabSz="914400" rtl="0" eaLnBrk="1" fontAlgn="auto" latinLnBrk="0" hangingPunct="1">
              <a:lnSpc>
                <a:spcPct val="90000"/>
              </a:lnSpc>
              <a:spcBef>
                <a:spcPct val="0"/>
              </a:spcBef>
              <a:spcAft>
                <a:spcPts val="1200"/>
              </a:spcAft>
              <a:buClrTx/>
              <a:buSzTx/>
              <a:buFontTx/>
              <a:buNone/>
              <a:tabLst/>
              <a:defRPr/>
            </a:pPr>
            <a:endParaRPr lang="en-US" sz="1600" spc="0">
              <a:solidFill>
                <a:srgbClr val="000000"/>
              </a:solidFill>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1200"/>
              </a:spcAft>
              <a:buClrTx/>
              <a:buSzTx/>
              <a:buFontTx/>
              <a:buNone/>
              <a:tabLst/>
              <a:defRPr/>
            </a:pPr>
            <a:endParaRPr lang="en-US" sz="1600" spc="0">
              <a:solidFill>
                <a:srgbClr val="000000"/>
              </a:solidFill>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12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1200"/>
              </a:spcAft>
              <a:buClrTx/>
              <a:buSzTx/>
              <a:buFontTx/>
              <a:buNone/>
              <a:tabLst/>
              <a:defRPr/>
            </a:pPr>
            <a:endParaRPr lang="en-US" sz="1200" spc="0">
              <a:solidFill>
                <a:srgbClr val="000000"/>
              </a:solidFill>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12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687087B6-1880-4628-A647-095D656DF738}"/>
              </a:ext>
            </a:extLst>
          </p:cNvPr>
          <p:cNvSpPr/>
          <p:nvPr/>
        </p:nvSpPr>
        <p:spPr>
          <a:xfrm flipH="1">
            <a:off x="10679190" y="523452"/>
            <a:ext cx="164751" cy="5704176"/>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F490CD9B-76A4-4E1A-A589-435483499346}"/>
              </a:ext>
            </a:extLst>
          </p:cNvPr>
          <p:cNvSpPr/>
          <p:nvPr/>
        </p:nvSpPr>
        <p:spPr>
          <a:xfrm>
            <a:off x="581025" y="6384443"/>
            <a:ext cx="1854946" cy="18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aphicFrame>
        <p:nvGraphicFramePr>
          <p:cNvPr id="5" name="Table 5">
            <a:extLst>
              <a:ext uri="{FF2B5EF4-FFF2-40B4-BE49-F238E27FC236}">
                <a16:creationId xmlns:a16="http://schemas.microsoft.com/office/drawing/2014/main" id="{28298868-6846-48BE-A8D3-F35B2DBA9931}"/>
              </a:ext>
            </a:extLst>
          </p:cNvPr>
          <p:cNvGraphicFramePr>
            <a:graphicFrameLocks noGrp="1"/>
          </p:cNvGraphicFramePr>
          <p:nvPr>
            <p:extLst>
              <p:ext uri="{D42A27DB-BD31-4B8C-83A1-F6EECF244321}">
                <p14:modId xmlns:p14="http://schemas.microsoft.com/office/powerpoint/2010/main" val="3570146538"/>
              </p:ext>
            </p:extLst>
          </p:nvPr>
        </p:nvGraphicFramePr>
        <p:xfrm>
          <a:off x="1270961" y="2923641"/>
          <a:ext cx="5759482" cy="2257746"/>
        </p:xfrm>
        <a:graphic>
          <a:graphicData uri="http://schemas.openxmlformats.org/drawingml/2006/table">
            <a:tbl>
              <a:tblPr firstRow="1" bandRow="1">
                <a:tableStyleId>{2D5ABB26-0587-4C30-8999-92F81FD0307C}</a:tableStyleId>
              </a:tblPr>
              <a:tblGrid>
                <a:gridCol w="5759482">
                  <a:extLst>
                    <a:ext uri="{9D8B030D-6E8A-4147-A177-3AD203B41FA5}">
                      <a16:colId xmlns:a16="http://schemas.microsoft.com/office/drawing/2014/main" val="2368997954"/>
                    </a:ext>
                  </a:extLst>
                </a:gridCol>
              </a:tblGrid>
              <a:tr h="376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Be intentional about implementing virtual inclusivity on your project teams</a:t>
                      </a:r>
                    </a:p>
                  </a:txBody>
                  <a:tcPr anchor="ctr"/>
                </a:tc>
                <a:extLst>
                  <a:ext uri="{0D108BD9-81ED-4DB2-BD59-A6C34878D82A}">
                    <a16:rowId xmlns:a16="http://schemas.microsoft.com/office/drawing/2014/main" val="1100662379"/>
                  </a:ext>
                </a:extLst>
              </a:tr>
              <a:tr h="520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Embrace virtual inclusion and be empowered with tangible resources</a:t>
                      </a:r>
                    </a:p>
                  </a:txBody>
                  <a:tcPr anchor="ctr"/>
                </a:tc>
                <a:extLst>
                  <a:ext uri="{0D108BD9-81ED-4DB2-BD59-A6C34878D82A}">
                    <a16:rowId xmlns:a16="http://schemas.microsoft.com/office/drawing/2014/main" val="1798591792"/>
                  </a:ext>
                </a:extLst>
              </a:tr>
              <a:tr h="520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 unique team needs in a telework environment</a:t>
                      </a:r>
                    </a:p>
                  </a:txBody>
                  <a:tcPr anchor="ctr"/>
                </a:tc>
                <a:extLst>
                  <a:ext uri="{0D108BD9-81ED-4DB2-BD59-A6C34878D82A}">
                    <a16:rowId xmlns:a16="http://schemas.microsoft.com/office/drawing/2014/main" val="434538814"/>
                  </a:ext>
                </a:extLst>
              </a:tr>
              <a:tr h="520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Inc</a:t>
                      </a:r>
                      <a:r>
                        <a:rPr lang="en-US" sz="16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orporate</a:t>
                      </a:r>
                      <a:r>
                        <a:rPr lang="en-US" sz="16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tips and best practices to facilitate productive and inclusive environments</a:t>
                      </a:r>
                      <a:endPar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807482082"/>
                  </a:ext>
                </a:extLst>
              </a:tr>
            </a:tbl>
          </a:graphicData>
        </a:graphic>
      </p:graphicFrame>
      <p:grpSp>
        <p:nvGrpSpPr>
          <p:cNvPr id="4" name="Group 3">
            <a:extLst>
              <a:ext uri="{FF2B5EF4-FFF2-40B4-BE49-F238E27FC236}">
                <a16:creationId xmlns:a16="http://schemas.microsoft.com/office/drawing/2014/main" id="{66D8A98D-22D1-4696-A52A-CB0DBA667F4B}"/>
              </a:ext>
            </a:extLst>
          </p:cNvPr>
          <p:cNvGrpSpPr/>
          <p:nvPr/>
        </p:nvGrpSpPr>
        <p:grpSpPr>
          <a:xfrm>
            <a:off x="790818" y="3052285"/>
            <a:ext cx="340860" cy="2019114"/>
            <a:chOff x="1423323" y="3201849"/>
            <a:chExt cx="340860" cy="2019114"/>
          </a:xfrm>
        </p:grpSpPr>
        <p:pic>
          <p:nvPicPr>
            <p:cNvPr id="12" name="Picture 11">
              <a:extLst>
                <a:ext uri="{FF2B5EF4-FFF2-40B4-BE49-F238E27FC236}">
                  <a16:creationId xmlns:a16="http://schemas.microsoft.com/office/drawing/2014/main" id="{92F2BE79-3C81-4941-88BD-588C3BFE58B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1833" y="3201849"/>
              <a:ext cx="332350" cy="332350"/>
            </a:xfrm>
            <a:prstGeom prst="rect">
              <a:avLst/>
            </a:prstGeom>
          </p:spPr>
        </p:pic>
        <p:pic>
          <p:nvPicPr>
            <p:cNvPr id="15" name="Picture 14">
              <a:extLst>
                <a:ext uri="{FF2B5EF4-FFF2-40B4-BE49-F238E27FC236}">
                  <a16:creationId xmlns:a16="http://schemas.microsoft.com/office/drawing/2014/main" id="{83029631-C5EF-49F7-A5C5-D10282C8365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0862" y="4366271"/>
              <a:ext cx="332350" cy="271518"/>
            </a:xfrm>
            <a:prstGeom prst="rect">
              <a:avLst/>
            </a:prstGeom>
          </p:spPr>
        </p:pic>
        <p:pic>
          <p:nvPicPr>
            <p:cNvPr id="16" name="Picture 15">
              <a:extLst>
                <a:ext uri="{FF2B5EF4-FFF2-40B4-BE49-F238E27FC236}">
                  <a16:creationId xmlns:a16="http://schemas.microsoft.com/office/drawing/2014/main" id="{170DBCDB-B82C-4E51-ACA8-DF3C30E700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23323" y="4888613"/>
              <a:ext cx="332350" cy="332350"/>
            </a:xfrm>
            <a:prstGeom prst="rect">
              <a:avLst/>
            </a:prstGeom>
          </p:spPr>
        </p:pic>
      </p:grpSp>
      <p:sp>
        <p:nvSpPr>
          <p:cNvPr id="19" name="TextBox 18">
            <a:extLst>
              <a:ext uri="{FF2B5EF4-FFF2-40B4-BE49-F238E27FC236}">
                <a16:creationId xmlns:a16="http://schemas.microsoft.com/office/drawing/2014/main" id="{40EC4FA1-EC7E-4F85-B9B6-CDA23AA69427}"/>
              </a:ext>
            </a:extLst>
          </p:cNvPr>
          <p:cNvSpPr txBox="1"/>
          <p:nvPr/>
        </p:nvSpPr>
        <p:spPr>
          <a:xfrm>
            <a:off x="596578" y="5761418"/>
            <a:ext cx="10082612" cy="461665"/>
          </a:xfrm>
          <a:prstGeom prst="rect">
            <a:avLst/>
          </a:prstGeom>
          <a:noFill/>
        </p:spPr>
        <p:txBody>
          <a:bodyPr wrap="square" rtlCol="0">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*If you work in a non-telework eligible position or in the field full-time, this toolkit may not apply to your role.  If you are uncertain if this guidance applies to you, please check with your HR manager.</a:t>
            </a:r>
          </a:p>
        </p:txBody>
      </p:sp>
      <p:grpSp>
        <p:nvGrpSpPr>
          <p:cNvPr id="20" name="Group 19">
            <a:extLst>
              <a:ext uri="{FF2B5EF4-FFF2-40B4-BE49-F238E27FC236}">
                <a16:creationId xmlns:a16="http://schemas.microsoft.com/office/drawing/2014/main" id="{ADD0C53F-4796-47B2-BDBE-C2AE336E71DE}"/>
              </a:ext>
            </a:extLst>
          </p:cNvPr>
          <p:cNvGrpSpPr/>
          <p:nvPr/>
        </p:nvGrpSpPr>
        <p:grpSpPr>
          <a:xfrm>
            <a:off x="7503047" y="2492642"/>
            <a:ext cx="2946659" cy="2514698"/>
            <a:chOff x="5558336" y="1838781"/>
            <a:chExt cx="5867577" cy="4668553"/>
          </a:xfrm>
        </p:grpSpPr>
        <p:grpSp>
          <p:nvGrpSpPr>
            <p:cNvPr id="21" name="Group 20">
              <a:extLst>
                <a:ext uri="{FF2B5EF4-FFF2-40B4-BE49-F238E27FC236}">
                  <a16:creationId xmlns:a16="http://schemas.microsoft.com/office/drawing/2014/main" id="{B926E5F1-60D9-4788-A6A7-F300B0182D89}"/>
                </a:ext>
              </a:extLst>
            </p:cNvPr>
            <p:cNvGrpSpPr/>
            <p:nvPr/>
          </p:nvGrpSpPr>
          <p:grpSpPr>
            <a:xfrm>
              <a:off x="5558336" y="1838781"/>
              <a:ext cx="5867577" cy="4668553"/>
              <a:chOff x="2094899" y="1081794"/>
              <a:chExt cx="4400683" cy="3501415"/>
            </a:xfrm>
          </p:grpSpPr>
          <p:sp>
            <p:nvSpPr>
              <p:cNvPr id="26" name="Rectangle 25">
                <a:extLst>
                  <a:ext uri="{FF2B5EF4-FFF2-40B4-BE49-F238E27FC236}">
                    <a16:creationId xmlns:a16="http://schemas.microsoft.com/office/drawing/2014/main" id="{D9E2620C-78B7-486E-9019-9652C9F66471}"/>
                  </a:ext>
                </a:extLst>
              </p:cNvPr>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5">
                <a:extLst>
                  <a:ext uri="{FF2B5EF4-FFF2-40B4-BE49-F238E27FC236}">
                    <a16:creationId xmlns:a16="http://schemas.microsoft.com/office/drawing/2014/main" id="{FE433146-EFF4-4C50-AB53-7F91721270A4}"/>
                  </a:ext>
                </a:extLst>
              </p:cNvPr>
              <p:cNvSpPr>
                <a:spLocks noEditPoints="1"/>
              </p:cNvSpPr>
              <p:nvPr/>
            </p:nvSpPr>
            <p:spPr bwMode="auto">
              <a:xfrm>
                <a:off x="2094899" y="1081794"/>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24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7">
                <a:extLst>
                  <a:ext uri="{FF2B5EF4-FFF2-40B4-BE49-F238E27FC236}">
                    <a16:creationId xmlns:a16="http://schemas.microsoft.com/office/drawing/2014/main" id="{7740D12E-308C-47F3-BD91-43388AB06E48}"/>
                  </a:ext>
                </a:extLst>
              </p:cNvPr>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24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27">
                <a:extLst>
                  <a:ext uri="{FF2B5EF4-FFF2-40B4-BE49-F238E27FC236}">
                    <a16:creationId xmlns:a16="http://schemas.microsoft.com/office/drawing/2014/main" id="{5419BE6E-5AA1-4E9C-B41D-D2064692EEB4}"/>
                  </a:ext>
                </a:extLst>
              </p:cNvPr>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pPr fontAlgn="base">
                  <a:spcBef>
                    <a:spcPct val="0"/>
                  </a:spcBef>
                  <a:spcAft>
                    <a:spcPct val="0"/>
                  </a:spcAft>
                </a:pPr>
                <a:r>
                  <a:rPr lang="en-US" sz="240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0" name="Freeform 29">
                <a:extLst>
                  <a:ext uri="{FF2B5EF4-FFF2-40B4-BE49-F238E27FC236}">
                    <a16:creationId xmlns:a16="http://schemas.microsoft.com/office/drawing/2014/main" id="{97EC3018-F0E4-455A-BC1A-24B78AA7C2BF}"/>
                  </a:ext>
                </a:extLst>
              </p:cNvPr>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24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22" name="Picture Placeholder 28" descr="imageHolder.jpg">
              <a:extLst>
                <a:ext uri="{FF2B5EF4-FFF2-40B4-BE49-F238E27FC236}">
                  <a16:creationId xmlns:a16="http://schemas.microsoft.com/office/drawing/2014/main" id="{0F141813-E3F1-425B-B382-CD5FBBC9835D}"/>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5808962" y="2059879"/>
              <a:ext cx="5344831" cy="3013159"/>
            </a:xfrm>
            <a:prstGeom prst="rect">
              <a:avLst/>
            </a:prstGeom>
          </p:spPr>
        </p:pic>
        <p:sp>
          <p:nvSpPr>
            <p:cNvPr id="23" name="TextBox 22">
              <a:extLst>
                <a:ext uri="{FF2B5EF4-FFF2-40B4-BE49-F238E27FC236}">
                  <a16:creationId xmlns:a16="http://schemas.microsoft.com/office/drawing/2014/main" id="{79CA0C5C-70B4-48D2-9D0B-A80F0836AAD0}"/>
                </a:ext>
              </a:extLst>
            </p:cNvPr>
            <p:cNvSpPr txBox="1"/>
            <p:nvPr/>
          </p:nvSpPr>
          <p:spPr>
            <a:xfrm>
              <a:off x="5808961" y="2060396"/>
              <a:ext cx="5344831" cy="3022624"/>
            </a:xfrm>
            <a:prstGeom prst="rect">
              <a:avLst/>
            </a:prstGeom>
            <a:solidFill>
              <a:schemeClr val="bg1">
                <a:lumMod val="85000"/>
              </a:schemeClr>
            </a:solidFill>
          </p:spPr>
          <p:txBody>
            <a:bodyPr vert="horz" wrap="square" lIns="91440" tIns="45720" rIns="91440" bIns="45720" rtlCol="0" anchor="ctr">
              <a:normAutofit/>
            </a:bodyPr>
            <a:lstStyle/>
            <a:p>
              <a:pPr algn="ctr" defTabSz="816376" fontAlgn="base">
                <a:spcBef>
                  <a:spcPct val="20000"/>
                </a:spcBef>
                <a:spcAft>
                  <a:spcPct val="0"/>
                </a:spcAft>
                <a:defRPr/>
              </a:pPr>
              <a:endParaRPr lang="en-US" sz="1600" b="1" kern="0">
                <a:solidFill>
                  <a:srgbClr val="5C5C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941B5759-90EB-472A-BF24-C11E387AA640}"/>
                </a:ext>
              </a:extLst>
            </p:cNvPr>
            <p:cNvSpPr/>
            <p:nvPr/>
          </p:nvSpPr>
          <p:spPr>
            <a:xfrm>
              <a:off x="5808461" y="1995138"/>
              <a:ext cx="5344830" cy="314264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Did you know…</a:t>
              </a:r>
              <a:endParaRPr lang="en-US" sz="2000" i="1">
                <a:solidFill>
                  <a:prstClr val="black"/>
                </a:solidFill>
                <a:latin typeface="Open Sans" panose="020B0606030504020204" pitchFamily="34" charset="0"/>
                <a:ea typeface="Open Sans" panose="020B0606030504020204" pitchFamily="34" charset="0"/>
                <a:cs typeface="Open Sans" panose="020B0606030504020204" pitchFamily="34" charset="0"/>
              </a:endParaRPr>
            </a:p>
            <a:p>
              <a:r>
                <a:rPr lang="en-US" sz="1200" i="1">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en-US" sz="1200" i="1" err="1">
                  <a:latin typeface="Open Sans" panose="020B0606030504020204" pitchFamily="34" charset="0"/>
                  <a:ea typeface="Open Sans" panose="020B0606030504020204" pitchFamily="34" charset="0"/>
                  <a:cs typeface="Open Sans" panose="020B0606030504020204" pitchFamily="34" charset="0"/>
                </a:rPr>
                <a:t>vir</a:t>
              </a:r>
              <a:r>
                <a:rPr lang="en-US" sz="1200" i="1">
                  <a:latin typeface="Open Sans" panose="020B0606030504020204" pitchFamily="34" charset="0"/>
                  <a:ea typeface="Open Sans" panose="020B0606030504020204" pitchFamily="34" charset="0"/>
                  <a:cs typeface="Open Sans" panose="020B0606030504020204" pitchFamily="34" charset="0"/>
                </a:rPr>
                <a:t>·​</a:t>
              </a:r>
              <a:r>
                <a:rPr lang="en-US" sz="1200" i="1" err="1">
                  <a:latin typeface="Open Sans" panose="020B0606030504020204" pitchFamily="34" charset="0"/>
                  <a:ea typeface="Open Sans" panose="020B0606030504020204" pitchFamily="34" charset="0"/>
                  <a:cs typeface="Open Sans" panose="020B0606030504020204" pitchFamily="34" charset="0"/>
                </a:rPr>
                <a:t>tu</a:t>
              </a:r>
              <a:r>
                <a:rPr lang="en-US" sz="1200" i="1">
                  <a:latin typeface="Open Sans" panose="020B0606030504020204" pitchFamily="34" charset="0"/>
                  <a:ea typeface="Open Sans" panose="020B0606030504020204" pitchFamily="34" charset="0"/>
                  <a:cs typeface="Open Sans" panose="020B0606030504020204" pitchFamily="34" charset="0"/>
                </a:rPr>
                <a:t>·​al</a:t>
              </a:r>
              <a:r>
                <a:rPr lang="en-US" sz="1200" i="1">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lang="en-US" sz="1200" i="1" u="sng">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endPar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fontAlgn="base"/>
              <a:r>
                <a:rPr lang="en-US" sz="1200">
                  <a:latin typeface="Open Sans" panose="020B0606030504020204" pitchFamily="34" charset="0"/>
                  <a:ea typeface="Open Sans" panose="020B0606030504020204" pitchFamily="34" charset="0"/>
                  <a:cs typeface="Open Sans" panose="020B0606030504020204" pitchFamily="34" charset="0"/>
                </a:rPr>
                <a:t>The etymology of the word, “virtual” is derived from the Latin word, </a:t>
              </a:r>
              <a:r>
                <a:rPr lang="en-US" sz="1200" i="1" err="1">
                  <a:latin typeface="Open Sans" panose="020B0606030504020204" pitchFamily="34" charset="0"/>
                  <a:ea typeface="Open Sans" panose="020B0606030504020204" pitchFamily="34" charset="0"/>
                  <a:cs typeface="Open Sans" panose="020B0606030504020204" pitchFamily="34" charset="0"/>
                </a:rPr>
                <a:t>virtus</a:t>
              </a:r>
              <a:r>
                <a:rPr lang="en-US" sz="1200" i="1">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meaning strength and virtue. When paired with inclusion, this is a powerful concept</a:t>
              </a:r>
            </a:p>
          </p:txBody>
        </p:sp>
        <p:pic>
          <p:nvPicPr>
            <p:cNvPr id="25" name="Graphic 24" descr="Lightbulb and gear">
              <a:extLst>
                <a:ext uri="{FF2B5EF4-FFF2-40B4-BE49-F238E27FC236}">
                  <a16:creationId xmlns:a16="http://schemas.microsoft.com/office/drawing/2014/main" id="{D6766AD3-0D5C-4EB6-AE8A-9D9C877755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28577" y="2160285"/>
              <a:ext cx="1213546" cy="1213546"/>
            </a:xfrm>
            <a:prstGeom prst="rect">
              <a:avLst/>
            </a:prstGeom>
          </p:spPr>
        </p:pic>
      </p:grpSp>
      <p:pic>
        <p:nvPicPr>
          <p:cNvPr id="31" name="Picture 30">
            <a:extLst>
              <a:ext uri="{FF2B5EF4-FFF2-40B4-BE49-F238E27FC236}">
                <a16:creationId xmlns:a16="http://schemas.microsoft.com/office/drawing/2014/main" id="{F09CCC9C-8684-4BF8-96DB-AA13E1351D7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5590" y="3629217"/>
            <a:ext cx="332350" cy="332350"/>
          </a:xfrm>
          <a:prstGeom prst="rect">
            <a:avLst/>
          </a:prstGeom>
        </p:spPr>
      </p:pic>
    </p:spTree>
    <p:extLst>
      <p:ext uri="{BB962C8B-B14F-4D97-AF65-F5344CB8AC3E}">
        <p14:creationId xmlns:p14="http://schemas.microsoft.com/office/powerpoint/2010/main" val="421636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4144A4-0BB1-4130-AAD3-EA5915B704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764144A4-0BB1-4130-AAD3-EA5915B704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3B127DC-BACE-42FC-8191-C078DA40A8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grpSp>
        <p:nvGrpSpPr>
          <p:cNvPr id="9" name="Group 8">
            <a:extLst>
              <a:ext uri="{FF2B5EF4-FFF2-40B4-BE49-F238E27FC236}">
                <a16:creationId xmlns:a16="http://schemas.microsoft.com/office/drawing/2014/main" id="{1B7C0FF4-E377-41CC-9A10-10F39C5B54F0}"/>
              </a:ext>
            </a:extLst>
          </p:cNvPr>
          <p:cNvGrpSpPr/>
          <p:nvPr/>
        </p:nvGrpSpPr>
        <p:grpSpPr>
          <a:xfrm>
            <a:off x="575344" y="1591840"/>
            <a:ext cx="4252295" cy="4681141"/>
            <a:chOff x="914399" y="1686738"/>
            <a:chExt cx="10294060" cy="1857854"/>
          </a:xfrm>
        </p:grpSpPr>
        <p:grpSp>
          <p:nvGrpSpPr>
            <p:cNvPr id="2" name="Group 1">
              <a:extLst>
                <a:ext uri="{FF2B5EF4-FFF2-40B4-BE49-F238E27FC236}">
                  <a16:creationId xmlns:a16="http://schemas.microsoft.com/office/drawing/2014/main" id="{A1691ED1-F164-401A-9FEE-208A81411997}"/>
                </a:ext>
              </a:extLst>
            </p:cNvPr>
            <p:cNvGrpSpPr/>
            <p:nvPr/>
          </p:nvGrpSpPr>
          <p:grpSpPr>
            <a:xfrm>
              <a:off x="914399" y="1686738"/>
              <a:ext cx="10294060" cy="1857854"/>
              <a:chOff x="914399" y="1686738"/>
              <a:chExt cx="10294060" cy="1857854"/>
            </a:xfrm>
          </p:grpSpPr>
          <p:sp>
            <p:nvSpPr>
              <p:cNvPr id="12" name="Rectangle 11">
                <a:extLst>
                  <a:ext uri="{FF2B5EF4-FFF2-40B4-BE49-F238E27FC236}">
                    <a16:creationId xmlns:a16="http://schemas.microsoft.com/office/drawing/2014/main" id="{17EC7CAD-6D14-4C16-8813-7C0F2799CFD3}"/>
                  </a:ext>
                </a:extLst>
              </p:cNvPr>
              <p:cNvSpPr/>
              <p:nvPr/>
            </p:nvSpPr>
            <p:spPr bwMode="gray">
              <a:xfrm>
                <a:off x="914399" y="1686738"/>
                <a:ext cx="10294060" cy="1857854"/>
              </a:xfrm>
              <a:prstGeom prst="rect">
                <a:avLst/>
              </a:prstGeom>
              <a:solidFill>
                <a:schemeClr val="bg2">
                  <a:lumMod val="20000"/>
                  <a:lumOff val="80000"/>
                  <a:alpha val="70000"/>
                </a:schemeClr>
              </a:solidFill>
              <a:ln w="28575" algn="ctr">
                <a:solidFill>
                  <a:srgbClr val="0B1677"/>
                </a:solidFill>
                <a:prstDash val="dash"/>
                <a:miter lim="800000"/>
                <a:headEnd/>
                <a:tailEnd/>
              </a:ln>
            </p:spPr>
            <p:txBody>
              <a:bodyPr wrap="square" lIns="88900" tIns="91440" rIns="88900" bIns="88900" rtlCol="0" anchor="t"/>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US" sz="16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Telework vs. Remote</a:t>
                </a:r>
                <a:endParaRPr kumimoji="0" lang="en-US" sz="1600" b="1" i="0" u="sng" strike="noStrike" kern="1200" cap="none" spc="0" normalizeH="0" baseline="3000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05BF445A-8769-40F5-921F-7D392904B633}"/>
                  </a:ext>
                </a:extLst>
              </p:cNvPr>
              <p:cNvSpPr txBox="1"/>
              <p:nvPr/>
            </p:nvSpPr>
            <p:spPr>
              <a:xfrm>
                <a:off x="1172679" y="1888702"/>
                <a:ext cx="9846646" cy="507484"/>
              </a:xfrm>
              <a:prstGeom prst="rect">
                <a:avLst/>
              </a:prstGeom>
              <a:noFill/>
            </p:spPr>
            <p:txBody>
              <a:bodyPr wrap="square" lIns="0" tIns="0" rIns="0" bIns="0" rtlCol="0" anchor="ctr">
                <a:spAutoFit/>
              </a:bodyPr>
              <a:lstStyle/>
              <a:p>
                <a:pPr marL="0" marR="0">
                  <a:lnSpc>
                    <a:spcPct val="107000"/>
                  </a:lnSpc>
                  <a:spcBef>
                    <a:spcPts val="0"/>
                  </a:spcBef>
                  <a:spcAft>
                    <a:spcPts val="800"/>
                  </a:spcAft>
                </a:pPr>
                <a:r>
                  <a:rPr kumimoji="0" lang="en-US"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Teleworkers:</a:t>
                </a:r>
                <a:r>
                  <a:rPr kumimoji="0" lang="en-US"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a:lnSpc>
                    <a:spcPct val="107000"/>
                  </a:lnSpc>
                  <a:spcBef>
                    <a:spcPts val="0"/>
                  </a:spcBef>
                  <a:spcAft>
                    <a:spcPts val="80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Workers who are deemed to be ‘telework eligible’ will </a:t>
                </a:r>
                <a:r>
                  <a:rPr lang="en-US" sz="1200" b="1" dirty="0">
                    <a:effectLst/>
                    <a:latin typeface="Open Sans" panose="020B0606030504020204" pitchFamily="34" charset="0"/>
                    <a:ea typeface="Open Sans" panose="020B0606030504020204" pitchFamily="34" charset="0"/>
                    <a:cs typeface="Open Sans" panose="020B0606030504020204" pitchFamily="34" charset="0"/>
                  </a:rPr>
                  <a:t>be expected to work in-person in the central worksite at a “low,” “medium,” or “high” level</a:t>
                </a:r>
                <a:r>
                  <a:rPr lang="en-US" sz="1200" dirty="0">
                    <a:effectLst/>
                    <a:latin typeface="Open Sans" panose="020B0606030504020204" pitchFamily="34" charset="0"/>
                    <a:ea typeface="Open Sans" panose="020B0606030504020204" pitchFamily="34" charset="0"/>
                    <a:cs typeface="Open Sans" panose="020B0606030504020204" pitchFamily="34" charset="0"/>
                  </a:rPr>
                  <a:t>, according to their function, assigned schedule, and individual telework agreements. </a:t>
                </a:r>
              </a:p>
            </p:txBody>
          </p:sp>
          <p:sp>
            <p:nvSpPr>
              <p:cNvPr id="80" name="TextBox 79">
                <a:extLst>
                  <a:ext uri="{FF2B5EF4-FFF2-40B4-BE49-F238E27FC236}">
                    <a16:creationId xmlns:a16="http://schemas.microsoft.com/office/drawing/2014/main" id="{653DC33C-4646-46D5-932E-33775D1BA48C}"/>
                  </a:ext>
                </a:extLst>
              </p:cNvPr>
              <p:cNvSpPr txBox="1"/>
              <p:nvPr/>
            </p:nvSpPr>
            <p:spPr>
              <a:xfrm>
                <a:off x="1172679" y="2639817"/>
                <a:ext cx="9699094" cy="742777"/>
              </a:xfrm>
              <a:prstGeom prst="rect">
                <a:avLst/>
              </a:prstGeom>
              <a:noFill/>
            </p:spPr>
            <p:txBody>
              <a:bodyPr wrap="square" lIns="0" tIns="0" rIns="0" bIns="0" rtlCol="0" anchor="ctr">
                <a:spAutoFit/>
              </a:bodyPr>
              <a:lstStyle/>
              <a:p>
                <a:pPr marL="0" marR="0">
                  <a:lnSpc>
                    <a:spcPct val="107000"/>
                  </a:lnSpc>
                  <a:spcBef>
                    <a:spcPts val="0"/>
                  </a:spcBef>
                  <a:spcAft>
                    <a:spcPts val="800"/>
                  </a:spcAft>
                </a:pPr>
                <a:r>
                  <a:rPr kumimoji="0" lang="en-US" sz="1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Remote workers: </a:t>
                </a:r>
              </a:p>
              <a:p>
                <a:pPr marL="0" marR="0">
                  <a:lnSpc>
                    <a:spcPct val="107000"/>
                  </a:lnSpc>
                  <a:spcBef>
                    <a:spcPts val="0"/>
                  </a:spcBef>
                  <a:spcAft>
                    <a:spcPts val="80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Workers who are deemed to be ‘remote eligible’ are </a:t>
                </a:r>
                <a:r>
                  <a:rPr lang="en-US" sz="1200" b="1" dirty="0">
                    <a:effectLst/>
                    <a:latin typeface="Open Sans" panose="020B0606030504020204" pitchFamily="34" charset="0"/>
                    <a:ea typeface="Open Sans" panose="020B0606030504020204" pitchFamily="34" charset="0"/>
                    <a:cs typeface="Open Sans" panose="020B0606030504020204" pitchFamily="34" charset="0"/>
                  </a:rPr>
                  <a:t>not expected to work in-person at the central worksite</a:t>
                </a:r>
                <a:r>
                  <a:rPr lang="en-US" sz="1200" dirty="0">
                    <a:effectLst/>
                    <a:latin typeface="Open Sans" panose="020B0606030504020204" pitchFamily="34" charset="0"/>
                    <a:ea typeface="Open Sans" panose="020B0606030504020204" pitchFamily="34" charset="0"/>
                    <a:cs typeface="Open Sans" panose="020B0606030504020204" pitchFamily="34" charset="0"/>
                  </a:rPr>
                  <a:t> and will be at </a:t>
                </a:r>
                <a:r>
                  <a:rPr lang="en-US" sz="1200" b="1" dirty="0">
                    <a:effectLst/>
                    <a:latin typeface="Open Sans" panose="020B0606030504020204" pitchFamily="34" charset="0"/>
                    <a:ea typeface="Open Sans" panose="020B0606030504020204" pitchFamily="34" charset="0"/>
                    <a:cs typeface="Open Sans" panose="020B0606030504020204" pitchFamily="34" charset="0"/>
                  </a:rPr>
                  <a:t>an alternative worksite 100% of the time.</a:t>
                </a:r>
                <a:r>
                  <a:rPr lang="en-US" sz="1200" dirty="0">
                    <a:effectLst/>
                    <a:latin typeface="Open Sans" panose="020B0606030504020204" pitchFamily="34" charset="0"/>
                    <a:ea typeface="Open Sans" panose="020B0606030504020204" pitchFamily="34" charset="0"/>
                    <a:cs typeface="Open Sans" panose="020B0606030504020204" pitchFamily="34" charset="0"/>
                  </a:rPr>
                  <a:t> Remote workers will only be expected to return to the central worksite on a limited exception basis for specific needs, such as for mandatory all-employee meetings, in-person trainings, project kick-offs, and team building exercises.</a:t>
                </a:r>
                <a:r>
                  <a:rPr lang="en-US" sz="1200" b="1" dirty="0">
                    <a:effectLst/>
                    <a:latin typeface="Open Sans" panose="020B0606030504020204" pitchFamily="34" charset="0"/>
                    <a:ea typeface="Open Sans" panose="020B0606030504020204" pitchFamily="34" charset="0"/>
                    <a:cs typeface="Open Sans" panose="020B0606030504020204" pitchFamily="34" charset="0"/>
                  </a:rPr>
                  <a:t> </a:t>
                </a:r>
              </a:p>
            </p:txBody>
          </p:sp>
        </p:grpSp>
        <p:cxnSp>
          <p:nvCxnSpPr>
            <p:cNvPr id="6" name="Straight Connector 5">
              <a:extLst>
                <a:ext uri="{FF2B5EF4-FFF2-40B4-BE49-F238E27FC236}">
                  <a16:creationId xmlns:a16="http://schemas.microsoft.com/office/drawing/2014/main" id="{CAA563D9-5E46-4B21-81B9-CACE8F08FC45}"/>
                </a:ext>
              </a:extLst>
            </p:cNvPr>
            <p:cNvCxnSpPr>
              <a:cxnSpLocks/>
            </p:cNvCxnSpPr>
            <p:nvPr/>
          </p:nvCxnSpPr>
          <p:spPr>
            <a:xfrm>
              <a:off x="1172677" y="1981495"/>
              <a:ext cx="1660201" cy="0"/>
            </a:xfrm>
            <a:prstGeom prst="line">
              <a:avLst/>
            </a:prstGeom>
            <a:ln w="38100">
              <a:solidFill>
                <a:srgbClr val="0B1677"/>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14B584CD-E619-4937-B93F-11BD7A406BEC}"/>
                </a:ext>
              </a:extLst>
            </p:cNvPr>
            <p:cNvCxnSpPr>
              <a:cxnSpLocks/>
            </p:cNvCxnSpPr>
            <p:nvPr/>
          </p:nvCxnSpPr>
          <p:spPr>
            <a:xfrm>
              <a:off x="1172677" y="2738356"/>
              <a:ext cx="1660201" cy="0"/>
            </a:xfrm>
            <a:prstGeom prst="line">
              <a:avLst/>
            </a:prstGeom>
            <a:ln w="38100">
              <a:solidFill>
                <a:srgbClr val="0B1677"/>
              </a:solidFill>
            </a:ln>
          </p:spPr>
          <p:style>
            <a:lnRef idx="1">
              <a:schemeClr val="accent3"/>
            </a:lnRef>
            <a:fillRef idx="0">
              <a:schemeClr val="accent3"/>
            </a:fillRef>
            <a:effectRef idx="0">
              <a:schemeClr val="accent3"/>
            </a:effectRef>
            <a:fontRef idx="minor">
              <a:schemeClr val="tx1"/>
            </a:fontRef>
          </p:style>
        </p:cxnSp>
      </p:grpSp>
      <p:sp>
        <p:nvSpPr>
          <p:cNvPr id="68" name="Title 1">
            <a:extLst>
              <a:ext uri="{FF2B5EF4-FFF2-40B4-BE49-F238E27FC236}">
                <a16:creationId xmlns:a16="http://schemas.microsoft.com/office/drawing/2014/main" id="{6E5D4B01-FE8B-41BD-AF9F-1678BEE51CF3}"/>
              </a:ext>
            </a:extLst>
          </p:cNvPr>
          <p:cNvSpPr txBox="1">
            <a:spLocks/>
          </p:cNvSpPr>
          <p:nvPr/>
        </p:nvSpPr>
        <p:spPr>
          <a:xfrm>
            <a:off x="648824" y="4176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Overview of Common Terms </a:t>
            </a:r>
          </a:p>
        </p:txBody>
      </p:sp>
      <p:sp>
        <p:nvSpPr>
          <p:cNvPr id="69" name="Rectangle 68">
            <a:extLst>
              <a:ext uri="{FF2B5EF4-FFF2-40B4-BE49-F238E27FC236}">
                <a16:creationId xmlns:a16="http://schemas.microsoft.com/office/drawing/2014/main" id="{3CACE2AF-5ED7-40A0-BDCA-B204B96DCF4D}"/>
              </a:ext>
            </a:extLst>
          </p:cNvPr>
          <p:cNvSpPr/>
          <p:nvPr/>
        </p:nvSpPr>
        <p:spPr>
          <a:xfrm>
            <a:off x="648824" y="891151"/>
            <a:ext cx="10461112" cy="276999"/>
          </a:xfrm>
          <a:prstGeom prst="rect">
            <a:avLst/>
          </a:prstGeom>
        </p:spPr>
        <p:txBody>
          <a:bodyPr wrap="square" lIns="0" tIns="0" rIns="0" bIns="0" anchor="t">
            <a:spAutoFit/>
          </a:bodyPr>
          <a:lstStyle/>
          <a:p>
            <a:pPr marL="0" indent="0">
              <a:spcBef>
                <a:spcPts val="331"/>
              </a:spcBef>
              <a:buClrTx/>
              <a:buSzPct val="100000"/>
              <a:buNone/>
              <a:defRPr/>
            </a:pPr>
            <a:r>
              <a:rPr lang="en-US" dirty="0">
                <a:latin typeface="Open Sans" panose="020B0606030504020204" pitchFamily="34" charset="0"/>
                <a:ea typeface="Open Sans" panose="020B0606030504020204" pitchFamily="34" charset="0"/>
                <a:cs typeface="Open Sans" panose="020B0606030504020204" pitchFamily="34" charset="0"/>
              </a:rPr>
              <a:t>Here’s a quick overview of some of the terms you will see in the ROWS guidance materials.</a:t>
            </a:r>
          </a:p>
        </p:txBody>
      </p:sp>
      <p:graphicFrame>
        <p:nvGraphicFramePr>
          <p:cNvPr id="7" name="Table 9">
            <a:extLst>
              <a:ext uri="{FF2B5EF4-FFF2-40B4-BE49-F238E27FC236}">
                <a16:creationId xmlns:a16="http://schemas.microsoft.com/office/drawing/2014/main" id="{40DA9724-A28C-4170-B5E6-4712F216588B}"/>
              </a:ext>
            </a:extLst>
          </p:cNvPr>
          <p:cNvGraphicFramePr>
            <a:graphicFrameLocks noGrp="1"/>
          </p:cNvGraphicFramePr>
          <p:nvPr/>
        </p:nvGraphicFramePr>
        <p:xfrm>
          <a:off x="5397910" y="1825368"/>
          <a:ext cx="5712026" cy="4130663"/>
        </p:xfrm>
        <a:graphic>
          <a:graphicData uri="http://schemas.openxmlformats.org/drawingml/2006/table">
            <a:tbl>
              <a:tblPr firstRow="1" bandRow="1">
                <a:tableStyleId>{5C22544A-7EE6-4342-B048-85BDC9FD1C3A}</a:tableStyleId>
              </a:tblPr>
              <a:tblGrid>
                <a:gridCol w="1514167">
                  <a:extLst>
                    <a:ext uri="{9D8B030D-6E8A-4147-A177-3AD203B41FA5}">
                      <a16:colId xmlns:a16="http://schemas.microsoft.com/office/drawing/2014/main" val="1936687901"/>
                    </a:ext>
                  </a:extLst>
                </a:gridCol>
                <a:gridCol w="4197859">
                  <a:extLst>
                    <a:ext uri="{9D8B030D-6E8A-4147-A177-3AD203B41FA5}">
                      <a16:colId xmlns:a16="http://schemas.microsoft.com/office/drawing/2014/main" val="531932827"/>
                    </a:ext>
                  </a:extLst>
                </a:gridCol>
              </a:tblGrid>
              <a:tr h="345120">
                <a:tc gridSpan="2">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Definitions and Terminology</a:t>
                      </a:r>
                    </a:p>
                  </a:txBody>
                  <a:tcPr anchor="ctr">
                    <a:solidFill>
                      <a:srgbClr val="0B1677"/>
                    </a:solidFill>
                  </a:tcPr>
                </a:tc>
                <a:tc hMerge="1">
                  <a:txBody>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6578626"/>
                  </a:ext>
                </a:extLst>
              </a:tr>
              <a:tr h="585143">
                <a:tc>
                  <a:txBody>
                    <a:bodyPr/>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Telework</a:t>
                      </a:r>
                    </a:p>
                  </a:txBody>
                  <a:tcPr anchor="ctr">
                    <a:lnB w="12700" cap="flat" cmpd="sng" algn="ctr">
                      <a:solidFill>
                        <a:schemeClr val="tx1"/>
                      </a:solidFill>
                      <a:prstDash val="dot"/>
                      <a:round/>
                      <a:headEnd type="none" w="med" len="med"/>
                      <a:tailEnd type="none" w="med" len="med"/>
                    </a:lnB>
                    <a:noFill/>
                  </a:tcPr>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Refers to the state of working from your designated alternative worksite, as opposed to ‘in-person’ at your central worksite.</a:t>
                      </a:r>
                    </a:p>
                  </a:txBody>
                  <a:tcPr anchor="ctr">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311728990"/>
                  </a:ext>
                </a:extLst>
              </a:tr>
              <a:tr h="585143">
                <a:tc>
                  <a:txBody>
                    <a:bodyPr/>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Central Worksite</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Refers to your primary designated office building, where you would be expected to report on non-telework days.</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183912621"/>
                  </a:ext>
                </a:extLst>
              </a:tr>
              <a:tr h="585143">
                <a:tc>
                  <a:txBody>
                    <a:bodyPr/>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Alternative Worksite</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Refers to your primary designated telework worksite, where you would be expected to report on telework days.</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55650174"/>
                  </a:ext>
                </a:extLst>
              </a:tr>
              <a:tr h="585143">
                <a:tc>
                  <a:txBody>
                    <a:bodyPr/>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Telework / Virtual Environment</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Refers to any working environment that involves some or all participants to be at an alternative worksite or joining virtually / telephonically.</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388874617"/>
                  </a:ext>
                </a:extLst>
              </a:tr>
              <a:tr h="585143">
                <a:tc>
                  <a:txBody>
                    <a:bodyPr/>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Performance Management</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Refers to the process of evaluating performance and providing feedback on an ongoing basis throughout the year.</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3823936"/>
                  </a:ext>
                </a:extLst>
              </a:tr>
              <a:tr h="585143">
                <a:tc>
                  <a:txBody>
                    <a:bodyPr/>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‘Heads Down’ Time</a:t>
                      </a:r>
                    </a:p>
                  </a:txBody>
                  <a:tcPr anchor="ctr">
                    <a:lnT w="12700" cap="flat" cmpd="sng" algn="ctr">
                      <a:solidFill>
                        <a:schemeClr val="tx1"/>
                      </a:solidFill>
                      <a:prstDash val="dot"/>
                      <a:round/>
                      <a:headEnd type="none" w="med" len="med"/>
                      <a:tailEnd type="none" w="med" len="med"/>
                    </a:lnT>
                    <a:noFill/>
                  </a:tcPr>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Refers to time spent working individually at your own desk, whether at the central or alternative worksite, on a specific task or project.</a:t>
                      </a:r>
                    </a:p>
                  </a:txBody>
                  <a:tcPr anchor="ctr">
                    <a:lnT w="12700" cap="flat" cmpd="sng" algn="ctr">
                      <a:solidFill>
                        <a:schemeClr val="tx1"/>
                      </a:solidFill>
                      <a:prstDash val="dot"/>
                      <a:round/>
                      <a:headEnd type="none" w="med" len="med"/>
                      <a:tailEnd type="none" w="med" len="med"/>
                    </a:lnT>
                    <a:noFill/>
                  </a:tcPr>
                </a:tc>
                <a:extLst>
                  <a:ext uri="{0D108BD9-81ED-4DB2-BD59-A6C34878D82A}">
                    <a16:rowId xmlns:a16="http://schemas.microsoft.com/office/drawing/2014/main" val="1246370313"/>
                  </a:ext>
                </a:extLst>
              </a:tr>
            </a:tbl>
          </a:graphicData>
        </a:graphic>
      </p:graphicFrame>
    </p:spTree>
    <p:extLst>
      <p:ext uri="{BB962C8B-B14F-4D97-AF65-F5344CB8AC3E}">
        <p14:creationId xmlns:p14="http://schemas.microsoft.com/office/powerpoint/2010/main" val="205059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C0D89C2-AA1D-423B-922D-2198BF60EA09}"/>
              </a:ext>
            </a:extLst>
          </p:cNvPr>
          <p:cNvSpPr/>
          <p:nvPr/>
        </p:nvSpPr>
        <p:spPr>
          <a:xfrm>
            <a:off x="581024" y="6419850"/>
            <a:ext cx="3499485"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alphaModFix amt="24000"/>
            <a:extLst>
              <a:ext uri="{28A0092B-C50C-407E-A947-70E740481C1C}">
                <a14:useLocalDpi xmlns:a14="http://schemas.microsoft.com/office/drawing/2010/main" val="0"/>
              </a:ext>
            </a:extLst>
          </a:blip>
          <a:srcRect l="8288" r="15861"/>
          <a:stretch/>
        </p:blipFill>
        <p:spPr bwMode="auto">
          <a:xfrm>
            <a:off x="1243988"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3">
            <a:extLst>
              <a:ext uri="{FF2B5EF4-FFF2-40B4-BE49-F238E27FC236}">
                <a16:creationId xmlns:a16="http://schemas.microsoft.com/office/drawing/2014/main" id="{D4E76674-FA3E-49B9-AA95-0F58206CCE43}"/>
              </a:ext>
            </a:extLst>
          </p:cNvPr>
          <p:cNvSpPr txBox="1">
            <a:spLocks/>
          </p:cNvSpPr>
          <p:nvPr/>
        </p:nvSpPr>
        <p:spPr bwMode="gray">
          <a:xfrm>
            <a:off x="-42498" y="2947423"/>
            <a:ext cx="12192000" cy="963153"/>
          </a:xfrm>
          <a:prstGeom prst="rect">
            <a:avLst/>
          </a:prstGeom>
        </p:spPr>
        <p:txBody>
          <a:bodyPr vert="horz" lIns="0" tIns="0" rIns="0" bIns="0" rtlCol="0" anchor="ctr" anchorCtr="0">
            <a:noAutofit/>
          </a:bodyPr>
          <a:lstStyle>
            <a:lvl1pPr algn="l" defTabSz="914377" rtl="0" eaLnBrk="1" latinLnBrk="0" hangingPunct="1">
              <a:lnSpc>
                <a:spcPct val="80000"/>
              </a:lnSpc>
              <a:spcBef>
                <a:spcPct val="0"/>
              </a:spcBef>
              <a:buNone/>
              <a:defRPr sz="2800" b="1" i="0" kern="1200" cap="none" spc="-100" baseline="0">
                <a:solidFill>
                  <a:schemeClr val="tx1"/>
                </a:solidFill>
                <a:latin typeface="Times New Roman" panose="02020603050405020304" pitchFamily="18" charset="0"/>
                <a:ea typeface="Bebas Neue" charset="0"/>
                <a:cs typeface="Times New Roman" panose="02020603050405020304" pitchFamily="18" charset="0"/>
              </a:defRPr>
            </a:lvl1pPr>
          </a:lstStyle>
          <a:p>
            <a:pPr lvl="0" algn="ctr">
              <a:defRPr/>
            </a:pPr>
            <a:r>
              <a:rPr lang="en-US" sz="3200" cap="all" dirty="0">
                <a:solidFill>
                  <a:srgbClr val="000000"/>
                </a:solidFill>
                <a:latin typeface="Open Sans" panose="020B0606030504020204" pitchFamily="34" charset="0"/>
                <a:ea typeface="Open Sans" panose="020B0606030504020204" pitchFamily="34" charset="0"/>
                <a:cs typeface="Open Sans" panose="020B0606030504020204" pitchFamily="34" charset="0"/>
              </a:rPr>
              <a:t>Working Virtually</a:t>
            </a:r>
          </a:p>
        </p:txBody>
      </p:sp>
      <p:grpSp>
        <p:nvGrpSpPr>
          <p:cNvPr id="7" name="Group 6">
            <a:extLst>
              <a:ext uri="{FF2B5EF4-FFF2-40B4-BE49-F238E27FC236}">
                <a16:creationId xmlns:a16="http://schemas.microsoft.com/office/drawing/2014/main" id="{BBA7904C-B537-41DC-A127-E397C91B0D61}"/>
              </a:ext>
            </a:extLst>
          </p:cNvPr>
          <p:cNvGrpSpPr/>
          <p:nvPr/>
        </p:nvGrpSpPr>
        <p:grpSpPr>
          <a:xfrm>
            <a:off x="5832832" y="2419753"/>
            <a:ext cx="526335" cy="527670"/>
            <a:chOff x="5832832" y="2419753"/>
            <a:chExt cx="526335" cy="527670"/>
          </a:xfrm>
        </p:grpSpPr>
        <p:sp>
          <p:nvSpPr>
            <p:cNvPr id="22" name="Freeform 267">
              <a:extLst>
                <a:ext uri="{FF2B5EF4-FFF2-40B4-BE49-F238E27FC236}">
                  <a16:creationId xmlns:a16="http://schemas.microsoft.com/office/drawing/2014/main" id="{07A0A1B8-BE84-462C-A174-F2076D344016}"/>
                </a:ext>
              </a:extLst>
            </p:cNvPr>
            <p:cNvSpPr>
              <a:spLocks noEditPoints="1"/>
            </p:cNvSpPr>
            <p:nvPr/>
          </p:nvSpPr>
          <p:spPr bwMode="auto">
            <a:xfrm>
              <a:off x="5832832" y="2419753"/>
              <a:ext cx="526335" cy="527670"/>
            </a:xfrm>
            <a:custGeom>
              <a:avLst/>
              <a:gdLst>
                <a:gd name="T0" fmla="*/ 117 w 234"/>
                <a:gd name="T1" fmla="*/ 0 h 234"/>
                <a:gd name="T2" fmla="*/ 0 w 234"/>
                <a:gd name="T3" fmla="*/ 117 h 234"/>
                <a:gd name="T4" fmla="*/ 117 w 234"/>
                <a:gd name="T5" fmla="*/ 234 h 234"/>
                <a:gd name="T6" fmla="*/ 234 w 234"/>
                <a:gd name="T7" fmla="*/ 117 h 234"/>
                <a:gd name="T8" fmla="*/ 117 w 234"/>
                <a:gd name="T9" fmla="*/ 0 h 234"/>
                <a:gd name="T10" fmla="*/ 117 w 234"/>
                <a:gd name="T11" fmla="*/ 224 h 234"/>
                <a:gd name="T12" fmla="*/ 9 w 234"/>
                <a:gd name="T13" fmla="*/ 117 h 234"/>
                <a:gd name="T14" fmla="*/ 117 w 234"/>
                <a:gd name="T15" fmla="*/ 9 h 234"/>
                <a:gd name="T16" fmla="*/ 224 w 234"/>
                <a:gd name="T17" fmla="*/ 117 h 234"/>
                <a:gd name="T18" fmla="*/ 117 w 234"/>
                <a:gd name="T19" fmla="*/ 2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0"/>
                  </a:moveTo>
                  <a:cubicBezTo>
                    <a:pt x="52" y="0"/>
                    <a:pt x="0" y="52"/>
                    <a:pt x="0" y="117"/>
                  </a:cubicBezTo>
                  <a:cubicBezTo>
                    <a:pt x="0" y="181"/>
                    <a:pt x="52" y="234"/>
                    <a:pt x="117" y="234"/>
                  </a:cubicBezTo>
                  <a:cubicBezTo>
                    <a:pt x="181" y="234"/>
                    <a:pt x="234" y="181"/>
                    <a:pt x="234" y="117"/>
                  </a:cubicBezTo>
                  <a:cubicBezTo>
                    <a:pt x="234" y="52"/>
                    <a:pt x="181" y="0"/>
                    <a:pt x="117" y="0"/>
                  </a:cubicBezTo>
                  <a:close/>
                  <a:moveTo>
                    <a:pt x="117" y="224"/>
                  </a:moveTo>
                  <a:cubicBezTo>
                    <a:pt x="57" y="224"/>
                    <a:pt x="9" y="176"/>
                    <a:pt x="9" y="117"/>
                  </a:cubicBezTo>
                  <a:cubicBezTo>
                    <a:pt x="9" y="57"/>
                    <a:pt x="57" y="9"/>
                    <a:pt x="117" y="9"/>
                  </a:cubicBezTo>
                  <a:cubicBezTo>
                    <a:pt x="176" y="9"/>
                    <a:pt x="224" y="57"/>
                    <a:pt x="224" y="117"/>
                  </a:cubicBezTo>
                  <a:cubicBezTo>
                    <a:pt x="224" y="176"/>
                    <a:pt x="176" y="224"/>
                    <a:pt x="117" y="224"/>
                  </a:cubicBez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65314" tIns="32657" rIns="65314" bIns="32657" numCol="1" anchor="t" anchorCtr="0" compatLnSpc="1">
              <a:prstTxWarp prst="textNoShape">
                <a:avLst/>
              </a:prstTxWarp>
            </a:bodyPr>
            <a:lstStyle/>
            <a:p>
              <a:endParaRPr lang="en-US" sz="1286">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descr="Clipboard Checked with solid fill">
              <a:extLst>
                <a:ext uri="{FF2B5EF4-FFF2-40B4-BE49-F238E27FC236}">
                  <a16:creationId xmlns:a16="http://schemas.microsoft.com/office/drawing/2014/main" id="{7130E4BE-7DA8-41C0-BC03-A1B843230C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4549" y="2500708"/>
              <a:ext cx="365760" cy="365760"/>
            </a:xfrm>
            <a:prstGeom prst="rect">
              <a:avLst/>
            </a:prstGeom>
          </p:spPr>
        </p:pic>
      </p:grpSp>
      <p:sp>
        <p:nvSpPr>
          <p:cNvPr id="18" name="Rectangle 17">
            <a:extLst>
              <a:ext uri="{FF2B5EF4-FFF2-40B4-BE49-F238E27FC236}">
                <a16:creationId xmlns:a16="http://schemas.microsoft.com/office/drawing/2014/main" id="{17D06A8B-0EB4-42AC-B604-5274DC47D3E7}"/>
              </a:ext>
            </a:extLst>
          </p:cNvPr>
          <p:cNvSpPr/>
          <p:nvPr/>
        </p:nvSpPr>
        <p:spPr>
          <a:xfrm flipH="1">
            <a:off x="10933578"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09D3D0D0-D15F-4B03-B0B5-45703A83E544}"/>
              </a:ext>
            </a:extLst>
          </p:cNvPr>
          <p:cNvSpPr/>
          <p:nvPr/>
        </p:nvSpPr>
        <p:spPr>
          <a:xfrm flipH="1">
            <a:off x="1168034"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754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553998"/>
          </a:xfrm>
          <a:prstGeom prst="rect">
            <a:avLst/>
          </a:prstGeom>
        </p:spPr>
        <p:txBody>
          <a:bodyPr wrap="square" lIns="0" tIns="0" rIns="0" bIns="0" anchor="t">
            <a:spAutoFit/>
          </a:bodyPr>
          <a:lstStyle/>
          <a:p>
            <a:pPr lvl="0">
              <a:buClr>
                <a:srgbClr val="787878"/>
              </a:buClr>
              <a:defRPr/>
            </a:pP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Improve </a:t>
            </a:r>
            <a:r>
              <a:rPr lang="en-US" sz="1800">
                <a:solidFill>
                  <a:srgbClr val="000000"/>
                </a:solidFill>
                <a:latin typeface="Open Sans" panose="020B0606030504020204" pitchFamily="34" charset="0"/>
                <a:ea typeface="Open Sans" panose="020B0606030504020204" pitchFamily="34" charset="0"/>
                <a:cs typeface="Open Sans" panose="020B0606030504020204" pitchFamily="34" charset="0"/>
              </a:rPr>
              <a:t>the virtual work experience </a:t>
            </a: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by </a:t>
            </a:r>
            <a:r>
              <a:rPr lang="en-US" sz="1800" b="1">
                <a:solidFill>
                  <a:srgbClr val="000000"/>
                </a:solidFill>
                <a:latin typeface="Open Sans" panose="020B0606030504020204" pitchFamily="34" charset="0"/>
                <a:ea typeface="Open Sans" panose="020B0606030504020204" pitchFamily="34" charset="0"/>
                <a:cs typeface="Open Sans" panose="020B0606030504020204" pitchFamily="34" charset="0"/>
              </a:rPr>
              <a:t>addressing known drivers of low productivity</a:t>
            </a:r>
            <a:r>
              <a:rPr lang="en-US" sz="1800">
                <a:solidFill>
                  <a:srgbClr val="000000"/>
                </a:solidFill>
                <a:latin typeface="Open Sans" panose="020B0606030504020204" pitchFamily="34" charset="0"/>
                <a:ea typeface="Open Sans" panose="020B0606030504020204" pitchFamily="34" charset="0"/>
                <a:cs typeface="Open Sans" panose="020B0606030504020204" pitchFamily="34" charset="0"/>
              </a:rPr>
              <a:t>. The list below </a:t>
            </a: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includes </a:t>
            </a:r>
            <a:r>
              <a:rPr lang="en-US" sz="1800">
                <a:solidFill>
                  <a:srgbClr val="000000"/>
                </a:solidFill>
                <a:latin typeface="Open Sans" panose="020B0606030504020204" pitchFamily="34" charset="0"/>
                <a:ea typeface="Open Sans" panose="020B0606030504020204" pitchFamily="34" charset="0"/>
                <a:cs typeface="Open Sans" panose="020B0606030504020204" pitchFamily="34" charset="0"/>
              </a:rPr>
              <a:t>the most common across industries, </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with </a:t>
            </a:r>
            <a:r>
              <a:rPr lang="en-US" sz="1800">
                <a:solidFill>
                  <a:srgbClr val="000000"/>
                </a:solidFill>
                <a:latin typeface="Open Sans" panose="020B0606030504020204" pitchFamily="34" charset="0"/>
                <a:ea typeface="Open Sans" panose="020B0606030504020204" pitchFamily="34" charset="0"/>
                <a:cs typeface="Open Sans" panose="020B0606030504020204" pitchFamily="34" charset="0"/>
              </a:rPr>
              <a:t>many identified in the ROWS study.</a:t>
            </a: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Virtual Productivity</a:t>
            </a:r>
          </a:p>
        </p:txBody>
      </p:sp>
      <p:sp>
        <p:nvSpPr>
          <p:cNvPr id="4" name="Rectangle 3">
            <a:extLst>
              <a:ext uri="{FF2B5EF4-FFF2-40B4-BE49-F238E27FC236}">
                <a16:creationId xmlns:a16="http://schemas.microsoft.com/office/drawing/2014/main" id="{121A2FB0-E80E-4968-BB1E-2B5523D8A4C7}"/>
              </a:ext>
            </a:extLst>
          </p:cNvPr>
          <p:cNvSpPr/>
          <p:nvPr/>
        </p:nvSpPr>
        <p:spPr>
          <a:xfrm>
            <a:off x="598171" y="5699776"/>
            <a:ext cx="10972800" cy="494496"/>
          </a:xfrm>
          <a:prstGeom prst="rect">
            <a:avLst/>
          </a:prstGeom>
          <a:solidFill>
            <a:srgbClr val="FABB0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Addressing key barriers to productivity also supports a positive teleworking experience</a:t>
            </a:r>
          </a:p>
        </p:txBody>
      </p:sp>
      <p:cxnSp>
        <p:nvCxnSpPr>
          <p:cNvPr id="6" name="Straight Connector 5">
            <a:extLst>
              <a:ext uri="{FF2B5EF4-FFF2-40B4-BE49-F238E27FC236}">
                <a16:creationId xmlns:a16="http://schemas.microsoft.com/office/drawing/2014/main" id="{5C1AF335-5830-408D-AE0F-1ACB53B3B981}"/>
              </a:ext>
            </a:extLst>
          </p:cNvPr>
          <p:cNvCxnSpPr>
            <a:cxnSpLocks/>
          </p:cNvCxnSpPr>
          <p:nvPr/>
        </p:nvCxnSpPr>
        <p:spPr>
          <a:xfrm>
            <a:off x="1203608" y="2235377"/>
            <a:ext cx="9692640" cy="1"/>
          </a:xfrm>
          <a:prstGeom prst="line">
            <a:avLst/>
          </a:prstGeom>
          <a:noFill/>
          <a:ln w="38100" cap="flat" cmpd="sng" algn="ctr">
            <a:solidFill>
              <a:srgbClr val="23408E"/>
            </a:solidFill>
            <a:prstDash val="solid"/>
            <a:miter lim="800000"/>
          </a:ln>
          <a:effectLst/>
        </p:spPr>
      </p:cxnSp>
      <p:sp>
        <p:nvSpPr>
          <p:cNvPr id="7" name="Rectangle 6">
            <a:extLst>
              <a:ext uri="{FF2B5EF4-FFF2-40B4-BE49-F238E27FC236}">
                <a16:creationId xmlns:a16="http://schemas.microsoft.com/office/drawing/2014/main" id="{928960EE-7ABA-4044-8303-F359D03AC7EC}"/>
              </a:ext>
            </a:extLst>
          </p:cNvPr>
          <p:cNvSpPr/>
          <p:nvPr/>
        </p:nvSpPr>
        <p:spPr>
          <a:xfrm>
            <a:off x="1499627" y="1870223"/>
            <a:ext cx="9428008" cy="338554"/>
          </a:xfrm>
          <a:prstGeom prst="rect">
            <a:avLst/>
          </a:prstGeom>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WORKFORCE EXPERIENCE: FREQUENTLY CITED DRIVERS OF LOW PRODUCTIVITY</a:t>
            </a:r>
            <a:endParaRPr kumimoji="0" lang="en-US" sz="1600" b="0"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15A8945B-E3E7-4131-B16D-DDF941F37B35}"/>
              </a:ext>
            </a:extLst>
          </p:cNvPr>
          <p:cNvSpPr/>
          <p:nvPr/>
        </p:nvSpPr>
        <p:spPr>
          <a:xfrm>
            <a:off x="1915951" y="2361870"/>
            <a:ext cx="4297680" cy="800219"/>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Ineffective meeting practices</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200" b="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Meetings are becoming more frequent and yet not necessarily more effective or purposeful, leading to frustration and burnout.</a:t>
            </a:r>
          </a:p>
        </p:txBody>
      </p:sp>
      <p:grpSp>
        <p:nvGrpSpPr>
          <p:cNvPr id="9" name="Group 8">
            <a:extLst>
              <a:ext uri="{FF2B5EF4-FFF2-40B4-BE49-F238E27FC236}">
                <a16:creationId xmlns:a16="http://schemas.microsoft.com/office/drawing/2014/main" id="{7A064D1D-347F-49E8-B948-277F91B5A80C}"/>
              </a:ext>
            </a:extLst>
          </p:cNvPr>
          <p:cNvGrpSpPr/>
          <p:nvPr/>
        </p:nvGrpSpPr>
        <p:grpSpPr>
          <a:xfrm>
            <a:off x="1142181" y="2361870"/>
            <a:ext cx="651193" cy="465701"/>
            <a:chOff x="1050086" y="3103927"/>
            <a:chExt cx="651193" cy="465701"/>
          </a:xfrm>
          <a:solidFill>
            <a:srgbClr val="1B5D13"/>
          </a:solidFill>
        </p:grpSpPr>
        <p:sp>
          <p:nvSpPr>
            <p:cNvPr id="10" name="Freeform 83">
              <a:extLst>
                <a:ext uri="{FF2B5EF4-FFF2-40B4-BE49-F238E27FC236}">
                  <a16:creationId xmlns:a16="http://schemas.microsoft.com/office/drawing/2014/main" id="{B81804B6-9703-485F-9C70-45ECDD0CD27A}"/>
                </a:ext>
              </a:extLst>
            </p:cNvPr>
            <p:cNvSpPr>
              <a:spLocks/>
            </p:cNvSpPr>
            <p:nvPr/>
          </p:nvSpPr>
          <p:spPr bwMode="auto">
            <a:xfrm>
              <a:off x="1102728" y="3103927"/>
              <a:ext cx="545910" cy="347802"/>
            </a:xfrm>
            <a:custGeom>
              <a:avLst/>
              <a:gdLst>
                <a:gd name="T0" fmla="*/ 5 w 207"/>
                <a:gd name="T1" fmla="*/ 131 h 131"/>
                <a:gd name="T2" fmla="*/ 10 w 207"/>
                <a:gd name="T3" fmla="*/ 126 h 131"/>
                <a:gd name="T4" fmla="*/ 10 w 207"/>
                <a:gd name="T5" fmla="*/ 13 h 131"/>
                <a:gd name="T6" fmla="*/ 12 w 207"/>
                <a:gd name="T7" fmla="*/ 10 h 131"/>
                <a:gd name="T8" fmla="*/ 195 w 207"/>
                <a:gd name="T9" fmla="*/ 10 h 131"/>
                <a:gd name="T10" fmla="*/ 197 w 207"/>
                <a:gd name="T11" fmla="*/ 13 h 131"/>
                <a:gd name="T12" fmla="*/ 197 w 207"/>
                <a:gd name="T13" fmla="*/ 126 h 131"/>
                <a:gd name="T14" fmla="*/ 202 w 207"/>
                <a:gd name="T15" fmla="*/ 131 h 131"/>
                <a:gd name="T16" fmla="*/ 207 w 207"/>
                <a:gd name="T17" fmla="*/ 126 h 131"/>
                <a:gd name="T18" fmla="*/ 207 w 207"/>
                <a:gd name="T19" fmla="*/ 13 h 131"/>
                <a:gd name="T20" fmla="*/ 195 w 207"/>
                <a:gd name="T21" fmla="*/ 0 h 131"/>
                <a:gd name="T22" fmla="*/ 12 w 207"/>
                <a:gd name="T23" fmla="*/ 0 h 131"/>
                <a:gd name="T24" fmla="*/ 0 w 207"/>
                <a:gd name="T25" fmla="*/ 13 h 131"/>
                <a:gd name="T26" fmla="*/ 0 w 207"/>
                <a:gd name="T27" fmla="*/ 126 h 131"/>
                <a:gd name="T28" fmla="*/ 5 w 207"/>
                <a:gd name="T2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131">
                  <a:moveTo>
                    <a:pt x="5" y="131"/>
                  </a:moveTo>
                  <a:cubicBezTo>
                    <a:pt x="8" y="131"/>
                    <a:pt x="10" y="128"/>
                    <a:pt x="10" y="126"/>
                  </a:cubicBezTo>
                  <a:cubicBezTo>
                    <a:pt x="10" y="13"/>
                    <a:pt x="10" y="13"/>
                    <a:pt x="10" y="13"/>
                  </a:cubicBezTo>
                  <a:cubicBezTo>
                    <a:pt x="10" y="11"/>
                    <a:pt x="11" y="10"/>
                    <a:pt x="12" y="10"/>
                  </a:cubicBezTo>
                  <a:cubicBezTo>
                    <a:pt x="195" y="10"/>
                    <a:pt x="195" y="10"/>
                    <a:pt x="195" y="10"/>
                  </a:cubicBezTo>
                  <a:cubicBezTo>
                    <a:pt x="196" y="10"/>
                    <a:pt x="197" y="11"/>
                    <a:pt x="197" y="13"/>
                  </a:cubicBezTo>
                  <a:cubicBezTo>
                    <a:pt x="197" y="126"/>
                    <a:pt x="197" y="126"/>
                    <a:pt x="197" y="126"/>
                  </a:cubicBezTo>
                  <a:cubicBezTo>
                    <a:pt x="197" y="128"/>
                    <a:pt x="199" y="131"/>
                    <a:pt x="202" y="131"/>
                  </a:cubicBezTo>
                  <a:cubicBezTo>
                    <a:pt x="205" y="131"/>
                    <a:pt x="207" y="128"/>
                    <a:pt x="207" y="126"/>
                  </a:cubicBezTo>
                  <a:cubicBezTo>
                    <a:pt x="207" y="13"/>
                    <a:pt x="207" y="13"/>
                    <a:pt x="207" y="13"/>
                  </a:cubicBezTo>
                  <a:cubicBezTo>
                    <a:pt x="207" y="6"/>
                    <a:pt x="201" y="0"/>
                    <a:pt x="195" y="0"/>
                  </a:cubicBezTo>
                  <a:cubicBezTo>
                    <a:pt x="12" y="0"/>
                    <a:pt x="12" y="0"/>
                    <a:pt x="12" y="0"/>
                  </a:cubicBezTo>
                  <a:cubicBezTo>
                    <a:pt x="6" y="0"/>
                    <a:pt x="0" y="6"/>
                    <a:pt x="0" y="13"/>
                  </a:cubicBezTo>
                  <a:cubicBezTo>
                    <a:pt x="0" y="126"/>
                    <a:pt x="0" y="126"/>
                    <a:pt x="0" y="126"/>
                  </a:cubicBezTo>
                  <a:cubicBezTo>
                    <a:pt x="0" y="128"/>
                    <a:pt x="2" y="131"/>
                    <a:pt x="5" y="1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Freeform 84">
              <a:extLst>
                <a:ext uri="{FF2B5EF4-FFF2-40B4-BE49-F238E27FC236}">
                  <a16:creationId xmlns:a16="http://schemas.microsoft.com/office/drawing/2014/main" id="{D7FA28DE-8894-4747-A5BD-8C1546CC9B5A}"/>
                </a:ext>
              </a:extLst>
            </p:cNvPr>
            <p:cNvSpPr>
              <a:spLocks noEditPoints="1"/>
            </p:cNvSpPr>
            <p:nvPr/>
          </p:nvSpPr>
          <p:spPr bwMode="auto">
            <a:xfrm>
              <a:off x="1050086" y="3481205"/>
              <a:ext cx="651193" cy="88423"/>
            </a:xfrm>
            <a:custGeom>
              <a:avLst/>
              <a:gdLst>
                <a:gd name="T0" fmla="*/ 242 w 247"/>
                <a:gd name="T1" fmla="*/ 0 h 33"/>
                <a:gd name="T2" fmla="*/ 136 w 247"/>
                <a:gd name="T3" fmla="*/ 0 h 33"/>
                <a:gd name="T4" fmla="*/ 131 w 247"/>
                <a:gd name="T5" fmla="*/ 5 h 33"/>
                <a:gd name="T6" fmla="*/ 131 w 247"/>
                <a:gd name="T7" fmla="*/ 8 h 33"/>
                <a:gd name="T8" fmla="*/ 116 w 247"/>
                <a:gd name="T9" fmla="*/ 8 h 33"/>
                <a:gd name="T10" fmla="*/ 116 w 247"/>
                <a:gd name="T11" fmla="*/ 5 h 33"/>
                <a:gd name="T12" fmla="*/ 111 w 247"/>
                <a:gd name="T13" fmla="*/ 0 h 33"/>
                <a:gd name="T14" fmla="*/ 5 w 247"/>
                <a:gd name="T15" fmla="*/ 0 h 33"/>
                <a:gd name="T16" fmla="*/ 0 w 247"/>
                <a:gd name="T17" fmla="*/ 5 h 33"/>
                <a:gd name="T18" fmla="*/ 0 w 247"/>
                <a:gd name="T19" fmla="*/ 20 h 33"/>
                <a:gd name="T20" fmla="*/ 14 w 247"/>
                <a:gd name="T21" fmla="*/ 33 h 33"/>
                <a:gd name="T22" fmla="*/ 233 w 247"/>
                <a:gd name="T23" fmla="*/ 33 h 33"/>
                <a:gd name="T24" fmla="*/ 247 w 247"/>
                <a:gd name="T25" fmla="*/ 20 h 33"/>
                <a:gd name="T26" fmla="*/ 247 w 247"/>
                <a:gd name="T27" fmla="*/ 5 h 33"/>
                <a:gd name="T28" fmla="*/ 242 w 247"/>
                <a:gd name="T29" fmla="*/ 0 h 33"/>
                <a:gd name="T30" fmla="*/ 237 w 247"/>
                <a:gd name="T31" fmla="*/ 20 h 33"/>
                <a:gd name="T32" fmla="*/ 233 w 247"/>
                <a:gd name="T33" fmla="*/ 23 h 33"/>
                <a:gd name="T34" fmla="*/ 14 w 247"/>
                <a:gd name="T35" fmla="*/ 23 h 33"/>
                <a:gd name="T36" fmla="*/ 10 w 247"/>
                <a:gd name="T37" fmla="*/ 20 h 33"/>
                <a:gd name="T38" fmla="*/ 10 w 247"/>
                <a:gd name="T39" fmla="*/ 10 h 33"/>
                <a:gd name="T40" fmla="*/ 106 w 247"/>
                <a:gd name="T41" fmla="*/ 10 h 33"/>
                <a:gd name="T42" fmla="*/ 115 w 247"/>
                <a:gd name="T43" fmla="*/ 18 h 33"/>
                <a:gd name="T44" fmla="*/ 132 w 247"/>
                <a:gd name="T45" fmla="*/ 18 h 33"/>
                <a:gd name="T46" fmla="*/ 141 w 247"/>
                <a:gd name="T47" fmla="*/ 10 h 33"/>
                <a:gd name="T48" fmla="*/ 237 w 247"/>
                <a:gd name="T49" fmla="*/ 10 h 33"/>
                <a:gd name="T50" fmla="*/ 237 w 247"/>
                <a:gd name="T5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 h="33">
                  <a:moveTo>
                    <a:pt x="242" y="0"/>
                  </a:moveTo>
                  <a:cubicBezTo>
                    <a:pt x="136" y="0"/>
                    <a:pt x="136" y="0"/>
                    <a:pt x="136" y="0"/>
                  </a:cubicBezTo>
                  <a:cubicBezTo>
                    <a:pt x="134" y="0"/>
                    <a:pt x="131" y="3"/>
                    <a:pt x="131" y="5"/>
                  </a:cubicBezTo>
                  <a:cubicBezTo>
                    <a:pt x="131" y="8"/>
                    <a:pt x="131" y="8"/>
                    <a:pt x="131" y="8"/>
                  </a:cubicBezTo>
                  <a:cubicBezTo>
                    <a:pt x="116" y="8"/>
                    <a:pt x="116" y="8"/>
                    <a:pt x="116" y="8"/>
                  </a:cubicBezTo>
                  <a:cubicBezTo>
                    <a:pt x="116" y="5"/>
                    <a:pt x="116" y="5"/>
                    <a:pt x="116" y="5"/>
                  </a:cubicBezTo>
                  <a:cubicBezTo>
                    <a:pt x="116" y="3"/>
                    <a:pt x="113" y="0"/>
                    <a:pt x="111" y="0"/>
                  </a:cubicBezTo>
                  <a:cubicBezTo>
                    <a:pt x="5" y="0"/>
                    <a:pt x="5" y="0"/>
                    <a:pt x="5" y="0"/>
                  </a:cubicBezTo>
                  <a:cubicBezTo>
                    <a:pt x="3" y="0"/>
                    <a:pt x="0" y="3"/>
                    <a:pt x="0" y="5"/>
                  </a:cubicBezTo>
                  <a:cubicBezTo>
                    <a:pt x="0" y="20"/>
                    <a:pt x="0" y="20"/>
                    <a:pt x="0" y="20"/>
                  </a:cubicBezTo>
                  <a:cubicBezTo>
                    <a:pt x="0" y="27"/>
                    <a:pt x="6" y="33"/>
                    <a:pt x="14" y="33"/>
                  </a:cubicBezTo>
                  <a:cubicBezTo>
                    <a:pt x="233" y="33"/>
                    <a:pt x="233" y="33"/>
                    <a:pt x="233" y="33"/>
                  </a:cubicBezTo>
                  <a:cubicBezTo>
                    <a:pt x="241" y="33"/>
                    <a:pt x="247" y="27"/>
                    <a:pt x="247" y="20"/>
                  </a:cubicBezTo>
                  <a:cubicBezTo>
                    <a:pt x="247" y="5"/>
                    <a:pt x="247" y="5"/>
                    <a:pt x="247" y="5"/>
                  </a:cubicBezTo>
                  <a:cubicBezTo>
                    <a:pt x="247" y="3"/>
                    <a:pt x="244" y="0"/>
                    <a:pt x="242" y="0"/>
                  </a:cubicBezTo>
                  <a:close/>
                  <a:moveTo>
                    <a:pt x="237" y="20"/>
                  </a:moveTo>
                  <a:cubicBezTo>
                    <a:pt x="237" y="22"/>
                    <a:pt x="235" y="23"/>
                    <a:pt x="233" y="23"/>
                  </a:cubicBezTo>
                  <a:cubicBezTo>
                    <a:pt x="14" y="23"/>
                    <a:pt x="14" y="23"/>
                    <a:pt x="14" y="23"/>
                  </a:cubicBezTo>
                  <a:cubicBezTo>
                    <a:pt x="12" y="23"/>
                    <a:pt x="10" y="22"/>
                    <a:pt x="10" y="20"/>
                  </a:cubicBezTo>
                  <a:cubicBezTo>
                    <a:pt x="10" y="10"/>
                    <a:pt x="10" y="10"/>
                    <a:pt x="10" y="10"/>
                  </a:cubicBezTo>
                  <a:cubicBezTo>
                    <a:pt x="106" y="10"/>
                    <a:pt x="106" y="10"/>
                    <a:pt x="106" y="10"/>
                  </a:cubicBezTo>
                  <a:cubicBezTo>
                    <a:pt x="107" y="14"/>
                    <a:pt x="111" y="18"/>
                    <a:pt x="115" y="18"/>
                  </a:cubicBezTo>
                  <a:cubicBezTo>
                    <a:pt x="132" y="18"/>
                    <a:pt x="132" y="18"/>
                    <a:pt x="132" y="18"/>
                  </a:cubicBezTo>
                  <a:cubicBezTo>
                    <a:pt x="136" y="18"/>
                    <a:pt x="140" y="14"/>
                    <a:pt x="141" y="10"/>
                  </a:cubicBezTo>
                  <a:cubicBezTo>
                    <a:pt x="237" y="10"/>
                    <a:pt x="237" y="10"/>
                    <a:pt x="237" y="10"/>
                  </a:cubicBezTo>
                  <a:lnTo>
                    <a:pt x="237"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Freeform 85">
              <a:extLst>
                <a:ext uri="{FF2B5EF4-FFF2-40B4-BE49-F238E27FC236}">
                  <a16:creationId xmlns:a16="http://schemas.microsoft.com/office/drawing/2014/main" id="{1140EC2D-38B6-4040-B824-7D577479E8A0}"/>
                </a:ext>
              </a:extLst>
            </p:cNvPr>
            <p:cNvSpPr>
              <a:spLocks noEditPoints="1"/>
            </p:cNvSpPr>
            <p:nvPr/>
          </p:nvSpPr>
          <p:spPr bwMode="auto">
            <a:xfrm>
              <a:off x="1264551" y="3178597"/>
              <a:ext cx="228113" cy="231868"/>
            </a:xfrm>
            <a:custGeom>
              <a:avLst/>
              <a:gdLst>
                <a:gd name="T0" fmla="*/ 5 w 87"/>
                <a:gd name="T1" fmla="*/ 62 h 87"/>
                <a:gd name="T2" fmla="*/ 0 w 87"/>
                <a:gd name="T3" fmla="*/ 69 h 87"/>
                <a:gd name="T4" fmla="*/ 0 w 87"/>
                <a:gd name="T5" fmla="*/ 79 h 87"/>
                <a:gd name="T6" fmla="*/ 8 w 87"/>
                <a:gd name="T7" fmla="*/ 87 h 87"/>
                <a:gd name="T8" fmla="*/ 79 w 87"/>
                <a:gd name="T9" fmla="*/ 87 h 87"/>
                <a:gd name="T10" fmla="*/ 87 w 87"/>
                <a:gd name="T11" fmla="*/ 79 h 87"/>
                <a:gd name="T12" fmla="*/ 87 w 87"/>
                <a:gd name="T13" fmla="*/ 69 h 87"/>
                <a:gd name="T14" fmla="*/ 82 w 87"/>
                <a:gd name="T15" fmla="*/ 62 h 87"/>
                <a:gd name="T16" fmla="*/ 58 w 87"/>
                <a:gd name="T17" fmla="*/ 50 h 87"/>
                <a:gd name="T18" fmla="*/ 58 w 87"/>
                <a:gd name="T19" fmla="*/ 50 h 87"/>
                <a:gd name="T20" fmla="*/ 63 w 87"/>
                <a:gd name="T21" fmla="*/ 40 h 87"/>
                <a:gd name="T22" fmla="*/ 66 w 87"/>
                <a:gd name="T23" fmla="*/ 32 h 87"/>
                <a:gd name="T24" fmla="*/ 65 w 87"/>
                <a:gd name="T25" fmla="*/ 27 h 87"/>
                <a:gd name="T26" fmla="*/ 65 w 87"/>
                <a:gd name="T27" fmla="*/ 20 h 87"/>
                <a:gd name="T28" fmla="*/ 43 w 87"/>
                <a:gd name="T29" fmla="*/ 0 h 87"/>
                <a:gd name="T30" fmla="*/ 22 w 87"/>
                <a:gd name="T31" fmla="*/ 20 h 87"/>
                <a:gd name="T32" fmla="*/ 22 w 87"/>
                <a:gd name="T33" fmla="*/ 27 h 87"/>
                <a:gd name="T34" fmla="*/ 21 w 87"/>
                <a:gd name="T35" fmla="*/ 32 h 87"/>
                <a:gd name="T36" fmla="*/ 24 w 87"/>
                <a:gd name="T37" fmla="*/ 40 h 87"/>
                <a:gd name="T38" fmla="*/ 29 w 87"/>
                <a:gd name="T39" fmla="*/ 50 h 87"/>
                <a:gd name="T40" fmla="*/ 29 w 87"/>
                <a:gd name="T41" fmla="*/ 50 h 87"/>
                <a:gd name="T42" fmla="*/ 5 w 87"/>
                <a:gd name="T43" fmla="*/ 62 h 87"/>
                <a:gd name="T44" fmla="*/ 38 w 87"/>
                <a:gd name="T45" fmla="*/ 45 h 87"/>
                <a:gd name="T46" fmla="*/ 33 w 87"/>
                <a:gd name="T47" fmla="*/ 36 h 87"/>
                <a:gd name="T48" fmla="*/ 31 w 87"/>
                <a:gd name="T49" fmla="*/ 34 h 87"/>
                <a:gd name="T50" fmla="*/ 31 w 87"/>
                <a:gd name="T51" fmla="*/ 32 h 87"/>
                <a:gd name="T52" fmla="*/ 31 w 87"/>
                <a:gd name="T53" fmla="*/ 32 h 87"/>
                <a:gd name="T54" fmla="*/ 32 w 87"/>
                <a:gd name="T55" fmla="*/ 28 h 87"/>
                <a:gd name="T56" fmla="*/ 32 w 87"/>
                <a:gd name="T57" fmla="*/ 20 h 87"/>
                <a:gd name="T58" fmla="*/ 43 w 87"/>
                <a:gd name="T59" fmla="*/ 9 h 87"/>
                <a:gd name="T60" fmla="*/ 55 w 87"/>
                <a:gd name="T61" fmla="*/ 20 h 87"/>
                <a:gd name="T62" fmla="*/ 55 w 87"/>
                <a:gd name="T63" fmla="*/ 28 h 87"/>
                <a:gd name="T64" fmla="*/ 56 w 87"/>
                <a:gd name="T65" fmla="*/ 32 h 87"/>
                <a:gd name="T66" fmla="*/ 56 w 87"/>
                <a:gd name="T67" fmla="*/ 32 h 87"/>
                <a:gd name="T68" fmla="*/ 56 w 87"/>
                <a:gd name="T69" fmla="*/ 34 h 87"/>
                <a:gd name="T70" fmla="*/ 54 w 87"/>
                <a:gd name="T71" fmla="*/ 36 h 87"/>
                <a:gd name="T72" fmla="*/ 49 w 87"/>
                <a:gd name="T73" fmla="*/ 45 h 87"/>
                <a:gd name="T74" fmla="*/ 48 w 87"/>
                <a:gd name="T75" fmla="*/ 48 h 87"/>
                <a:gd name="T76" fmla="*/ 48 w 87"/>
                <a:gd name="T77" fmla="*/ 52 h 87"/>
                <a:gd name="T78" fmla="*/ 48 w 87"/>
                <a:gd name="T79" fmla="*/ 54 h 87"/>
                <a:gd name="T80" fmla="*/ 77 w 87"/>
                <a:gd name="T81" fmla="*/ 71 h 87"/>
                <a:gd name="T82" fmla="*/ 77 w 87"/>
                <a:gd name="T83" fmla="*/ 77 h 87"/>
                <a:gd name="T84" fmla="*/ 10 w 87"/>
                <a:gd name="T85" fmla="*/ 77 h 87"/>
                <a:gd name="T86" fmla="*/ 10 w 87"/>
                <a:gd name="T87" fmla="*/ 71 h 87"/>
                <a:gd name="T88" fmla="*/ 39 w 87"/>
                <a:gd name="T89" fmla="*/ 54 h 87"/>
                <a:gd name="T90" fmla="*/ 39 w 87"/>
                <a:gd name="T91" fmla="*/ 52 h 87"/>
                <a:gd name="T92" fmla="*/ 39 w 87"/>
                <a:gd name="T93" fmla="*/ 48 h 87"/>
                <a:gd name="T94" fmla="*/ 38 w 87"/>
                <a:gd name="T9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 h="87">
                  <a:moveTo>
                    <a:pt x="5" y="62"/>
                  </a:moveTo>
                  <a:cubicBezTo>
                    <a:pt x="2" y="63"/>
                    <a:pt x="0" y="66"/>
                    <a:pt x="0" y="69"/>
                  </a:cubicBezTo>
                  <a:cubicBezTo>
                    <a:pt x="0" y="79"/>
                    <a:pt x="0" y="79"/>
                    <a:pt x="0" y="79"/>
                  </a:cubicBezTo>
                  <a:cubicBezTo>
                    <a:pt x="0" y="83"/>
                    <a:pt x="3" y="87"/>
                    <a:pt x="8" y="87"/>
                  </a:cubicBezTo>
                  <a:cubicBezTo>
                    <a:pt x="79" y="87"/>
                    <a:pt x="79" y="87"/>
                    <a:pt x="79" y="87"/>
                  </a:cubicBezTo>
                  <a:cubicBezTo>
                    <a:pt x="84" y="87"/>
                    <a:pt x="87" y="83"/>
                    <a:pt x="87" y="79"/>
                  </a:cubicBezTo>
                  <a:cubicBezTo>
                    <a:pt x="87" y="69"/>
                    <a:pt x="87" y="69"/>
                    <a:pt x="87" y="69"/>
                  </a:cubicBezTo>
                  <a:cubicBezTo>
                    <a:pt x="87" y="66"/>
                    <a:pt x="85" y="63"/>
                    <a:pt x="82" y="62"/>
                  </a:cubicBezTo>
                  <a:cubicBezTo>
                    <a:pt x="64" y="55"/>
                    <a:pt x="59" y="52"/>
                    <a:pt x="58" y="50"/>
                  </a:cubicBezTo>
                  <a:cubicBezTo>
                    <a:pt x="58" y="50"/>
                    <a:pt x="58" y="50"/>
                    <a:pt x="58" y="50"/>
                  </a:cubicBezTo>
                  <a:cubicBezTo>
                    <a:pt x="60" y="47"/>
                    <a:pt x="62" y="44"/>
                    <a:pt x="63" y="40"/>
                  </a:cubicBezTo>
                  <a:cubicBezTo>
                    <a:pt x="65" y="38"/>
                    <a:pt x="66" y="35"/>
                    <a:pt x="66" y="32"/>
                  </a:cubicBezTo>
                  <a:cubicBezTo>
                    <a:pt x="66" y="30"/>
                    <a:pt x="66" y="29"/>
                    <a:pt x="65" y="27"/>
                  </a:cubicBezTo>
                  <a:cubicBezTo>
                    <a:pt x="65" y="20"/>
                    <a:pt x="65" y="20"/>
                    <a:pt x="65" y="20"/>
                  </a:cubicBezTo>
                  <a:cubicBezTo>
                    <a:pt x="65" y="7"/>
                    <a:pt x="57" y="0"/>
                    <a:pt x="43" y="0"/>
                  </a:cubicBezTo>
                  <a:cubicBezTo>
                    <a:pt x="30" y="0"/>
                    <a:pt x="22" y="7"/>
                    <a:pt x="22" y="20"/>
                  </a:cubicBezTo>
                  <a:cubicBezTo>
                    <a:pt x="22" y="27"/>
                    <a:pt x="22" y="27"/>
                    <a:pt x="22" y="27"/>
                  </a:cubicBezTo>
                  <a:cubicBezTo>
                    <a:pt x="21" y="29"/>
                    <a:pt x="21" y="30"/>
                    <a:pt x="21" y="32"/>
                  </a:cubicBezTo>
                  <a:cubicBezTo>
                    <a:pt x="21" y="35"/>
                    <a:pt x="22" y="38"/>
                    <a:pt x="24" y="40"/>
                  </a:cubicBezTo>
                  <a:cubicBezTo>
                    <a:pt x="25" y="44"/>
                    <a:pt x="27" y="47"/>
                    <a:pt x="29" y="50"/>
                  </a:cubicBezTo>
                  <a:cubicBezTo>
                    <a:pt x="29" y="50"/>
                    <a:pt x="29" y="50"/>
                    <a:pt x="29" y="50"/>
                  </a:cubicBezTo>
                  <a:cubicBezTo>
                    <a:pt x="28" y="52"/>
                    <a:pt x="23" y="55"/>
                    <a:pt x="5" y="62"/>
                  </a:cubicBezTo>
                  <a:close/>
                  <a:moveTo>
                    <a:pt x="38" y="45"/>
                  </a:moveTo>
                  <a:cubicBezTo>
                    <a:pt x="36" y="43"/>
                    <a:pt x="34" y="40"/>
                    <a:pt x="33" y="36"/>
                  </a:cubicBezTo>
                  <a:cubicBezTo>
                    <a:pt x="33" y="35"/>
                    <a:pt x="32" y="34"/>
                    <a:pt x="31" y="34"/>
                  </a:cubicBezTo>
                  <a:cubicBezTo>
                    <a:pt x="31" y="33"/>
                    <a:pt x="31" y="33"/>
                    <a:pt x="31" y="32"/>
                  </a:cubicBezTo>
                  <a:cubicBezTo>
                    <a:pt x="31" y="32"/>
                    <a:pt x="31" y="32"/>
                    <a:pt x="31" y="32"/>
                  </a:cubicBezTo>
                  <a:cubicBezTo>
                    <a:pt x="32" y="31"/>
                    <a:pt x="32" y="30"/>
                    <a:pt x="32" y="28"/>
                  </a:cubicBezTo>
                  <a:cubicBezTo>
                    <a:pt x="32" y="20"/>
                    <a:pt x="32" y="20"/>
                    <a:pt x="32" y="20"/>
                  </a:cubicBezTo>
                  <a:cubicBezTo>
                    <a:pt x="32" y="13"/>
                    <a:pt x="36" y="9"/>
                    <a:pt x="43" y="9"/>
                  </a:cubicBezTo>
                  <a:cubicBezTo>
                    <a:pt x="51" y="9"/>
                    <a:pt x="55" y="13"/>
                    <a:pt x="55" y="20"/>
                  </a:cubicBezTo>
                  <a:cubicBezTo>
                    <a:pt x="55" y="28"/>
                    <a:pt x="55" y="28"/>
                    <a:pt x="55" y="28"/>
                  </a:cubicBezTo>
                  <a:cubicBezTo>
                    <a:pt x="55" y="30"/>
                    <a:pt x="55" y="31"/>
                    <a:pt x="56" y="32"/>
                  </a:cubicBezTo>
                  <a:cubicBezTo>
                    <a:pt x="56" y="32"/>
                    <a:pt x="56" y="32"/>
                    <a:pt x="56" y="32"/>
                  </a:cubicBezTo>
                  <a:cubicBezTo>
                    <a:pt x="56" y="33"/>
                    <a:pt x="56" y="33"/>
                    <a:pt x="56" y="34"/>
                  </a:cubicBezTo>
                  <a:cubicBezTo>
                    <a:pt x="55" y="34"/>
                    <a:pt x="54" y="35"/>
                    <a:pt x="54" y="36"/>
                  </a:cubicBezTo>
                  <a:cubicBezTo>
                    <a:pt x="53" y="40"/>
                    <a:pt x="51" y="43"/>
                    <a:pt x="49" y="45"/>
                  </a:cubicBezTo>
                  <a:cubicBezTo>
                    <a:pt x="49" y="46"/>
                    <a:pt x="48" y="47"/>
                    <a:pt x="48" y="48"/>
                  </a:cubicBezTo>
                  <a:cubicBezTo>
                    <a:pt x="48" y="52"/>
                    <a:pt x="48" y="52"/>
                    <a:pt x="48" y="52"/>
                  </a:cubicBezTo>
                  <a:cubicBezTo>
                    <a:pt x="48" y="53"/>
                    <a:pt x="48" y="53"/>
                    <a:pt x="48" y="54"/>
                  </a:cubicBezTo>
                  <a:cubicBezTo>
                    <a:pt x="49" y="57"/>
                    <a:pt x="52" y="61"/>
                    <a:pt x="77" y="71"/>
                  </a:cubicBezTo>
                  <a:cubicBezTo>
                    <a:pt x="77" y="77"/>
                    <a:pt x="77" y="77"/>
                    <a:pt x="77" y="77"/>
                  </a:cubicBezTo>
                  <a:cubicBezTo>
                    <a:pt x="10" y="77"/>
                    <a:pt x="10" y="77"/>
                    <a:pt x="10" y="77"/>
                  </a:cubicBezTo>
                  <a:cubicBezTo>
                    <a:pt x="10" y="71"/>
                    <a:pt x="10" y="71"/>
                    <a:pt x="10" y="71"/>
                  </a:cubicBezTo>
                  <a:cubicBezTo>
                    <a:pt x="35" y="61"/>
                    <a:pt x="38" y="57"/>
                    <a:pt x="39" y="54"/>
                  </a:cubicBezTo>
                  <a:cubicBezTo>
                    <a:pt x="39" y="53"/>
                    <a:pt x="39" y="53"/>
                    <a:pt x="39" y="52"/>
                  </a:cubicBezTo>
                  <a:cubicBezTo>
                    <a:pt x="39" y="48"/>
                    <a:pt x="39" y="48"/>
                    <a:pt x="39" y="48"/>
                  </a:cubicBezTo>
                  <a:cubicBezTo>
                    <a:pt x="39" y="47"/>
                    <a:pt x="38" y="46"/>
                    <a:pt x="38"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3" name="Freeform 970">
            <a:extLst>
              <a:ext uri="{FF2B5EF4-FFF2-40B4-BE49-F238E27FC236}">
                <a16:creationId xmlns:a16="http://schemas.microsoft.com/office/drawing/2014/main" id="{98F528DC-852A-4C40-8160-FACCAB5D0A70}"/>
              </a:ext>
            </a:extLst>
          </p:cNvPr>
          <p:cNvSpPr>
            <a:spLocks noChangeAspect="1" noEditPoints="1"/>
          </p:cNvSpPr>
          <p:nvPr/>
        </p:nvSpPr>
        <p:spPr bwMode="auto">
          <a:xfrm>
            <a:off x="6309600" y="2361870"/>
            <a:ext cx="442608" cy="499283"/>
          </a:xfrm>
          <a:custGeom>
            <a:avLst/>
            <a:gdLst>
              <a:gd name="T0" fmla="*/ 246 w 246"/>
              <a:gd name="T1" fmla="*/ 12 h 279"/>
              <a:gd name="T2" fmla="*/ 245 w 246"/>
              <a:gd name="T3" fmla="*/ 9 h 279"/>
              <a:gd name="T4" fmla="*/ 232 w 246"/>
              <a:gd name="T5" fmla="*/ 2 h 279"/>
              <a:gd name="T6" fmla="*/ 72 w 246"/>
              <a:gd name="T7" fmla="*/ 55 h 279"/>
              <a:gd name="T8" fmla="*/ 64 w 246"/>
              <a:gd name="T9" fmla="*/ 65 h 279"/>
              <a:gd name="T10" fmla="*/ 64 w 246"/>
              <a:gd name="T11" fmla="*/ 209 h 279"/>
              <a:gd name="T12" fmla="*/ 43 w 246"/>
              <a:gd name="T13" fmla="*/ 204 h 279"/>
              <a:gd name="T14" fmla="*/ 0 w 246"/>
              <a:gd name="T15" fmla="*/ 241 h 279"/>
              <a:gd name="T16" fmla="*/ 43 w 246"/>
              <a:gd name="T17" fmla="*/ 279 h 279"/>
              <a:gd name="T18" fmla="*/ 86 w 246"/>
              <a:gd name="T19" fmla="*/ 241 h 279"/>
              <a:gd name="T20" fmla="*/ 86 w 246"/>
              <a:gd name="T21" fmla="*/ 116 h 279"/>
              <a:gd name="T22" fmla="*/ 224 w 246"/>
              <a:gd name="T23" fmla="*/ 69 h 279"/>
              <a:gd name="T24" fmla="*/ 224 w 246"/>
              <a:gd name="T25" fmla="*/ 167 h 279"/>
              <a:gd name="T26" fmla="*/ 203 w 246"/>
              <a:gd name="T27" fmla="*/ 161 h 279"/>
              <a:gd name="T28" fmla="*/ 160 w 246"/>
              <a:gd name="T29" fmla="*/ 199 h 279"/>
              <a:gd name="T30" fmla="*/ 203 w 246"/>
              <a:gd name="T31" fmla="*/ 236 h 279"/>
              <a:gd name="T32" fmla="*/ 246 w 246"/>
              <a:gd name="T33" fmla="*/ 199 h 279"/>
              <a:gd name="T34" fmla="*/ 246 w 246"/>
              <a:gd name="T35" fmla="*/ 12 h 279"/>
              <a:gd name="T36" fmla="*/ 246 w 246"/>
              <a:gd name="T37" fmla="*/ 12 h 279"/>
              <a:gd name="T38" fmla="*/ 43 w 246"/>
              <a:gd name="T39" fmla="*/ 257 h 279"/>
              <a:gd name="T40" fmla="*/ 22 w 246"/>
              <a:gd name="T41" fmla="*/ 241 h 279"/>
              <a:gd name="T42" fmla="*/ 43 w 246"/>
              <a:gd name="T43" fmla="*/ 225 h 279"/>
              <a:gd name="T44" fmla="*/ 64 w 246"/>
              <a:gd name="T45" fmla="*/ 241 h 279"/>
              <a:gd name="T46" fmla="*/ 43 w 246"/>
              <a:gd name="T47" fmla="*/ 257 h 279"/>
              <a:gd name="T48" fmla="*/ 203 w 246"/>
              <a:gd name="T49" fmla="*/ 215 h 279"/>
              <a:gd name="T50" fmla="*/ 182 w 246"/>
              <a:gd name="T51" fmla="*/ 199 h 279"/>
              <a:gd name="T52" fmla="*/ 203 w 246"/>
              <a:gd name="T53" fmla="*/ 183 h 279"/>
              <a:gd name="T54" fmla="*/ 224 w 246"/>
              <a:gd name="T55" fmla="*/ 199 h 279"/>
              <a:gd name="T56" fmla="*/ 203 w 246"/>
              <a:gd name="T57" fmla="*/ 215 h 279"/>
              <a:gd name="T58" fmla="*/ 86 w 246"/>
              <a:gd name="T59" fmla="*/ 93 h 279"/>
              <a:gd name="T60" fmla="*/ 86 w 246"/>
              <a:gd name="T61" fmla="*/ 73 h 279"/>
              <a:gd name="T62" fmla="*/ 224 w 246"/>
              <a:gd name="T63" fmla="*/ 27 h 279"/>
              <a:gd name="T64" fmla="*/ 224 w 246"/>
              <a:gd name="T65" fmla="*/ 47 h 279"/>
              <a:gd name="T66" fmla="*/ 86 w 246"/>
              <a:gd name="T67" fmla="*/ 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279">
                <a:moveTo>
                  <a:pt x="246" y="12"/>
                </a:moveTo>
                <a:cubicBezTo>
                  <a:pt x="246" y="11"/>
                  <a:pt x="245" y="10"/>
                  <a:pt x="245" y="9"/>
                </a:cubicBezTo>
                <a:cubicBezTo>
                  <a:pt x="243" y="3"/>
                  <a:pt x="237" y="0"/>
                  <a:pt x="232" y="2"/>
                </a:cubicBezTo>
                <a:cubicBezTo>
                  <a:pt x="72" y="55"/>
                  <a:pt x="72" y="55"/>
                  <a:pt x="72" y="55"/>
                </a:cubicBezTo>
                <a:cubicBezTo>
                  <a:pt x="67" y="57"/>
                  <a:pt x="64" y="61"/>
                  <a:pt x="64" y="65"/>
                </a:cubicBezTo>
                <a:cubicBezTo>
                  <a:pt x="64" y="209"/>
                  <a:pt x="64" y="209"/>
                  <a:pt x="64" y="209"/>
                </a:cubicBezTo>
                <a:cubicBezTo>
                  <a:pt x="58" y="206"/>
                  <a:pt x="51" y="204"/>
                  <a:pt x="43" y="204"/>
                </a:cubicBezTo>
                <a:cubicBezTo>
                  <a:pt x="19" y="204"/>
                  <a:pt x="0" y="221"/>
                  <a:pt x="0" y="241"/>
                </a:cubicBezTo>
                <a:cubicBezTo>
                  <a:pt x="0" y="262"/>
                  <a:pt x="19" y="279"/>
                  <a:pt x="43" y="279"/>
                </a:cubicBezTo>
                <a:cubicBezTo>
                  <a:pt x="67" y="279"/>
                  <a:pt x="86" y="262"/>
                  <a:pt x="86" y="241"/>
                </a:cubicBezTo>
                <a:cubicBezTo>
                  <a:pt x="86" y="116"/>
                  <a:pt x="86" y="116"/>
                  <a:pt x="86" y="116"/>
                </a:cubicBezTo>
                <a:cubicBezTo>
                  <a:pt x="224" y="69"/>
                  <a:pt x="224" y="69"/>
                  <a:pt x="224" y="69"/>
                </a:cubicBezTo>
                <a:cubicBezTo>
                  <a:pt x="224" y="167"/>
                  <a:pt x="224" y="167"/>
                  <a:pt x="224" y="167"/>
                </a:cubicBezTo>
                <a:cubicBezTo>
                  <a:pt x="218" y="163"/>
                  <a:pt x="211" y="161"/>
                  <a:pt x="203" y="161"/>
                </a:cubicBezTo>
                <a:cubicBezTo>
                  <a:pt x="179" y="161"/>
                  <a:pt x="160" y="178"/>
                  <a:pt x="160" y="199"/>
                </a:cubicBezTo>
                <a:cubicBezTo>
                  <a:pt x="160" y="219"/>
                  <a:pt x="179" y="236"/>
                  <a:pt x="203" y="236"/>
                </a:cubicBezTo>
                <a:cubicBezTo>
                  <a:pt x="227" y="236"/>
                  <a:pt x="246" y="219"/>
                  <a:pt x="246" y="199"/>
                </a:cubicBezTo>
                <a:cubicBezTo>
                  <a:pt x="246" y="12"/>
                  <a:pt x="246" y="12"/>
                  <a:pt x="246" y="12"/>
                </a:cubicBezTo>
                <a:cubicBezTo>
                  <a:pt x="246" y="12"/>
                  <a:pt x="246" y="12"/>
                  <a:pt x="246" y="12"/>
                </a:cubicBezTo>
                <a:close/>
                <a:moveTo>
                  <a:pt x="43" y="257"/>
                </a:moveTo>
                <a:cubicBezTo>
                  <a:pt x="31" y="257"/>
                  <a:pt x="22" y="250"/>
                  <a:pt x="22" y="241"/>
                </a:cubicBezTo>
                <a:cubicBezTo>
                  <a:pt x="22" y="233"/>
                  <a:pt x="31" y="225"/>
                  <a:pt x="43" y="225"/>
                </a:cubicBezTo>
                <a:cubicBezTo>
                  <a:pt x="55" y="225"/>
                  <a:pt x="64" y="233"/>
                  <a:pt x="64" y="241"/>
                </a:cubicBezTo>
                <a:cubicBezTo>
                  <a:pt x="64" y="250"/>
                  <a:pt x="55" y="257"/>
                  <a:pt x="43" y="257"/>
                </a:cubicBezTo>
                <a:close/>
                <a:moveTo>
                  <a:pt x="203" y="215"/>
                </a:moveTo>
                <a:cubicBezTo>
                  <a:pt x="191" y="215"/>
                  <a:pt x="182" y="207"/>
                  <a:pt x="182" y="199"/>
                </a:cubicBezTo>
                <a:cubicBezTo>
                  <a:pt x="182" y="190"/>
                  <a:pt x="191" y="183"/>
                  <a:pt x="203" y="183"/>
                </a:cubicBezTo>
                <a:cubicBezTo>
                  <a:pt x="215" y="183"/>
                  <a:pt x="224" y="190"/>
                  <a:pt x="224" y="199"/>
                </a:cubicBezTo>
                <a:cubicBezTo>
                  <a:pt x="224" y="207"/>
                  <a:pt x="215" y="215"/>
                  <a:pt x="203" y="215"/>
                </a:cubicBezTo>
                <a:close/>
                <a:moveTo>
                  <a:pt x="86" y="93"/>
                </a:moveTo>
                <a:cubicBezTo>
                  <a:pt x="86" y="73"/>
                  <a:pt x="86" y="73"/>
                  <a:pt x="86" y="73"/>
                </a:cubicBezTo>
                <a:cubicBezTo>
                  <a:pt x="224" y="27"/>
                  <a:pt x="224" y="27"/>
                  <a:pt x="224" y="27"/>
                </a:cubicBezTo>
                <a:cubicBezTo>
                  <a:pt x="224" y="47"/>
                  <a:pt x="224" y="47"/>
                  <a:pt x="224" y="47"/>
                </a:cubicBezTo>
                <a:lnTo>
                  <a:pt x="86" y="93"/>
                </a:lnTo>
                <a:close/>
              </a:path>
            </a:pathLst>
          </a:custGeom>
          <a:solidFill>
            <a:srgbClr val="1B5D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CF226BAE-EA03-4B0D-A836-8967F3417A5F}"/>
              </a:ext>
            </a:extLst>
          </p:cNvPr>
          <p:cNvSpPr/>
          <p:nvPr/>
        </p:nvSpPr>
        <p:spPr>
          <a:xfrm>
            <a:off x="7052017" y="2361870"/>
            <a:ext cx="4297680" cy="615553"/>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Interruptions / difficulty focusing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Working from home is often filled with distractions, including family members, pets, street noises, etc.</a:t>
            </a:r>
          </a:p>
        </p:txBody>
      </p:sp>
      <p:sp>
        <p:nvSpPr>
          <p:cNvPr id="15" name="Freeform 42">
            <a:extLst>
              <a:ext uri="{FF2B5EF4-FFF2-40B4-BE49-F238E27FC236}">
                <a16:creationId xmlns:a16="http://schemas.microsoft.com/office/drawing/2014/main" id="{40DDD35E-A34E-43FC-A742-45D160EB5871}"/>
              </a:ext>
            </a:extLst>
          </p:cNvPr>
          <p:cNvSpPr>
            <a:spLocks noChangeAspect="1" noEditPoints="1"/>
          </p:cNvSpPr>
          <p:nvPr/>
        </p:nvSpPr>
        <p:spPr bwMode="auto">
          <a:xfrm>
            <a:off x="6291757" y="3373096"/>
            <a:ext cx="478295" cy="512223"/>
          </a:xfrm>
          <a:custGeom>
            <a:avLst/>
            <a:gdLst>
              <a:gd name="T0" fmla="*/ 250 w 266"/>
              <a:gd name="T1" fmla="*/ 146 h 285"/>
              <a:gd name="T2" fmla="*/ 133 w 266"/>
              <a:gd name="T3" fmla="*/ 29 h 285"/>
              <a:gd name="T4" fmla="*/ 15 w 266"/>
              <a:gd name="T5" fmla="*/ 146 h 285"/>
              <a:gd name="T6" fmla="*/ 55 w 266"/>
              <a:gd name="T7" fmla="*/ 234 h 285"/>
              <a:gd name="T8" fmla="*/ 38 w 266"/>
              <a:gd name="T9" fmla="*/ 270 h 285"/>
              <a:gd name="T10" fmla="*/ 43 w 266"/>
              <a:gd name="T11" fmla="*/ 284 h 285"/>
              <a:gd name="T12" fmla="*/ 47 w 266"/>
              <a:gd name="T13" fmla="*/ 285 h 285"/>
              <a:gd name="T14" fmla="*/ 57 w 266"/>
              <a:gd name="T15" fmla="*/ 279 h 285"/>
              <a:gd name="T16" fmla="*/ 73 w 266"/>
              <a:gd name="T17" fmla="*/ 247 h 285"/>
              <a:gd name="T18" fmla="*/ 133 w 266"/>
              <a:gd name="T19" fmla="*/ 264 h 285"/>
              <a:gd name="T20" fmla="*/ 192 w 266"/>
              <a:gd name="T21" fmla="*/ 247 h 285"/>
              <a:gd name="T22" fmla="*/ 208 w 266"/>
              <a:gd name="T23" fmla="*/ 279 h 285"/>
              <a:gd name="T24" fmla="*/ 218 w 266"/>
              <a:gd name="T25" fmla="*/ 285 h 285"/>
              <a:gd name="T26" fmla="*/ 223 w 266"/>
              <a:gd name="T27" fmla="*/ 284 h 285"/>
              <a:gd name="T28" fmla="*/ 228 w 266"/>
              <a:gd name="T29" fmla="*/ 270 h 285"/>
              <a:gd name="T30" fmla="*/ 210 w 266"/>
              <a:gd name="T31" fmla="*/ 234 h 285"/>
              <a:gd name="T32" fmla="*/ 250 w 266"/>
              <a:gd name="T33" fmla="*/ 146 h 285"/>
              <a:gd name="T34" fmla="*/ 37 w 266"/>
              <a:gd name="T35" fmla="*/ 146 h 285"/>
              <a:gd name="T36" fmla="*/ 133 w 266"/>
              <a:gd name="T37" fmla="*/ 50 h 285"/>
              <a:gd name="T38" fmla="*/ 229 w 266"/>
              <a:gd name="T39" fmla="*/ 146 h 285"/>
              <a:gd name="T40" fmla="*/ 133 w 266"/>
              <a:gd name="T41" fmla="*/ 242 h 285"/>
              <a:gd name="T42" fmla="*/ 37 w 266"/>
              <a:gd name="T43" fmla="*/ 146 h 285"/>
              <a:gd name="T44" fmla="*/ 162 w 266"/>
              <a:gd name="T45" fmla="*/ 128 h 285"/>
              <a:gd name="T46" fmla="*/ 161 w 266"/>
              <a:gd name="T47" fmla="*/ 143 h 285"/>
              <a:gd name="T48" fmla="*/ 140 w 266"/>
              <a:gd name="T49" fmla="*/ 164 h 285"/>
              <a:gd name="T50" fmla="*/ 140 w 266"/>
              <a:gd name="T51" fmla="*/ 164 h 285"/>
              <a:gd name="T52" fmla="*/ 133 w 266"/>
              <a:gd name="T53" fmla="*/ 167 h 285"/>
              <a:gd name="T54" fmla="*/ 125 w 266"/>
              <a:gd name="T55" fmla="*/ 164 h 285"/>
              <a:gd name="T56" fmla="*/ 83 w 266"/>
              <a:gd name="T57" fmla="*/ 122 h 285"/>
              <a:gd name="T58" fmla="*/ 82 w 266"/>
              <a:gd name="T59" fmla="*/ 107 h 285"/>
              <a:gd name="T60" fmla="*/ 97 w 266"/>
              <a:gd name="T61" fmla="*/ 107 h 285"/>
              <a:gd name="T62" fmla="*/ 133 w 266"/>
              <a:gd name="T63" fmla="*/ 141 h 285"/>
              <a:gd name="T64" fmla="*/ 147 w 266"/>
              <a:gd name="T65" fmla="*/ 128 h 285"/>
              <a:gd name="T66" fmla="*/ 162 w 266"/>
              <a:gd name="T67" fmla="*/ 128 h 285"/>
              <a:gd name="T68" fmla="*/ 16 w 266"/>
              <a:gd name="T69" fmla="*/ 82 h 285"/>
              <a:gd name="T70" fmla="*/ 8 w 266"/>
              <a:gd name="T71" fmla="*/ 79 h 285"/>
              <a:gd name="T72" fmla="*/ 0 w 266"/>
              <a:gd name="T73" fmla="*/ 58 h 285"/>
              <a:gd name="T74" fmla="*/ 8 w 266"/>
              <a:gd name="T75" fmla="*/ 38 h 285"/>
              <a:gd name="T76" fmla="*/ 35 w 266"/>
              <a:gd name="T77" fmla="*/ 11 h 285"/>
              <a:gd name="T78" fmla="*/ 76 w 266"/>
              <a:gd name="T79" fmla="*/ 11 h 285"/>
              <a:gd name="T80" fmla="*/ 76 w 266"/>
              <a:gd name="T81" fmla="*/ 26 h 285"/>
              <a:gd name="T82" fmla="*/ 61 w 266"/>
              <a:gd name="T83" fmla="*/ 26 h 285"/>
              <a:gd name="T84" fmla="*/ 50 w 266"/>
              <a:gd name="T85" fmla="*/ 26 h 285"/>
              <a:gd name="T86" fmla="*/ 23 w 266"/>
              <a:gd name="T87" fmla="*/ 53 h 285"/>
              <a:gd name="T88" fmla="*/ 21 w 266"/>
              <a:gd name="T89" fmla="*/ 58 h 285"/>
              <a:gd name="T90" fmla="*/ 23 w 266"/>
              <a:gd name="T91" fmla="*/ 64 h 285"/>
              <a:gd name="T92" fmla="*/ 23 w 266"/>
              <a:gd name="T93" fmla="*/ 79 h 285"/>
              <a:gd name="T94" fmla="*/ 16 w 266"/>
              <a:gd name="T95" fmla="*/ 82 h 285"/>
              <a:gd name="T96" fmla="*/ 266 w 266"/>
              <a:gd name="T97" fmla="*/ 58 h 285"/>
              <a:gd name="T98" fmla="*/ 257 w 266"/>
              <a:gd name="T99" fmla="*/ 79 h 285"/>
              <a:gd name="T100" fmla="*/ 249 w 266"/>
              <a:gd name="T101" fmla="*/ 82 h 285"/>
              <a:gd name="T102" fmla="*/ 242 w 266"/>
              <a:gd name="T103" fmla="*/ 79 h 285"/>
              <a:gd name="T104" fmla="*/ 242 w 266"/>
              <a:gd name="T105" fmla="*/ 64 h 285"/>
              <a:gd name="T106" fmla="*/ 244 w 266"/>
              <a:gd name="T107" fmla="*/ 58 h 285"/>
              <a:gd name="T108" fmla="*/ 242 w 266"/>
              <a:gd name="T109" fmla="*/ 53 h 285"/>
              <a:gd name="T110" fmla="*/ 216 w 266"/>
              <a:gd name="T111" fmla="*/ 26 h 285"/>
              <a:gd name="T112" fmla="*/ 204 w 266"/>
              <a:gd name="T113" fmla="*/ 26 h 285"/>
              <a:gd name="T114" fmla="*/ 189 w 266"/>
              <a:gd name="T115" fmla="*/ 26 h 285"/>
              <a:gd name="T116" fmla="*/ 189 w 266"/>
              <a:gd name="T117" fmla="*/ 11 h 285"/>
              <a:gd name="T118" fmla="*/ 231 w 266"/>
              <a:gd name="T119" fmla="*/ 11 h 285"/>
              <a:gd name="T120" fmla="*/ 257 w 266"/>
              <a:gd name="T121" fmla="*/ 38 h 285"/>
              <a:gd name="T122" fmla="*/ 266 w 266"/>
              <a:gd name="T123" fmla="*/ 5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 h="285">
                <a:moveTo>
                  <a:pt x="250" y="146"/>
                </a:moveTo>
                <a:cubicBezTo>
                  <a:pt x="250" y="82"/>
                  <a:pt x="197" y="29"/>
                  <a:pt x="133" y="29"/>
                </a:cubicBezTo>
                <a:cubicBezTo>
                  <a:pt x="68" y="29"/>
                  <a:pt x="15" y="82"/>
                  <a:pt x="15" y="146"/>
                </a:cubicBezTo>
                <a:cubicBezTo>
                  <a:pt x="15" y="181"/>
                  <a:pt x="31" y="213"/>
                  <a:pt x="55" y="234"/>
                </a:cubicBezTo>
                <a:cubicBezTo>
                  <a:pt x="38" y="270"/>
                  <a:pt x="38" y="270"/>
                  <a:pt x="38" y="270"/>
                </a:cubicBezTo>
                <a:cubicBezTo>
                  <a:pt x="35" y="275"/>
                  <a:pt x="37" y="281"/>
                  <a:pt x="43" y="284"/>
                </a:cubicBezTo>
                <a:cubicBezTo>
                  <a:pt x="44" y="285"/>
                  <a:pt x="46" y="285"/>
                  <a:pt x="47" y="285"/>
                </a:cubicBezTo>
                <a:cubicBezTo>
                  <a:pt x="51" y="285"/>
                  <a:pt x="55" y="283"/>
                  <a:pt x="57" y="279"/>
                </a:cubicBezTo>
                <a:cubicBezTo>
                  <a:pt x="73" y="247"/>
                  <a:pt x="73" y="247"/>
                  <a:pt x="73" y="247"/>
                </a:cubicBezTo>
                <a:cubicBezTo>
                  <a:pt x="90" y="258"/>
                  <a:pt x="111" y="264"/>
                  <a:pt x="133" y="264"/>
                </a:cubicBezTo>
                <a:cubicBezTo>
                  <a:pt x="155" y="264"/>
                  <a:pt x="175" y="258"/>
                  <a:pt x="192" y="247"/>
                </a:cubicBezTo>
                <a:cubicBezTo>
                  <a:pt x="208" y="279"/>
                  <a:pt x="208" y="279"/>
                  <a:pt x="208" y="279"/>
                </a:cubicBezTo>
                <a:cubicBezTo>
                  <a:pt x="210" y="283"/>
                  <a:pt x="214" y="285"/>
                  <a:pt x="218" y="285"/>
                </a:cubicBezTo>
                <a:cubicBezTo>
                  <a:pt x="220" y="285"/>
                  <a:pt x="221" y="285"/>
                  <a:pt x="223" y="284"/>
                </a:cubicBezTo>
                <a:cubicBezTo>
                  <a:pt x="228" y="281"/>
                  <a:pt x="230" y="275"/>
                  <a:pt x="228" y="270"/>
                </a:cubicBezTo>
                <a:cubicBezTo>
                  <a:pt x="210" y="234"/>
                  <a:pt x="210" y="234"/>
                  <a:pt x="210" y="234"/>
                </a:cubicBezTo>
                <a:cubicBezTo>
                  <a:pt x="234" y="213"/>
                  <a:pt x="250" y="181"/>
                  <a:pt x="250" y="146"/>
                </a:cubicBezTo>
                <a:close/>
                <a:moveTo>
                  <a:pt x="37" y="146"/>
                </a:moveTo>
                <a:cubicBezTo>
                  <a:pt x="37" y="93"/>
                  <a:pt x="80" y="50"/>
                  <a:pt x="133" y="50"/>
                </a:cubicBezTo>
                <a:cubicBezTo>
                  <a:pt x="186" y="50"/>
                  <a:pt x="229" y="93"/>
                  <a:pt x="229" y="146"/>
                </a:cubicBezTo>
                <a:cubicBezTo>
                  <a:pt x="229" y="199"/>
                  <a:pt x="186" y="242"/>
                  <a:pt x="133" y="242"/>
                </a:cubicBezTo>
                <a:cubicBezTo>
                  <a:pt x="80" y="242"/>
                  <a:pt x="37" y="199"/>
                  <a:pt x="37" y="146"/>
                </a:cubicBezTo>
                <a:close/>
                <a:moveTo>
                  <a:pt x="162" y="128"/>
                </a:moveTo>
                <a:cubicBezTo>
                  <a:pt x="166" y="133"/>
                  <a:pt x="166" y="139"/>
                  <a:pt x="161" y="143"/>
                </a:cubicBezTo>
                <a:cubicBezTo>
                  <a:pt x="140" y="164"/>
                  <a:pt x="140" y="164"/>
                  <a:pt x="140" y="164"/>
                </a:cubicBezTo>
                <a:cubicBezTo>
                  <a:pt x="140" y="164"/>
                  <a:pt x="140" y="164"/>
                  <a:pt x="140" y="164"/>
                </a:cubicBezTo>
                <a:cubicBezTo>
                  <a:pt x="138" y="166"/>
                  <a:pt x="135" y="167"/>
                  <a:pt x="133" y="167"/>
                </a:cubicBezTo>
                <a:cubicBezTo>
                  <a:pt x="130" y="167"/>
                  <a:pt x="127" y="166"/>
                  <a:pt x="125" y="164"/>
                </a:cubicBezTo>
                <a:cubicBezTo>
                  <a:pt x="83" y="122"/>
                  <a:pt x="83" y="122"/>
                  <a:pt x="83" y="122"/>
                </a:cubicBezTo>
                <a:cubicBezTo>
                  <a:pt x="78" y="118"/>
                  <a:pt x="78" y="111"/>
                  <a:pt x="82" y="107"/>
                </a:cubicBezTo>
                <a:cubicBezTo>
                  <a:pt x="87" y="103"/>
                  <a:pt x="93" y="103"/>
                  <a:pt x="97" y="107"/>
                </a:cubicBezTo>
                <a:cubicBezTo>
                  <a:pt x="133" y="141"/>
                  <a:pt x="133" y="141"/>
                  <a:pt x="133" y="141"/>
                </a:cubicBezTo>
                <a:cubicBezTo>
                  <a:pt x="147" y="128"/>
                  <a:pt x="147" y="128"/>
                  <a:pt x="147" y="128"/>
                </a:cubicBezTo>
                <a:cubicBezTo>
                  <a:pt x="151" y="124"/>
                  <a:pt x="158" y="124"/>
                  <a:pt x="162" y="128"/>
                </a:cubicBezTo>
                <a:close/>
                <a:moveTo>
                  <a:pt x="16" y="82"/>
                </a:moveTo>
                <a:cubicBezTo>
                  <a:pt x="13" y="82"/>
                  <a:pt x="10" y="81"/>
                  <a:pt x="8" y="79"/>
                </a:cubicBezTo>
                <a:cubicBezTo>
                  <a:pt x="3" y="74"/>
                  <a:pt x="0" y="66"/>
                  <a:pt x="0" y="58"/>
                </a:cubicBezTo>
                <a:cubicBezTo>
                  <a:pt x="0" y="51"/>
                  <a:pt x="3" y="43"/>
                  <a:pt x="8" y="38"/>
                </a:cubicBezTo>
                <a:cubicBezTo>
                  <a:pt x="35" y="11"/>
                  <a:pt x="35" y="11"/>
                  <a:pt x="35" y="11"/>
                </a:cubicBezTo>
                <a:cubicBezTo>
                  <a:pt x="46" y="0"/>
                  <a:pt x="65" y="0"/>
                  <a:pt x="76" y="11"/>
                </a:cubicBezTo>
                <a:cubicBezTo>
                  <a:pt x="80" y="15"/>
                  <a:pt x="80" y="22"/>
                  <a:pt x="76" y="26"/>
                </a:cubicBezTo>
                <a:cubicBezTo>
                  <a:pt x="72" y="31"/>
                  <a:pt x="65" y="31"/>
                  <a:pt x="61" y="26"/>
                </a:cubicBezTo>
                <a:cubicBezTo>
                  <a:pt x="58" y="23"/>
                  <a:pt x="53" y="23"/>
                  <a:pt x="50" y="26"/>
                </a:cubicBezTo>
                <a:cubicBezTo>
                  <a:pt x="23" y="53"/>
                  <a:pt x="23" y="53"/>
                  <a:pt x="23" y="53"/>
                </a:cubicBezTo>
                <a:cubicBezTo>
                  <a:pt x="22" y="54"/>
                  <a:pt x="21" y="56"/>
                  <a:pt x="21" y="58"/>
                </a:cubicBezTo>
                <a:cubicBezTo>
                  <a:pt x="21" y="61"/>
                  <a:pt x="22" y="63"/>
                  <a:pt x="23" y="64"/>
                </a:cubicBezTo>
                <a:cubicBezTo>
                  <a:pt x="28" y="68"/>
                  <a:pt x="28" y="75"/>
                  <a:pt x="23" y="79"/>
                </a:cubicBezTo>
                <a:cubicBezTo>
                  <a:pt x="21" y="81"/>
                  <a:pt x="19" y="82"/>
                  <a:pt x="16" y="82"/>
                </a:cubicBezTo>
                <a:close/>
                <a:moveTo>
                  <a:pt x="266" y="58"/>
                </a:moveTo>
                <a:cubicBezTo>
                  <a:pt x="266" y="66"/>
                  <a:pt x="263" y="74"/>
                  <a:pt x="257" y="79"/>
                </a:cubicBezTo>
                <a:cubicBezTo>
                  <a:pt x="255" y="81"/>
                  <a:pt x="252" y="82"/>
                  <a:pt x="249" y="82"/>
                </a:cubicBezTo>
                <a:cubicBezTo>
                  <a:pt x="247" y="82"/>
                  <a:pt x="244" y="81"/>
                  <a:pt x="242" y="79"/>
                </a:cubicBezTo>
                <a:cubicBezTo>
                  <a:pt x="238" y="75"/>
                  <a:pt x="238" y="68"/>
                  <a:pt x="242" y="64"/>
                </a:cubicBezTo>
                <a:cubicBezTo>
                  <a:pt x="243" y="63"/>
                  <a:pt x="244" y="61"/>
                  <a:pt x="244" y="58"/>
                </a:cubicBezTo>
                <a:cubicBezTo>
                  <a:pt x="244" y="56"/>
                  <a:pt x="243" y="54"/>
                  <a:pt x="242" y="53"/>
                </a:cubicBezTo>
                <a:cubicBezTo>
                  <a:pt x="216" y="26"/>
                  <a:pt x="216" y="26"/>
                  <a:pt x="216" y="26"/>
                </a:cubicBezTo>
                <a:cubicBezTo>
                  <a:pt x="212" y="23"/>
                  <a:pt x="207" y="23"/>
                  <a:pt x="204" y="26"/>
                </a:cubicBezTo>
                <a:cubicBezTo>
                  <a:pt x="200" y="31"/>
                  <a:pt x="193" y="31"/>
                  <a:pt x="189" y="26"/>
                </a:cubicBezTo>
                <a:cubicBezTo>
                  <a:pt x="185" y="22"/>
                  <a:pt x="185" y="15"/>
                  <a:pt x="189" y="11"/>
                </a:cubicBezTo>
                <a:cubicBezTo>
                  <a:pt x="201" y="0"/>
                  <a:pt x="219" y="0"/>
                  <a:pt x="231" y="11"/>
                </a:cubicBezTo>
                <a:cubicBezTo>
                  <a:pt x="257" y="38"/>
                  <a:pt x="257" y="38"/>
                  <a:pt x="257" y="38"/>
                </a:cubicBezTo>
                <a:cubicBezTo>
                  <a:pt x="263" y="43"/>
                  <a:pt x="266" y="51"/>
                  <a:pt x="266" y="58"/>
                </a:cubicBezTo>
                <a:close/>
              </a:path>
            </a:pathLst>
          </a:custGeom>
          <a:solidFill>
            <a:srgbClr val="234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715">
            <a:extLst>
              <a:ext uri="{FF2B5EF4-FFF2-40B4-BE49-F238E27FC236}">
                <a16:creationId xmlns:a16="http://schemas.microsoft.com/office/drawing/2014/main" id="{B414DBB8-E27E-43AD-8843-2E1C1010A6A3}"/>
              </a:ext>
            </a:extLst>
          </p:cNvPr>
          <p:cNvSpPr>
            <a:spLocks noChangeAspect="1" noEditPoints="1"/>
          </p:cNvSpPr>
          <p:nvPr/>
        </p:nvSpPr>
        <p:spPr bwMode="auto">
          <a:xfrm>
            <a:off x="1190085" y="3385664"/>
            <a:ext cx="572153" cy="421018"/>
          </a:xfrm>
          <a:custGeom>
            <a:avLst/>
            <a:gdLst>
              <a:gd name="T0" fmla="*/ 309 w 320"/>
              <a:gd name="T1" fmla="*/ 0 h 235"/>
              <a:gd name="T2" fmla="*/ 10 w 320"/>
              <a:gd name="T3" fmla="*/ 0 h 235"/>
              <a:gd name="T4" fmla="*/ 0 w 320"/>
              <a:gd name="T5" fmla="*/ 11 h 235"/>
              <a:gd name="T6" fmla="*/ 0 w 320"/>
              <a:gd name="T7" fmla="*/ 224 h 235"/>
              <a:gd name="T8" fmla="*/ 10 w 320"/>
              <a:gd name="T9" fmla="*/ 235 h 235"/>
              <a:gd name="T10" fmla="*/ 309 w 320"/>
              <a:gd name="T11" fmla="*/ 235 h 235"/>
              <a:gd name="T12" fmla="*/ 320 w 320"/>
              <a:gd name="T13" fmla="*/ 224 h 235"/>
              <a:gd name="T14" fmla="*/ 320 w 320"/>
              <a:gd name="T15" fmla="*/ 11 h 235"/>
              <a:gd name="T16" fmla="*/ 309 w 320"/>
              <a:gd name="T17" fmla="*/ 0 h 235"/>
              <a:gd name="T18" fmla="*/ 298 w 320"/>
              <a:gd name="T19" fmla="*/ 199 h 235"/>
              <a:gd name="T20" fmla="*/ 214 w 320"/>
              <a:gd name="T21" fmla="*/ 114 h 235"/>
              <a:gd name="T22" fmla="*/ 298 w 320"/>
              <a:gd name="T23" fmla="*/ 35 h 235"/>
              <a:gd name="T24" fmla="*/ 298 w 320"/>
              <a:gd name="T25" fmla="*/ 199 h 235"/>
              <a:gd name="T26" fmla="*/ 282 w 320"/>
              <a:gd name="T27" fmla="*/ 22 h 235"/>
              <a:gd name="T28" fmla="*/ 160 w 320"/>
              <a:gd name="T29" fmla="*/ 135 h 235"/>
              <a:gd name="T30" fmla="*/ 37 w 320"/>
              <a:gd name="T31" fmla="*/ 22 h 235"/>
              <a:gd name="T32" fmla="*/ 282 w 320"/>
              <a:gd name="T33" fmla="*/ 22 h 235"/>
              <a:gd name="T34" fmla="*/ 21 w 320"/>
              <a:gd name="T35" fmla="*/ 35 h 235"/>
              <a:gd name="T36" fmla="*/ 106 w 320"/>
              <a:gd name="T37" fmla="*/ 114 h 235"/>
              <a:gd name="T38" fmla="*/ 21 w 320"/>
              <a:gd name="T39" fmla="*/ 199 h 235"/>
              <a:gd name="T40" fmla="*/ 21 w 320"/>
              <a:gd name="T41" fmla="*/ 35 h 235"/>
              <a:gd name="T42" fmla="*/ 121 w 320"/>
              <a:gd name="T43" fmla="*/ 129 h 235"/>
              <a:gd name="T44" fmla="*/ 152 w 320"/>
              <a:gd name="T45" fmla="*/ 157 h 235"/>
              <a:gd name="T46" fmla="*/ 160 w 320"/>
              <a:gd name="T47" fmla="*/ 160 h 235"/>
              <a:gd name="T48" fmla="*/ 167 w 320"/>
              <a:gd name="T49" fmla="*/ 157 h 235"/>
              <a:gd name="T50" fmla="*/ 198 w 320"/>
              <a:gd name="T51" fmla="*/ 129 h 235"/>
              <a:gd name="T52" fmla="*/ 283 w 320"/>
              <a:gd name="T53" fmla="*/ 214 h 235"/>
              <a:gd name="T54" fmla="*/ 36 w 320"/>
              <a:gd name="T55" fmla="*/ 214 h 235"/>
              <a:gd name="T56" fmla="*/ 121 w 320"/>
              <a:gd name="T57"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298" y="199"/>
                </a:moveTo>
                <a:cubicBezTo>
                  <a:pt x="214" y="114"/>
                  <a:pt x="214" y="114"/>
                  <a:pt x="214" y="114"/>
                </a:cubicBezTo>
                <a:cubicBezTo>
                  <a:pt x="298" y="35"/>
                  <a:pt x="298" y="35"/>
                  <a:pt x="298" y="35"/>
                </a:cubicBezTo>
                <a:lnTo>
                  <a:pt x="298" y="199"/>
                </a:lnTo>
                <a:close/>
                <a:moveTo>
                  <a:pt x="282" y="22"/>
                </a:moveTo>
                <a:cubicBezTo>
                  <a:pt x="160" y="135"/>
                  <a:pt x="160" y="135"/>
                  <a:pt x="160" y="135"/>
                </a:cubicBezTo>
                <a:cubicBezTo>
                  <a:pt x="37" y="22"/>
                  <a:pt x="37" y="22"/>
                  <a:pt x="37" y="22"/>
                </a:cubicBezTo>
                <a:lnTo>
                  <a:pt x="282" y="22"/>
                </a:lnTo>
                <a:close/>
                <a:moveTo>
                  <a:pt x="21" y="35"/>
                </a:moveTo>
                <a:cubicBezTo>
                  <a:pt x="106" y="114"/>
                  <a:pt x="106" y="114"/>
                  <a:pt x="106" y="114"/>
                </a:cubicBezTo>
                <a:cubicBezTo>
                  <a:pt x="21" y="199"/>
                  <a:pt x="21" y="199"/>
                  <a:pt x="21" y="199"/>
                </a:cubicBezTo>
                <a:lnTo>
                  <a:pt x="21" y="35"/>
                </a:lnTo>
                <a:close/>
                <a:moveTo>
                  <a:pt x="121" y="129"/>
                </a:moveTo>
                <a:cubicBezTo>
                  <a:pt x="152" y="157"/>
                  <a:pt x="152" y="157"/>
                  <a:pt x="152" y="157"/>
                </a:cubicBezTo>
                <a:cubicBezTo>
                  <a:pt x="154" y="159"/>
                  <a:pt x="157" y="160"/>
                  <a:pt x="160" y="160"/>
                </a:cubicBezTo>
                <a:cubicBezTo>
                  <a:pt x="162" y="160"/>
                  <a:pt x="165" y="159"/>
                  <a:pt x="167" y="157"/>
                </a:cubicBezTo>
                <a:cubicBezTo>
                  <a:pt x="198" y="129"/>
                  <a:pt x="198" y="129"/>
                  <a:pt x="198" y="129"/>
                </a:cubicBezTo>
                <a:cubicBezTo>
                  <a:pt x="283" y="214"/>
                  <a:pt x="283" y="214"/>
                  <a:pt x="283" y="214"/>
                </a:cubicBezTo>
                <a:cubicBezTo>
                  <a:pt x="36" y="214"/>
                  <a:pt x="36" y="214"/>
                  <a:pt x="36" y="214"/>
                </a:cubicBezTo>
                <a:lnTo>
                  <a:pt x="121" y="129"/>
                </a:lnTo>
                <a:close/>
              </a:path>
            </a:pathLst>
          </a:custGeom>
          <a:solidFill>
            <a:srgbClr val="234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ABD920E1-C5B9-4EDA-B50D-705CB201FC8C}"/>
              </a:ext>
            </a:extLst>
          </p:cNvPr>
          <p:cNvSpPr/>
          <p:nvPr/>
        </p:nvSpPr>
        <p:spPr>
          <a:xfrm>
            <a:off x="7052017" y="3373096"/>
            <a:ext cx="3768042" cy="1046440"/>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Tendency to overwork / blurred lines between work and life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With the removal of the work commute, there is no longer a clear end to the workday, and people have reported working longer hours. </a:t>
            </a:r>
          </a:p>
        </p:txBody>
      </p:sp>
      <p:sp>
        <p:nvSpPr>
          <p:cNvPr id="18" name="Rectangle 17">
            <a:extLst>
              <a:ext uri="{FF2B5EF4-FFF2-40B4-BE49-F238E27FC236}">
                <a16:creationId xmlns:a16="http://schemas.microsoft.com/office/drawing/2014/main" id="{E5CD578F-0277-4FAB-8985-B7B4CCC79936}"/>
              </a:ext>
            </a:extLst>
          </p:cNvPr>
          <p:cNvSpPr/>
          <p:nvPr/>
        </p:nvSpPr>
        <p:spPr>
          <a:xfrm>
            <a:off x="1915950" y="3373096"/>
            <a:ext cx="3940839" cy="1046440"/>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Over-reliance on email and synchronous collaboration platforms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People are overly relying on email and videoconferencing to replace in-person communication instead of more streamlined virtual tools.</a:t>
            </a:r>
          </a:p>
        </p:txBody>
      </p:sp>
      <p:sp>
        <p:nvSpPr>
          <p:cNvPr id="19" name="Freeform 874">
            <a:extLst>
              <a:ext uri="{FF2B5EF4-FFF2-40B4-BE49-F238E27FC236}">
                <a16:creationId xmlns:a16="http://schemas.microsoft.com/office/drawing/2014/main" id="{CA339EFF-D733-4FBB-B3A6-78073BB2AA63}"/>
              </a:ext>
            </a:extLst>
          </p:cNvPr>
          <p:cNvSpPr>
            <a:spLocks noChangeAspect="1" noEditPoints="1"/>
          </p:cNvSpPr>
          <p:nvPr/>
        </p:nvSpPr>
        <p:spPr bwMode="auto">
          <a:xfrm>
            <a:off x="6238697" y="4661262"/>
            <a:ext cx="584415" cy="462095"/>
          </a:xfrm>
          <a:custGeom>
            <a:avLst/>
            <a:gdLst>
              <a:gd name="T0" fmla="*/ 318 w 322"/>
              <a:gd name="T1" fmla="*/ 83 h 256"/>
              <a:gd name="T2" fmla="*/ 310 w 322"/>
              <a:gd name="T3" fmla="*/ 86 h 256"/>
              <a:gd name="T4" fmla="*/ 302 w 322"/>
              <a:gd name="T5" fmla="*/ 83 h 256"/>
              <a:gd name="T6" fmla="*/ 161 w 322"/>
              <a:gd name="T7" fmla="*/ 22 h 256"/>
              <a:gd name="T8" fmla="*/ 19 w 322"/>
              <a:gd name="T9" fmla="*/ 83 h 256"/>
              <a:gd name="T10" fmla="*/ 4 w 322"/>
              <a:gd name="T11" fmla="*/ 83 h 256"/>
              <a:gd name="T12" fmla="*/ 4 w 322"/>
              <a:gd name="T13" fmla="*/ 67 h 256"/>
              <a:gd name="T14" fmla="*/ 161 w 322"/>
              <a:gd name="T15" fmla="*/ 0 h 256"/>
              <a:gd name="T16" fmla="*/ 318 w 322"/>
              <a:gd name="T17" fmla="*/ 67 h 256"/>
              <a:gd name="T18" fmla="*/ 318 w 322"/>
              <a:gd name="T19" fmla="*/ 83 h 256"/>
              <a:gd name="T20" fmla="*/ 161 w 322"/>
              <a:gd name="T21" fmla="*/ 75 h 256"/>
              <a:gd name="T22" fmla="*/ 57 w 322"/>
              <a:gd name="T23" fmla="*/ 121 h 256"/>
              <a:gd name="T24" fmla="*/ 57 w 322"/>
              <a:gd name="T25" fmla="*/ 136 h 256"/>
              <a:gd name="T26" fmla="*/ 65 w 322"/>
              <a:gd name="T27" fmla="*/ 139 h 256"/>
              <a:gd name="T28" fmla="*/ 72 w 322"/>
              <a:gd name="T29" fmla="*/ 136 h 256"/>
              <a:gd name="T30" fmla="*/ 161 w 322"/>
              <a:gd name="T31" fmla="*/ 96 h 256"/>
              <a:gd name="T32" fmla="*/ 260 w 322"/>
              <a:gd name="T33" fmla="*/ 136 h 256"/>
              <a:gd name="T34" fmla="*/ 275 w 322"/>
              <a:gd name="T35" fmla="*/ 136 h 256"/>
              <a:gd name="T36" fmla="*/ 275 w 322"/>
              <a:gd name="T37" fmla="*/ 121 h 256"/>
              <a:gd name="T38" fmla="*/ 161 w 322"/>
              <a:gd name="T39" fmla="*/ 75 h 256"/>
              <a:gd name="T40" fmla="*/ 161 w 322"/>
              <a:gd name="T41" fmla="*/ 150 h 256"/>
              <a:gd name="T42" fmla="*/ 100 w 322"/>
              <a:gd name="T43" fmla="*/ 174 h 256"/>
              <a:gd name="T44" fmla="*/ 100 w 322"/>
              <a:gd name="T45" fmla="*/ 189 h 256"/>
              <a:gd name="T46" fmla="*/ 107 w 322"/>
              <a:gd name="T47" fmla="*/ 192 h 256"/>
              <a:gd name="T48" fmla="*/ 115 w 322"/>
              <a:gd name="T49" fmla="*/ 189 h 256"/>
              <a:gd name="T50" fmla="*/ 161 w 322"/>
              <a:gd name="T51" fmla="*/ 171 h 256"/>
              <a:gd name="T52" fmla="*/ 206 w 322"/>
              <a:gd name="T53" fmla="*/ 189 h 256"/>
              <a:gd name="T54" fmla="*/ 222 w 322"/>
              <a:gd name="T55" fmla="*/ 189 h 256"/>
              <a:gd name="T56" fmla="*/ 222 w 322"/>
              <a:gd name="T57" fmla="*/ 174 h 256"/>
              <a:gd name="T58" fmla="*/ 161 w 322"/>
              <a:gd name="T59" fmla="*/ 150 h 256"/>
              <a:gd name="T60" fmla="*/ 161 w 322"/>
              <a:gd name="T61" fmla="*/ 214 h 256"/>
              <a:gd name="T62" fmla="*/ 139 w 322"/>
              <a:gd name="T63" fmla="*/ 235 h 256"/>
              <a:gd name="T64" fmla="*/ 161 w 322"/>
              <a:gd name="T65" fmla="*/ 256 h 256"/>
              <a:gd name="T66" fmla="*/ 182 w 322"/>
              <a:gd name="T67" fmla="*/ 235 h 256"/>
              <a:gd name="T68" fmla="*/ 161 w 322"/>
              <a:gd name="T69" fmla="*/ 2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2" h="256">
                <a:moveTo>
                  <a:pt x="318" y="83"/>
                </a:moveTo>
                <a:cubicBezTo>
                  <a:pt x="315" y="85"/>
                  <a:pt x="313" y="86"/>
                  <a:pt x="310" y="86"/>
                </a:cubicBezTo>
                <a:cubicBezTo>
                  <a:pt x="307" y="86"/>
                  <a:pt x="305" y="85"/>
                  <a:pt x="302" y="83"/>
                </a:cubicBezTo>
                <a:cubicBezTo>
                  <a:pt x="263" y="43"/>
                  <a:pt x="214" y="22"/>
                  <a:pt x="161" y="22"/>
                </a:cubicBezTo>
                <a:cubicBezTo>
                  <a:pt x="108" y="22"/>
                  <a:pt x="59" y="43"/>
                  <a:pt x="19" y="83"/>
                </a:cubicBezTo>
                <a:cubicBezTo>
                  <a:pt x="15" y="87"/>
                  <a:pt x="8" y="87"/>
                  <a:pt x="4" y="83"/>
                </a:cubicBezTo>
                <a:cubicBezTo>
                  <a:pt x="0" y="78"/>
                  <a:pt x="0" y="72"/>
                  <a:pt x="4" y="67"/>
                </a:cubicBezTo>
                <a:cubicBezTo>
                  <a:pt x="48" y="24"/>
                  <a:pt x="102" y="0"/>
                  <a:pt x="161" y="0"/>
                </a:cubicBezTo>
                <a:cubicBezTo>
                  <a:pt x="219" y="0"/>
                  <a:pt x="274" y="24"/>
                  <a:pt x="318" y="67"/>
                </a:cubicBezTo>
                <a:cubicBezTo>
                  <a:pt x="322" y="72"/>
                  <a:pt x="322" y="78"/>
                  <a:pt x="318" y="83"/>
                </a:cubicBezTo>
                <a:close/>
                <a:moveTo>
                  <a:pt x="161" y="75"/>
                </a:moveTo>
                <a:cubicBezTo>
                  <a:pt x="121" y="75"/>
                  <a:pt x="88" y="90"/>
                  <a:pt x="57" y="121"/>
                </a:cubicBezTo>
                <a:cubicBezTo>
                  <a:pt x="53" y="125"/>
                  <a:pt x="53" y="132"/>
                  <a:pt x="57" y="136"/>
                </a:cubicBezTo>
                <a:cubicBezTo>
                  <a:pt x="59" y="138"/>
                  <a:pt x="62" y="139"/>
                  <a:pt x="65" y="139"/>
                </a:cubicBezTo>
                <a:cubicBezTo>
                  <a:pt x="67" y="139"/>
                  <a:pt x="70" y="138"/>
                  <a:pt x="72" y="136"/>
                </a:cubicBezTo>
                <a:cubicBezTo>
                  <a:pt x="99" y="109"/>
                  <a:pt x="127" y="96"/>
                  <a:pt x="161" y="96"/>
                </a:cubicBezTo>
                <a:cubicBezTo>
                  <a:pt x="197" y="96"/>
                  <a:pt x="235" y="111"/>
                  <a:pt x="260" y="136"/>
                </a:cubicBezTo>
                <a:cubicBezTo>
                  <a:pt x="264" y="140"/>
                  <a:pt x="271" y="140"/>
                  <a:pt x="275" y="136"/>
                </a:cubicBezTo>
                <a:cubicBezTo>
                  <a:pt x="279" y="132"/>
                  <a:pt x="279" y="125"/>
                  <a:pt x="275" y="121"/>
                </a:cubicBezTo>
                <a:cubicBezTo>
                  <a:pt x="247" y="93"/>
                  <a:pt x="203" y="75"/>
                  <a:pt x="161" y="75"/>
                </a:cubicBezTo>
                <a:close/>
                <a:moveTo>
                  <a:pt x="161" y="150"/>
                </a:moveTo>
                <a:cubicBezTo>
                  <a:pt x="138" y="150"/>
                  <a:pt x="115" y="159"/>
                  <a:pt x="100" y="174"/>
                </a:cubicBezTo>
                <a:cubicBezTo>
                  <a:pt x="96" y="178"/>
                  <a:pt x="96" y="185"/>
                  <a:pt x="100" y="189"/>
                </a:cubicBezTo>
                <a:cubicBezTo>
                  <a:pt x="102" y="191"/>
                  <a:pt x="105" y="192"/>
                  <a:pt x="107" y="192"/>
                </a:cubicBezTo>
                <a:cubicBezTo>
                  <a:pt x="110" y="192"/>
                  <a:pt x="113" y="191"/>
                  <a:pt x="115" y="189"/>
                </a:cubicBezTo>
                <a:cubicBezTo>
                  <a:pt x="126" y="178"/>
                  <a:pt x="144" y="171"/>
                  <a:pt x="161" y="171"/>
                </a:cubicBezTo>
                <a:cubicBezTo>
                  <a:pt x="178" y="171"/>
                  <a:pt x="195" y="178"/>
                  <a:pt x="206" y="189"/>
                </a:cubicBezTo>
                <a:cubicBezTo>
                  <a:pt x="211" y="193"/>
                  <a:pt x="217" y="193"/>
                  <a:pt x="222" y="189"/>
                </a:cubicBezTo>
                <a:cubicBezTo>
                  <a:pt x="226" y="185"/>
                  <a:pt x="226" y="178"/>
                  <a:pt x="222" y="174"/>
                </a:cubicBezTo>
                <a:cubicBezTo>
                  <a:pt x="206" y="159"/>
                  <a:pt x="183" y="150"/>
                  <a:pt x="161" y="150"/>
                </a:cubicBezTo>
                <a:close/>
                <a:moveTo>
                  <a:pt x="161" y="214"/>
                </a:moveTo>
                <a:cubicBezTo>
                  <a:pt x="149" y="214"/>
                  <a:pt x="139" y="223"/>
                  <a:pt x="139" y="235"/>
                </a:cubicBezTo>
                <a:cubicBezTo>
                  <a:pt x="139" y="247"/>
                  <a:pt x="149" y="256"/>
                  <a:pt x="161" y="256"/>
                </a:cubicBezTo>
                <a:cubicBezTo>
                  <a:pt x="172" y="256"/>
                  <a:pt x="182" y="247"/>
                  <a:pt x="182" y="235"/>
                </a:cubicBezTo>
                <a:cubicBezTo>
                  <a:pt x="182" y="223"/>
                  <a:pt x="172" y="214"/>
                  <a:pt x="161" y="214"/>
                </a:cubicBezTo>
                <a:close/>
              </a:path>
            </a:pathLst>
          </a:custGeom>
          <a:solidFill>
            <a:srgbClr val="1B5D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82D0E421-B138-4160-9170-79B6909B3813}"/>
              </a:ext>
            </a:extLst>
          </p:cNvPr>
          <p:cNvSpPr/>
          <p:nvPr/>
        </p:nvSpPr>
        <p:spPr>
          <a:xfrm>
            <a:off x="7052017" y="4661262"/>
            <a:ext cx="3987941" cy="800219"/>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Inadequate technology / connectivity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Not everyone has equal access to internet at home, and some technology may traditionally only be available </a:t>
            </a:r>
            <a:r>
              <a:rPr lang="en-US" sz="1200" kern="0">
                <a:solidFill>
                  <a:prstClr val="black"/>
                </a:solidFill>
                <a:latin typeface="Open Sans" panose="020B0606030504020204" pitchFamily="34" charset="0"/>
                <a:ea typeface="Open Sans" panose="020B0606030504020204" pitchFamily="34" charset="0"/>
                <a:cs typeface="Open Sans" panose="020B0606030504020204" pitchFamily="34" charset="0"/>
              </a:rPr>
              <a:t>at the central worksite</a:t>
            </a:r>
            <a:r>
              <a:rPr kumimoji="0" lang="en-US" sz="1200" b="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21" name="Rectangle 20">
            <a:extLst>
              <a:ext uri="{FF2B5EF4-FFF2-40B4-BE49-F238E27FC236}">
                <a16:creationId xmlns:a16="http://schemas.microsoft.com/office/drawing/2014/main" id="{26B4BAA3-F37D-469F-98E7-4DB4C1D0DF7A}"/>
              </a:ext>
            </a:extLst>
          </p:cNvPr>
          <p:cNvSpPr/>
          <p:nvPr/>
        </p:nvSpPr>
        <p:spPr>
          <a:xfrm>
            <a:off x="1915951" y="4661262"/>
            <a:ext cx="3768044" cy="830997"/>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Lack of adequate workspace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Many do not have a dedicated room for a home office with equipment like printers and large monitors that facilitate work</a:t>
            </a:r>
            <a:r>
              <a:rPr kumimoji="0" lang="en-US" sz="1200" b="0" i="1"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12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341">
            <a:extLst>
              <a:ext uri="{FF2B5EF4-FFF2-40B4-BE49-F238E27FC236}">
                <a16:creationId xmlns:a16="http://schemas.microsoft.com/office/drawing/2014/main" id="{4B8A7402-A101-4203-9BDE-1216C62A3C8E}"/>
              </a:ext>
            </a:extLst>
          </p:cNvPr>
          <p:cNvSpPr>
            <a:spLocks noChangeAspect="1" noEditPoints="1"/>
          </p:cNvSpPr>
          <p:nvPr/>
        </p:nvSpPr>
        <p:spPr bwMode="auto">
          <a:xfrm>
            <a:off x="1152042" y="4661262"/>
            <a:ext cx="577550" cy="537068"/>
          </a:xfrm>
          <a:custGeom>
            <a:avLst/>
            <a:gdLst>
              <a:gd name="T0" fmla="*/ 278 w 322"/>
              <a:gd name="T1" fmla="*/ 299 h 299"/>
              <a:gd name="T2" fmla="*/ 182 w 322"/>
              <a:gd name="T3" fmla="*/ 299 h 299"/>
              <a:gd name="T4" fmla="*/ 171 w 322"/>
              <a:gd name="T5" fmla="*/ 289 h 299"/>
              <a:gd name="T6" fmla="*/ 171 w 322"/>
              <a:gd name="T7" fmla="*/ 235 h 299"/>
              <a:gd name="T8" fmla="*/ 150 w 322"/>
              <a:gd name="T9" fmla="*/ 235 h 299"/>
              <a:gd name="T10" fmla="*/ 150 w 322"/>
              <a:gd name="T11" fmla="*/ 289 h 299"/>
              <a:gd name="T12" fmla="*/ 139 w 322"/>
              <a:gd name="T13" fmla="*/ 299 h 299"/>
              <a:gd name="T14" fmla="*/ 43 w 322"/>
              <a:gd name="T15" fmla="*/ 299 h 299"/>
              <a:gd name="T16" fmla="*/ 33 w 322"/>
              <a:gd name="T17" fmla="*/ 289 h 299"/>
              <a:gd name="T18" fmla="*/ 33 w 322"/>
              <a:gd name="T19" fmla="*/ 150 h 299"/>
              <a:gd name="T20" fmla="*/ 11 w 322"/>
              <a:gd name="T21" fmla="*/ 150 h 299"/>
              <a:gd name="T22" fmla="*/ 1 w 322"/>
              <a:gd name="T23" fmla="*/ 143 h 299"/>
              <a:gd name="T24" fmla="*/ 4 w 322"/>
              <a:gd name="T25" fmla="*/ 131 h 299"/>
              <a:gd name="T26" fmla="*/ 154 w 322"/>
              <a:gd name="T27" fmla="*/ 3 h 299"/>
              <a:gd name="T28" fmla="*/ 168 w 322"/>
              <a:gd name="T29" fmla="*/ 3 h 299"/>
              <a:gd name="T30" fmla="*/ 317 w 322"/>
              <a:gd name="T31" fmla="*/ 131 h 299"/>
              <a:gd name="T32" fmla="*/ 320 w 322"/>
              <a:gd name="T33" fmla="*/ 143 h 299"/>
              <a:gd name="T34" fmla="*/ 310 w 322"/>
              <a:gd name="T35" fmla="*/ 150 h 299"/>
              <a:gd name="T36" fmla="*/ 289 w 322"/>
              <a:gd name="T37" fmla="*/ 150 h 299"/>
              <a:gd name="T38" fmla="*/ 289 w 322"/>
              <a:gd name="T39" fmla="*/ 289 h 299"/>
              <a:gd name="T40" fmla="*/ 278 w 322"/>
              <a:gd name="T41" fmla="*/ 299 h 299"/>
              <a:gd name="T42" fmla="*/ 193 w 322"/>
              <a:gd name="T43" fmla="*/ 278 h 299"/>
              <a:gd name="T44" fmla="*/ 267 w 322"/>
              <a:gd name="T45" fmla="*/ 278 h 299"/>
              <a:gd name="T46" fmla="*/ 267 w 322"/>
              <a:gd name="T47" fmla="*/ 139 h 299"/>
              <a:gd name="T48" fmla="*/ 278 w 322"/>
              <a:gd name="T49" fmla="*/ 129 h 299"/>
              <a:gd name="T50" fmla="*/ 281 w 322"/>
              <a:gd name="T51" fmla="*/ 129 h 299"/>
              <a:gd name="T52" fmla="*/ 161 w 322"/>
              <a:gd name="T53" fmla="*/ 25 h 299"/>
              <a:gd name="T54" fmla="*/ 40 w 322"/>
              <a:gd name="T55" fmla="*/ 129 h 299"/>
              <a:gd name="T56" fmla="*/ 43 w 322"/>
              <a:gd name="T57" fmla="*/ 129 h 299"/>
              <a:gd name="T58" fmla="*/ 54 w 322"/>
              <a:gd name="T59" fmla="*/ 139 h 299"/>
              <a:gd name="T60" fmla="*/ 54 w 322"/>
              <a:gd name="T61" fmla="*/ 278 h 299"/>
              <a:gd name="T62" fmla="*/ 129 w 322"/>
              <a:gd name="T63" fmla="*/ 278 h 299"/>
              <a:gd name="T64" fmla="*/ 129 w 322"/>
              <a:gd name="T65" fmla="*/ 225 h 299"/>
              <a:gd name="T66" fmla="*/ 139 w 322"/>
              <a:gd name="T67" fmla="*/ 214 h 299"/>
              <a:gd name="T68" fmla="*/ 182 w 322"/>
              <a:gd name="T69" fmla="*/ 214 h 299"/>
              <a:gd name="T70" fmla="*/ 193 w 322"/>
              <a:gd name="T71" fmla="*/ 225 h 299"/>
              <a:gd name="T72" fmla="*/ 193 w 322"/>
              <a:gd name="T73" fmla="*/ 27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299">
                <a:moveTo>
                  <a:pt x="278" y="299"/>
                </a:moveTo>
                <a:cubicBezTo>
                  <a:pt x="182" y="299"/>
                  <a:pt x="182" y="299"/>
                  <a:pt x="182" y="299"/>
                </a:cubicBezTo>
                <a:cubicBezTo>
                  <a:pt x="176" y="299"/>
                  <a:pt x="171" y="295"/>
                  <a:pt x="171" y="289"/>
                </a:cubicBezTo>
                <a:cubicBezTo>
                  <a:pt x="171" y="235"/>
                  <a:pt x="171" y="235"/>
                  <a:pt x="171" y="235"/>
                </a:cubicBezTo>
                <a:cubicBezTo>
                  <a:pt x="150" y="235"/>
                  <a:pt x="150" y="235"/>
                  <a:pt x="150" y="235"/>
                </a:cubicBezTo>
                <a:cubicBezTo>
                  <a:pt x="150" y="289"/>
                  <a:pt x="150" y="289"/>
                  <a:pt x="150" y="289"/>
                </a:cubicBezTo>
                <a:cubicBezTo>
                  <a:pt x="150" y="295"/>
                  <a:pt x="145" y="299"/>
                  <a:pt x="139" y="299"/>
                </a:cubicBezTo>
                <a:cubicBezTo>
                  <a:pt x="43" y="299"/>
                  <a:pt x="43" y="299"/>
                  <a:pt x="43" y="299"/>
                </a:cubicBezTo>
                <a:cubicBezTo>
                  <a:pt x="37" y="299"/>
                  <a:pt x="33" y="295"/>
                  <a:pt x="33" y="289"/>
                </a:cubicBezTo>
                <a:cubicBezTo>
                  <a:pt x="33" y="150"/>
                  <a:pt x="33" y="150"/>
                  <a:pt x="33" y="150"/>
                </a:cubicBezTo>
                <a:cubicBezTo>
                  <a:pt x="11" y="150"/>
                  <a:pt x="11" y="150"/>
                  <a:pt x="11" y="150"/>
                </a:cubicBezTo>
                <a:cubicBezTo>
                  <a:pt x="7" y="150"/>
                  <a:pt x="3" y="147"/>
                  <a:pt x="1" y="143"/>
                </a:cubicBezTo>
                <a:cubicBezTo>
                  <a:pt x="0" y="139"/>
                  <a:pt x="1" y="134"/>
                  <a:pt x="4" y="131"/>
                </a:cubicBezTo>
                <a:cubicBezTo>
                  <a:pt x="154" y="3"/>
                  <a:pt x="154" y="3"/>
                  <a:pt x="154" y="3"/>
                </a:cubicBezTo>
                <a:cubicBezTo>
                  <a:pt x="158" y="0"/>
                  <a:pt x="164" y="0"/>
                  <a:pt x="168" y="3"/>
                </a:cubicBezTo>
                <a:cubicBezTo>
                  <a:pt x="317" y="131"/>
                  <a:pt x="317" y="131"/>
                  <a:pt x="317" y="131"/>
                </a:cubicBezTo>
                <a:cubicBezTo>
                  <a:pt x="320" y="134"/>
                  <a:pt x="322" y="139"/>
                  <a:pt x="320" y="143"/>
                </a:cubicBezTo>
                <a:cubicBezTo>
                  <a:pt x="318" y="147"/>
                  <a:pt x="314" y="150"/>
                  <a:pt x="310" y="150"/>
                </a:cubicBezTo>
                <a:cubicBezTo>
                  <a:pt x="289" y="150"/>
                  <a:pt x="289" y="150"/>
                  <a:pt x="289" y="150"/>
                </a:cubicBezTo>
                <a:cubicBezTo>
                  <a:pt x="289" y="289"/>
                  <a:pt x="289" y="289"/>
                  <a:pt x="289" y="289"/>
                </a:cubicBezTo>
                <a:cubicBezTo>
                  <a:pt x="289" y="295"/>
                  <a:pt x="284" y="299"/>
                  <a:pt x="278" y="299"/>
                </a:cubicBezTo>
                <a:close/>
                <a:moveTo>
                  <a:pt x="193" y="278"/>
                </a:moveTo>
                <a:cubicBezTo>
                  <a:pt x="267" y="278"/>
                  <a:pt x="267" y="278"/>
                  <a:pt x="267" y="278"/>
                </a:cubicBezTo>
                <a:cubicBezTo>
                  <a:pt x="267" y="139"/>
                  <a:pt x="267" y="139"/>
                  <a:pt x="267" y="139"/>
                </a:cubicBezTo>
                <a:cubicBezTo>
                  <a:pt x="267" y="133"/>
                  <a:pt x="272" y="129"/>
                  <a:pt x="278" y="129"/>
                </a:cubicBezTo>
                <a:cubicBezTo>
                  <a:pt x="281" y="129"/>
                  <a:pt x="281" y="129"/>
                  <a:pt x="281" y="129"/>
                </a:cubicBezTo>
                <a:cubicBezTo>
                  <a:pt x="161" y="25"/>
                  <a:pt x="161" y="25"/>
                  <a:pt x="161" y="25"/>
                </a:cubicBezTo>
                <a:cubicBezTo>
                  <a:pt x="40" y="129"/>
                  <a:pt x="40" y="129"/>
                  <a:pt x="40" y="129"/>
                </a:cubicBezTo>
                <a:cubicBezTo>
                  <a:pt x="43" y="129"/>
                  <a:pt x="43" y="129"/>
                  <a:pt x="43" y="129"/>
                </a:cubicBezTo>
                <a:cubicBezTo>
                  <a:pt x="49" y="129"/>
                  <a:pt x="54" y="133"/>
                  <a:pt x="54" y="139"/>
                </a:cubicBezTo>
                <a:cubicBezTo>
                  <a:pt x="54" y="278"/>
                  <a:pt x="54" y="278"/>
                  <a:pt x="54" y="278"/>
                </a:cubicBezTo>
                <a:cubicBezTo>
                  <a:pt x="129" y="278"/>
                  <a:pt x="129" y="278"/>
                  <a:pt x="129" y="278"/>
                </a:cubicBezTo>
                <a:cubicBezTo>
                  <a:pt x="129" y="225"/>
                  <a:pt x="129" y="225"/>
                  <a:pt x="129" y="225"/>
                </a:cubicBezTo>
                <a:cubicBezTo>
                  <a:pt x="129" y="219"/>
                  <a:pt x="133" y="214"/>
                  <a:pt x="139" y="214"/>
                </a:cubicBezTo>
                <a:cubicBezTo>
                  <a:pt x="182" y="214"/>
                  <a:pt x="182" y="214"/>
                  <a:pt x="182" y="214"/>
                </a:cubicBezTo>
                <a:cubicBezTo>
                  <a:pt x="188" y="214"/>
                  <a:pt x="193" y="219"/>
                  <a:pt x="193" y="225"/>
                </a:cubicBezTo>
                <a:lnTo>
                  <a:pt x="193" y="278"/>
                </a:lnTo>
                <a:close/>
              </a:path>
            </a:pathLst>
          </a:custGeom>
          <a:solidFill>
            <a:srgbClr val="1B5D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520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276999"/>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1800" b="0" i="0" u="none"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Working virtually shouldn't mean working 24/7. Here are some </a:t>
            </a:r>
            <a:r>
              <a:rPr kumimoji="0" lang="en-US" sz="1800" i="0" u="none"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best practices for working virtually.</a:t>
            </a:r>
            <a:endParaRPr kumimoji="0" lang="en-US" sz="1800" i="0" u="none" strike="noStrike" kern="1200" cap="none" spc="-30" normalizeH="0" baseline="0" noProof="0">
              <a:ln>
                <a:noFill/>
              </a:ln>
              <a:solidFill>
                <a:srgbClr val="000000"/>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dirty="0">
                <a:latin typeface="Open Sans" panose="020B0606030504020204" pitchFamily="34" charset="0"/>
                <a:ea typeface="Open Sans" panose="020B0606030504020204" pitchFamily="34" charset="0"/>
                <a:cs typeface="Open Sans" panose="020B0606030504020204" pitchFamily="34" charset="0"/>
              </a:rPr>
              <a:t>Virtual Collaboration and Inclusion</a:t>
            </a:r>
            <a:endPar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Content Placeholder 6">
            <a:extLst>
              <a:ext uri="{FF2B5EF4-FFF2-40B4-BE49-F238E27FC236}">
                <a16:creationId xmlns:a16="http://schemas.microsoft.com/office/drawing/2014/main" id="{977C130E-D583-4BA1-BA9A-2A6066E415B8}"/>
              </a:ext>
            </a:extLst>
          </p:cNvPr>
          <p:cNvGraphicFramePr>
            <a:graphicFrameLocks/>
          </p:cNvGraphicFramePr>
          <p:nvPr>
            <p:extLst>
              <p:ext uri="{D42A27DB-BD31-4B8C-83A1-F6EECF244321}">
                <p14:modId xmlns:p14="http://schemas.microsoft.com/office/powerpoint/2010/main" val="1458302897"/>
              </p:ext>
            </p:extLst>
          </p:nvPr>
        </p:nvGraphicFramePr>
        <p:xfrm>
          <a:off x="648823" y="1448177"/>
          <a:ext cx="10875531" cy="3667920"/>
        </p:xfrm>
        <a:graphic>
          <a:graphicData uri="http://schemas.openxmlformats.org/drawingml/2006/table">
            <a:tbl>
              <a:tblPr firstRow="1" bandRow="1"/>
              <a:tblGrid>
                <a:gridCol w="6845849">
                  <a:extLst>
                    <a:ext uri="{9D8B030D-6E8A-4147-A177-3AD203B41FA5}">
                      <a16:colId xmlns:a16="http://schemas.microsoft.com/office/drawing/2014/main" val="1858046928"/>
                    </a:ext>
                  </a:extLst>
                </a:gridCol>
                <a:gridCol w="4029682">
                  <a:extLst>
                    <a:ext uri="{9D8B030D-6E8A-4147-A177-3AD203B41FA5}">
                      <a16:colId xmlns:a16="http://schemas.microsoft.com/office/drawing/2014/main" val="20002"/>
                    </a:ext>
                  </a:extLst>
                </a:gridCol>
              </a:tblGrid>
              <a:tr h="445912">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GB" sz="1800" b="1" spc="300">
                          <a:solidFill>
                            <a:schemeClr val="bg1"/>
                          </a:solidFill>
                          <a:latin typeface="Open Sans" charset="0"/>
                          <a:ea typeface="Open Sans" charset="0"/>
                          <a:cs typeface="Open Sans" charset="0"/>
                        </a:rPr>
                        <a:t>DO…</a:t>
                      </a:r>
                    </a:p>
                  </a:txBody>
                  <a:tcPr marL="91320" marR="91320" marT="90000" marB="90000" anchor="ctr">
                    <a:lnL w="12700" cmpd="sng">
                      <a:noFill/>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3408E"/>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GB" sz="1800" b="1" spc="300">
                          <a:solidFill>
                            <a:schemeClr val="bg1"/>
                          </a:solidFill>
                          <a:latin typeface="Open Sans" charset="0"/>
                          <a:ea typeface="Open Sans" charset="0"/>
                          <a:cs typeface="Open Sans" charset="0"/>
                        </a:rPr>
                        <a:t>DON’T…</a:t>
                      </a:r>
                    </a:p>
                  </a:txBody>
                  <a:tcPr marL="91320" marR="91320" marT="90000" marB="90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B5D13"/>
                    </a:solidFill>
                  </a:tcPr>
                </a:tc>
                <a:extLst>
                  <a:ext uri="{0D108BD9-81ED-4DB2-BD59-A6C34878D82A}">
                    <a16:rowId xmlns:a16="http://schemas.microsoft.com/office/drawing/2014/main" val="10000"/>
                  </a:ext>
                </a:extLst>
              </a:tr>
              <a:tr h="356164">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a:solidFill>
                            <a:schemeClr val="tx1"/>
                          </a:solidFill>
                          <a:latin typeface="Open Sans" charset="0"/>
                          <a:ea typeface="Open Sans" charset="0"/>
                          <a:cs typeface="Open Sans" charset="0"/>
                        </a:rPr>
                        <a:t>Create a work environment where video feed is allowed but not required</a:t>
                      </a:r>
                    </a:p>
                  </a:txBody>
                  <a:tcPr marL="91320" marR="91320" marT="90000" marB="90000" anchor="ctr">
                    <a:lnL w="12700" cmpd="sng">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lvl="0"/>
                      <a:r>
                        <a:rPr lang="en-US" sz="1400" b="0">
                          <a:solidFill>
                            <a:schemeClr val="tx1"/>
                          </a:solidFill>
                          <a:latin typeface="Open Sans" charset="0"/>
                          <a:ea typeface="Open Sans" charset="0"/>
                          <a:cs typeface="Open Sans" charset="0"/>
                        </a:rPr>
                        <a:t>Suggest mandatory video-centric meetings</a:t>
                      </a:r>
                    </a:p>
                  </a:txBody>
                  <a:tcPr marL="91320" marR="91320" marT="90000" marB="90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356164">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a:solidFill>
                            <a:schemeClr val="tx1"/>
                          </a:solidFill>
                          <a:latin typeface="Open Sans" charset="0"/>
                          <a:ea typeface="Open Sans" charset="0"/>
                          <a:cs typeface="Open Sans" charset="0"/>
                        </a:rPr>
                        <a:t>Stick to project norms around scheduling, capacity, and annual leave</a:t>
                      </a:r>
                    </a:p>
                  </a:txBody>
                  <a:tcPr marL="91320" marR="91320" marT="90000" marB="90000" anchor="ctr">
                    <a:lnL w="12700" cmpd="sng">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lvl="0"/>
                      <a:r>
                        <a:rPr lang="en-US" sz="1400">
                          <a:solidFill>
                            <a:schemeClr val="tx1"/>
                          </a:solidFill>
                          <a:latin typeface="Open Sans" charset="0"/>
                          <a:ea typeface="Open Sans" charset="0"/>
                          <a:cs typeface="Open Sans" charset="0"/>
                        </a:rPr>
                        <a:t>Reject employee’s annual leave requests</a:t>
                      </a:r>
                    </a:p>
                  </a:txBody>
                  <a:tcPr marL="91320" marR="91320" marT="90000" marB="90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356164">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solidFill>
                            <a:schemeClr val="tx1"/>
                          </a:solidFill>
                          <a:latin typeface="Open Sans" charset="0"/>
                          <a:ea typeface="Open Sans" charset="0"/>
                          <a:cs typeface="Open Sans" charset="0"/>
                        </a:rPr>
                        <a:t>Continue to use MS Teams chat, text, email, and calls to speak with your team </a:t>
                      </a:r>
                    </a:p>
                  </a:txBody>
                  <a:tcPr marL="91320" marR="91320" marT="90000" marB="90000" anchor="ctr">
                    <a:lnL w="12700" cmpd="sng">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a:solidFill>
                            <a:schemeClr val="tx1"/>
                          </a:solidFill>
                          <a:latin typeface="Open Sans" charset="0"/>
                          <a:ea typeface="Open Sans" charset="0"/>
                          <a:cs typeface="Open Sans" charset="0"/>
                        </a:rPr>
                        <a:t>Over-schedule meetings to check in with your team</a:t>
                      </a:r>
                    </a:p>
                  </a:txBody>
                  <a:tcPr marL="91320" marR="91320" marT="90000" marB="90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356164">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solidFill>
                            <a:schemeClr val="tx1"/>
                          </a:solidFill>
                          <a:latin typeface="Open Sans" charset="0"/>
                          <a:ea typeface="Open Sans" charset="0"/>
                          <a:cs typeface="Open Sans" charset="0"/>
                        </a:rPr>
                        <a:t>Be mindful of your team’s dynamic telework lifestyles</a:t>
                      </a:r>
                    </a:p>
                  </a:txBody>
                  <a:tcPr marL="91320" marR="91320" marT="90000" marB="90000" anchor="ctr">
                    <a:lnL w="12700" cmpd="sng">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lvl="0"/>
                      <a:r>
                        <a:rPr lang="en-US" sz="1400">
                          <a:solidFill>
                            <a:schemeClr val="tx1"/>
                          </a:solidFill>
                          <a:latin typeface="Open Sans" charset="0"/>
                          <a:ea typeface="Open Sans" charset="0"/>
                          <a:cs typeface="Open Sans" charset="0"/>
                        </a:rPr>
                        <a:t>Imply more time should be spent at your computer</a:t>
                      </a:r>
                    </a:p>
                  </a:txBody>
                  <a:tcPr marL="91320" marR="91320" marT="90000" marB="90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365760">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Open Sans" charset="0"/>
                          <a:ea typeface="Open Sans" charset="0"/>
                          <a:cs typeface="Open Sans" charset="0"/>
                        </a:rPr>
                        <a:t>Speak with your team and consolidate disconnects around similar hours whenever possible</a:t>
                      </a:r>
                    </a:p>
                  </a:txBody>
                  <a:tcPr marL="91320" marR="91320" marT="90000" marB="90000" anchor="ctr">
                    <a:lnL w="12700" cmpd="sng">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Open Sans" charset="0"/>
                          <a:ea typeface="Open Sans" charset="0"/>
                          <a:cs typeface="Open Sans" charset="0"/>
                        </a:rPr>
                        <a:t>Schedule time that interferes with team’s lunch breaks</a:t>
                      </a:r>
                    </a:p>
                  </a:txBody>
                  <a:tcPr marL="91320" marR="91320" marT="90000" marB="90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6"/>
                  </a:ext>
                </a:extLst>
              </a:tr>
              <a:tr h="356164">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Open Sans" charset="0"/>
                          <a:ea typeface="Open Sans" charset="0"/>
                          <a:cs typeface="Open Sans" charset="0"/>
                        </a:rPr>
                        <a:t>Listen to your team’s concerns and suggestions</a:t>
                      </a:r>
                    </a:p>
                  </a:txBody>
                  <a:tcPr marL="91320" marR="91320" marT="90000" marB="90000" anchor="ctr">
                    <a:lnL w="12700" cmpd="sng">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solidFill>
                            <a:schemeClr val="tx1"/>
                          </a:solidFill>
                          <a:latin typeface="Open Sans" charset="0"/>
                          <a:ea typeface="Open Sans" charset="0"/>
                          <a:cs typeface="Open Sans" charset="0"/>
                        </a:rPr>
                        <a:t>Project your situation and outlook on your team</a:t>
                      </a:r>
                    </a:p>
                  </a:txBody>
                  <a:tcPr marL="91320" marR="91320" marT="90000" marB="90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44885871"/>
                  </a:ext>
                </a:extLst>
              </a:tr>
            </a:tbl>
          </a:graphicData>
        </a:graphic>
      </p:graphicFrame>
      <p:sp>
        <p:nvSpPr>
          <p:cNvPr id="6" name="Rectangle 5">
            <a:extLst>
              <a:ext uri="{FF2B5EF4-FFF2-40B4-BE49-F238E27FC236}">
                <a16:creationId xmlns:a16="http://schemas.microsoft.com/office/drawing/2014/main" id="{94A13518-C2E0-41F6-B544-75AB57310DD8}"/>
              </a:ext>
            </a:extLst>
          </p:cNvPr>
          <p:cNvSpPr/>
          <p:nvPr/>
        </p:nvSpPr>
        <p:spPr>
          <a:xfrm>
            <a:off x="667646" y="5647139"/>
            <a:ext cx="10856708" cy="319710"/>
          </a:xfrm>
          <a:prstGeom prst="rect">
            <a:avLst/>
          </a:prstGeom>
          <a:solidFill>
            <a:srgbClr val="FABB01"/>
          </a:solidFill>
          <a:ln w="12700" algn="ctr">
            <a:solidFill>
              <a:schemeClr val="bg2"/>
            </a:solidFill>
            <a:miter lim="800000"/>
            <a:headEnd/>
            <a:tailEnd/>
          </a:ln>
        </p:spPr>
        <p:txBody>
          <a:bodyPr wrap="square" lIns="118533" tIns="118533" rIns="118533" bIns="11853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Teams have diverse sets of needs, so there is not a one-size-fits-all solution </a:t>
            </a:r>
          </a:p>
        </p:txBody>
      </p:sp>
      <p:sp>
        <p:nvSpPr>
          <p:cNvPr id="7" name="Text Placeholder 5">
            <a:extLst>
              <a:ext uri="{FF2B5EF4-FFF2-40B4-BE49-F238E27FC236}">
                <a16:creationId xmlns:a16="http://schemas.microsoft.com/office/drawing/2014/main" id="{00E606C9-9A5C-4B6A-AE9A-28720DFD63C8}"/>
              </a:ext>
            </a:extLst>
          </p:cNvPr>
          <p:cNvSpPr txBox="1">
            <a:spLocks/>
          </p:cNvSpPr>
          <p:nvPr/>
        </p:nvSpPr>
        <p:spPr>
          <a:xfrm>
            <a:off x="1030468" y="1762515"/>
            <a:ext cx="10362880" cy="47548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12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87878"/>
              </a:buClr>
            </a:pP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963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6AB4-6043-4640-B26D-C7A4F60B4EDB}"/>
              </a:ext>
            </a:extLst>
          </p:cNvPr>
          <p:cNvSpPr/>
          <p:nvPr/>
        </p:nvSpPr>
        <p:spPr>
          <a:xfrm>
            <a:off x="648824" y="891151"/>
            <a:ext cx="10461112" cy="959237"/>
          </a:xfrm>
          <a:prstGeom prst="rect">
            <a:avLst/>
          </a:prstGeom>
        </p:spPr>
        <p:txBody>
          <a:bodyPr wrap="square" lIns="0" tIns="0" rIns="0" bIns="0" anchor="t">
            <a:spAutoFit/>
          </a:bodyPr>
          <a:lstStyle/>
          <a:p>
            <a:pPr>
              <a:spcBef>
                <a:spcPts val="1000"/>
              </a:spcBef>
              <a:buClr>
                <a:srgbClr val="787878"/>
              </a:buClr>
              <a:buSzPct val="75000"/>
              <a:defRP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Virtual guidelines have been in place for some time, but there is always room to refresh best practices and tips. Below are some helpful ideas for conducting meetings for your teams. </a:t>
            </a:r>
            <a:endPar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endParaRPr kumimoji="0" lang="en-US" sz="1800" i="0" u="none" strike="noStrike" kern="1200" cap="none" spc="-30" normalizeH="0" baseline="0" noProof="0" dirty="0">
              <a:ln>
                <a:noFill/>
              </a:ln>
              <a:solidFill>
                <a:srgbClr val="000000"/>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5" name="Title 1">
            <a:extLst>
              <a:ext uri="{FF2B5EF4-FFF2-40B4-BE49-F238E27FC236}">
                <a16:creationId xmlns:a16="http://schemas.microsoft.com/office/drawing/2014/main" id="{B7C0142A-A34A-4487-98B8-E9CA094DE435}"/>
              </a:ext>
            </a:extLst>
          </p:cNvPr>
          <p:cNvSpPr txBox="1">
            <a:spLocks/>
          </p:cNvSpPr>
          <p:nvPr/>
        </p:nvSpPr>
        <p:spPr>
          <a:xfrm>
            <a:off x="648824" y="417681"/>
            <a:ext cx="10214429"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kumimoji="0" lang="en-US" sz="3200" b="1" i="0" u="none" strike="noStrike" kern="1200" cap="none" normalizeH="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Meeting Virtually: Etiquette and Professionalism</a:t>
            </a:r>
            <a:endPar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Freeform 37">
            <a:extLst>
              <a:ext uri="{FF2B5EF4-FFF2-40B4-BE49-F238E27FC236}">
                <a16:creationId xmlns:a16="http://schemas.microsoft.com/office/drawing/2014/main" id="{850AC94C-F1F7-446A-B45A-90DFF652E565}"/>
              </a:ext>
            </a:extLst>
          </p:cNvPr>
          <p:cNvSpPr>
            <a:spLocks noChangeAspect="1" noEditPoints="1"/>
          </p:cNvSpPr>
          <p:nvPr/>
        </p:nvSpPr>
        <p:spPr bwMode="auto">
          <a:xfrm>
            <a:off x="7017446" y="2939697"/>
            <a:ext cx="548489" cy="548640"/>
          </a:xfrm>
          <a:custGeom>
            <a:avLst/>
            <a:gdLst>
              <a:gd name="T0" fmla="*/ 160 w 512"/>
              <a:gd name="T1" fmla="*/ 266 h 512"/>
              <a:gd name="T2" fmla="*/ 352 w 512"/>
              <a:gd name="T3" fmla="*/ 266 h 512"/>
              <a:gd name="T4" fmla="*/ 284 w 512"/>
              <a:gd name="T5" fmla="*/ 263 h 512"/>
              <a:gd name="T6" fmla="*/ 263 w 512"/>
              <a:gd name="T7" fmla="*/ 284 h 512"/>
              <a:gd name="T8" fmla="*/ 248 w 512"/>
              <a:gd name="T9" fmla="*/ 284 h 512"/>
              <a:gd name="T10" fmla="*/ 205 w 512"/>
              <a:gd name="T11" fmla="*/ 227 h 512"/>
              <a:gd name="T12" fmla="*/ 256 w 512"/>
              <a:gd name="T13" fmla="*/ 261 h 512"/>
              <a:gd name="T14" fmla="*/ 285 w 512"/>
              <a:gd name="T15" fmla="*/ 248 h 512"/>
              <a:gd name="T16" fmla="*/ 256 w 512"/>
              <a:gd name="T17" fmla="*/ 0 h 512"/>
              <a:gd name="T18" fmla="*/ 256 w 512"/>
              <a:gd name="T19" fmla="*/ 512 h 512"/>
              <a:gd name="T20" fmla="*/ 256 w 512"/>
              <a:gd name="T21" fmla="*/ 0 h 512"/>
              <a:gd name="T22" fmla="*/ 131 w 512"/>
              <a:gd name="T23" fmla="*/ 158 h 512"/>
              <a:gd name="T24" fmla="*/ 199 w 512"/>
              <a:gd name="T25" fmla="*/ 131 h 512"/>
              <a:gd name="T26" fmla="*/ 184 w 512"/>
              <a:gd name="T27" fmla="*/ 146 h 512"/>
              <a:gd name="T28" fmla="*/ 146 w 512"/>
              <a:gd name="T29" fmla="*/ 173 h 512"/>
              <a:gd name="T30" fmla="*/ 146 w 512"/>
              <a:gd name="T31" fmla="*/ 184 h 512"/>
              <a:gd name="T32" fmla="*/ 139 w 512"/>
              <a:gd name="T33" fmla="*/ 202 h 512"/>
              <a:gd name="T34" fmla="*/ 123 w 512"/>
              <a:gd name="T35" fmla="*/ 178 h 512"/>
              <a:gd name="T36" fmla="*/ 346 w 512"/>
              <a:gd name="T37" fmla="*/ 404 h 512"/>
              <a:gd name="T38" fmla="*/ 331 w 512"/>
              <a:gd name="T39" fmla="*/ 399 h 512"/>
              <a:gd name="T40" fmla="*/ 256 w 512"/>
              <a:gd name="T41" fmla="*/ 384 h 512"/>
              <a:gd name="T42" fmla="*/ 180 w 512"/>
              <a:gd name="T43" fmla="*/ 399 h 512"/>
              <a:gd name="T44" fmla="*/ 166 w 512"/>
              <a:gd name="T45" fmla="*/ 404 h 512"/>
              <a:gd name="T46" fmla="*/ 178 w 512"/>
              <a:gd name="T47" fmla="*/ 354 h 512"/>
              <a:gd name="T48" fmla="*/ 256 w 512"/>
              <a:gd name="T49" fmla="*/ 149 h 512"/>
              <a:gd name="T50" fmla="*/ 333 w 512"/>
              <a:gd name="T51" fmla="*/ 354 h 512"/>
              <a:gd name="T52" fmla="*/ 380 w 512"/>
              <a:gd name="T53" fmla="*/ 199 h 512"/>
              <a:gd name="T54" fmla="*/ 365 w 512"/>
              <a:gd name="T55" fmla="*/ 199 h 512"/>
              <a:gd name="T56" fmla="*/ 367 w 512"/>
              <a:gd name="T57" fmla="*/ 178 h 512"/>
              <a:gd name="T58" fmla="*/ 339 w 512"/>
              <a:gd name="T59" fmla="*/ 146 h 512"/>
              <a:gd name="T60" fmla="*/ 312 w 512"/>
              <a:gd name="T61" fmla="*/ 146 h 512"/>
              <a:gd name="T62" fmla="*/ 354 w 512"/>
              <a:gd name="T63" fmla="*/ 131 h 512"/>
              <a:gd name="T64" fmla="*/ 389 w 512"/>
              <a:gd name="T65" fmla="*/ 1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256" y="170"/>
                </a:moveTo>
                <a:cubicBezTo>
                  <a:pt x="203" y="170"/>
                  <a:pt x="160" y="213"/>
                  <a:pt x="160" y="266"/>
                </a:cubicBezTo>
                <a:cubicBezTo>
                  <a:pt x="160" y="319"/>
                  <a:pt x="203" y="362"/>
                  <a:pt x="256" y="362"/>
                </a:cubicBezTo>
                <a:cubicBezTo>
                  <a:pt x="309" y="362"/>
                  <a:pt x="352" y="319"/>
                  <a:pt x="352" y="266"/>
                </a:cubicBezTo>
                <a:cubicBezTo>
                  <a:pt x="352" y="213"/>
                  <a:pt x="309" y="170"/>
                  <a:pt x="256" y="170"/>
                </a:cubicBezTo>
                <a:close/>
                <a:moveTo>
                  <a:pt x="284" y="263"/>
                </a:moveTo>
                <a:cubicBezTo>
                  <a:pt x="263" y="284"/>
                  <a:pt x="263" y="284"/>
                  <a:pt x="263" y="284"/>
                </a:cubicBezTo>
                <a:cubicBezTo>
                  <a:pt x="263" y="284"/>
                  <a:pt x="263" y="284"/>
                  <a:pt x="263" y="284"/>
                </a:cubicBezTo>
                <a:cubicBezTo>
                  <a:pt x="261" y="286"/>
                  <a:pt x="258" y="287"/>
                  <a:pt x="256" y="287"/>
                </a:cubicBezTo>
                <a:cubicBezTo>
                  <a:pt x="253" y="287"/>
                  <a:pt x="250" y="286"/>
                  <a:pt x="248" y="284"/>
                </a:cubicBezTo>
                <a:cubicBezTo>
                  <a:pt x="206" y="242"/>
                  <a:pt x="206" y="242"/>
                  <a:pt x="206" y="242"/>
                </a:cubicBezTo>
                <a:cubicBezTo>
                  <a:pt x="201" y="238"/>
                  <a:pt x="201" y="231"/>
                  <a:pt x="205" y="227"/>
                </a:cubicBezTo>
                <a:cubicBezTo>
                  <a:pt x="210" y="223"/>
                  <a:pt x="216" y="223"/>
                  <a:pt x="220" y="227"/>
                </a:cubicBezTo>
                <a:cubicBezTo>
                  <a:pt x="256" y="261"/>
                  <a:pt x="256" y="261"/>
                  <a:pt x="256" y="261"/>
                </a:cubicBezTo>
                <a:cubicBezTo>
                  <a:pt x="270" y="248"/>
                  <a:pt x="270" y="248"/>
                  <a:pt x="270" y="248"/>
                </a:cubicBezTo>
                <a:cubicBezTo>
                  <a:pt x="274" y="244"/>
                  <a:pt x="281" y="244"/>
                  <a:pt x="285" y="248"/>
                </a:cubicBezTo>
                <a:cubicBezTo>
                  <a:pt x="289" y="253"/>
                  <a:pt x="289" y="259"/>
                  <a:pt x="284" y="263"/>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23" y="178"/>
                </a:moveTo>
                <a:cubicBezTo>
                  <a:pt x="123" y="171"/>
                  <a:pt x="126" y="163"/>
                  <a:pt x="131" y="158"/>
                </a:cubicBezTo>
                <a:cubicBezTo>
                  <a:pt x="158" y="131"/>
                  <a:pt x="158" y="131"/>
                  <a:pt x="158" y="131"/>
                </a:cubicBezTo>
                <a:cubicBezTo>
                  <a:pt x="169" y="120"/>
                  <a:pt x="188" y="120"/>
                  <a:pt x="199" y="131"/>
                </a:cubicBezTo>
                <a:cubicBezTo>
                  <a:pt x="203" y="135"/>
                  <a:pt x="203" y="142"/>
                  <a:pt x="199" y="146"/>
                </a:cubicBezTo>
                <a:cubicBezTo>
                  <a:pt x="195" y="151"/>
                  <a:pt x="188" y="151"/>
                  <a:pt x="184" y="146"/>
                </a:cubicBezTo>
                <a:cubicBezTo>
                  <a:pt x="181" y="143"/>
                  <a:pt x="176" y="143"/>
                  <a:pt x="173" y="146"/>
                </a:cubicBezTo>
                <a:cubicBezTo>
                  <a:pt x="146" y="173"/>
                  <a:pt x="146" y="173"/>
                  <a:pt x="146" y="173"/>
                </a:cubicBezTo>
                <a:cubicBezTo>
                  <a:pt x="145" y="174"/>
                  <a:pt x="144" y="176"/>
                  <a:pt x="144" y="178"/>
                </a:cubicBezTo>
                <a:cubicBezTo>
                  <a:pt x="144" y="181"/>
                  <a:pt x="145" y="183"/>
                  <a:pt x="146" y="184"/>
                </a:cubicBezTo>
                <a:cubicBezTo>
                  <a:pt x="151" y="188"/>
                  <a:pt x="151" y="195"/>
                  <a:pt x="146" y="199"/>
                </a:cubicBezTo>
                <a:cubicBezTo>
                  <a:pt x="144" y="201"/>
                  <a:pt x="142" y="202"/>
                  <a:pt x="139" y="202"/>
                </a:cubicBezTo>
                <a:cubicBezTo>
                  <a:pt x="136" y="202"/>
                  <a:pt x="133" y="201"/>
                  <a:pt x="131" y="199"/>
                </a:cubicBezTo>
                <a:cubicBezTo>
                  <a:pt x="126" y="194"/>
                  <a:pt x="123" y="186"/>
                  <a:pt x="123" y="178"/>
                </a:cubicBezTo>
                <a:close/>
                <a:moveTo>
                  <a:pt x="351" y="390"/>
                </a:moveTo>
                <a:cubicBezTo>
                  <a:pt x="353" y="395"/>
                  <a:pt x="351" y="401"/>
                  <a:pt x="346" y="404"/>
                </a:cubicBezTo>
                <a:cubicBezTo>
                  <a:pt x="344" y="405"/>
                  <a:pt x="343" y="405"/>
                  <a:pt x="341" y="405"/>
                </a:cubicBezTo>
                <a:cubicBezTo>
                  <a:pt x="337" y="405"/>
                  <a:pt x="333" y="403"/>
                  <a:pt x="331" y="399"/>
                </a:cubicBezTo>
                <a:cubicBezTo>
                  <a:pt x="315" y="367"/>
                  <a:pt x="315" y="367"/>
                  <a:pt x="315" y="367"/>
                </a:cubicBezTo>
                <a:cubicBezTo>
                  <a:pt x="298" y="378"/>
                  <a:pt x="278" y="384"/>
                  <a:pt x="256" y="384"/>
                </a:cubicBezTo>
                <a:cubicBezTo>
                  <a:pt x="234" y="384"/>
                  <a:pt x="213" y="378"/>
                  <a:pt x="196" y="367"/>
                </a:cubicBezTo>
                <a:cubicBezTo>
                  <a:pt x="180" y="399"/>
                  <a:pt x="180" y="399"/>
                  <a:pt x="180" y="399"/>
                </a:cubicBezTo>
                <a:cubicBezTo>
                  <a:pt x="178" y="403"/>
                  <a:pt x="174" y="405"/>
                  <a:pt x="170" y="405"/>
                </a:cubicBezTo>
                <a:cubicBezTo>
                  <a:pt x="169" y="405"/>
                  <a:pt x="167" y="405"/>
                  <a:pt x="166" y="404"/>
                </a:cubicBezTo>
                <a:cubicBezTo>
                  <a:pt x="160" y="401"/>
                  <a:pt x="158" y="395"/>
                  <a:pt x="161" y="390"/>
                </a:cubicBezTo>
                <a:cubicBezTo>
                  <a:pt x="178" y="354"/>
                  <a:pt x="178" y="354"/>
                  <a:pt x="178" y="354"/>
                </a:cubicBezTo>
                <a:cubicBezTo>
                  <a:pt x="154" y="333"/>
                  <a:pt x="138" y="301"/>
                  <a:pt x="138" y="266"/>
                </a:cubicBezTo>
                <a:cubicBezTo>
                  <a:pt x="138" y="202"/>
                  <a:pt x="191" y="149"/>
                  <a:pt x="256" y="149"/>
                </a:cubicBezTo>
                <a:cubicBezTo>
                  <a:pt x="320" y="149"/>
                  <a:pt x="373" y="202"/>
                  <a:pt x="373" y="266"/>
                </a:cubicBezTo>
                <a:cubicBezTo>
                  <a:pt x="373" y="301"/>
                  <a:pt x="357" y="333"/>
                  <a:pt x="333" y="354"/>
                </a:cubicBezTo>
                <a:lnTo>
                  <a:pt x="351" y="390"/>
                </a:lnTo>
                <a:close/>
                <a:moveTo>
                  <a:pt x="380" y="199"/>
                </a:moveTo>
                <a:cubicBezTo>
                  <a:pt x="378" y="201"/>
                  <a:pt x="375" y="202"/>
                  <a:pt x="372" y="202"/>
                </a:cubicBezTo>
                <a:cubicBezTo>
                  <a:pt x="370" y="202"/>
                  <a:pt x="367" y="201"/>
                  <a:pt x="365" y="199"/>
                </a:cubicBezTo>
                <a:cubicBezTo>
                  <a:pt x="361" y="195"/>
                  <a:pt x="361" y="188"/>
                  <a:pt x="365" y="184"/>
                </a:cubicBezTo>
                <a:cubicBezTo>
                  <a:pt x="366" y="183"/>
                  <a:pt x="367" y="181"/>
                  <a:pt x="367" y="178"/>
                </a:cubicBezTo>
                <a:cubicBezTo>
                  <a:pt x="367" y="176"/>
                  <a:pt x="366" y="174"/>
                  <a:pt x="365" y="173"/>
                </a:cubicBezTo>
                <a:cubicBezTo>
                  <a:pt x="339" y="146"/>
                  <a:pt x="339" y="146"/>
                  <a:pt x="339" y="146"/>
                </a:cubicBezTo>
                <a:cubicBezTo>
                  <a:pt x="335" y="143"/>
                  <a:pt x="330" y="143"/>
                  <a:pt x="327" y="146"/>
                </a:cubicBezTo>
                <a:cubicBezTo>
                  <a:pt x="323" y="151"/>
                  <a:pt x="316" y="151"/>
                  <a:pt x="312" y="146"/>
                </a:cubicBezTo>
                <a:cubicBezTo>
                  <a:pt x="308" y="142"/>
                  <a:pt x="308" y="135"/>
                  <a:pt x="312" y="131"/>
                </a:cubicBezTo>
                <a:cubicBezTo>
                  <a:pt x="324" y="120"/>
                  <a:pt x="342" y="120"/>
                  <a:pt x="354" y="131"/>
                </a:cubicBezTo>
                <a:cubicBezTo>
                  <a:pt x="380" y="158"/>
                  <a:pt x="380" y="158"/>
                  <a:pt x="380" y="158"/>
                </a:cubicBezTo>
                <a:cubicBezTo>
                  <a:pt x="386" y="163"/>
                  <a:pt x="389" y="171"/>
                  <a:pt x="389" y="178"/>
                </a:cubicBezTo>
                <a:cubicBezTo>
                  <a:pt x="389" y="186"/>
                  <a:pt x="386" y="194"/>
                  <a:pt x="380" y="199"/>
                </a:cubicBezTo>
                <a:close/>
              </a:path>
            </a:pathLst>
          </a:custGeom>
          <a:solidFill>
            <a:srgbClr val="1B5D1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Freeform 242">
            <a:extLst>
              <a:ext uri="{FF2B5EF4-FFF2-40B4-BE49-F238E27FC236}">
                <a16:creationId xmlns:a16="http://schemas.microsoft.com/office/drawing/2014/main" id="{0D1EB56B-6B55-435D-BA8A-B992B80DF01B}"/>
              </a:ext>
            </a:extLst>
          </p:cNvPr>
          <p:cNvSpPr>
            <a:spLocks noChangeAspect="1" noEditPoints="1"/>
          </p:cNvSpPr>
          <p:nvPr/>
        </p:nvSpPr>
        <p:spPr bwMode="auto">
          <a:xfrm>
            <a:off x="7022377" y="5037422"/>
            <a:ext cx="548639" cy="548639"/>
          </a:xfrm>
          <a:custGeom>
            <a:avLst/>
            <a:gdLst>
              <a:gd name="T0" fmla="*/ 117 w 512"/>
              <a:gd name="T1" fmla="*/ 160 h 512"/>
              <a:gd name="T2" fmla="*/ 266 w 512"/>
              <a:gd name="T3" fmla="*/ 160 h 512"/>
              <a:gd name="T4" fmla="*/ 266 w 512"/>
              <a:gd name="T5" fmla="*/ 245 h 512"/>
              <a:gd name="T6" fmla="*/ 181 w 512"/>
              <a:gd name="T7" fmla="*/ 245 h 512"/>
              <a:gd name="T8" fmla="*/ 173 w 512"/>
              <a:gd name="T9" fmla="*/ 248 h 512"/>
              <a:gd name="T10" fmla="*/ 149 w 512"/>
              <a:gd name="T11" fmla="*/ 273 h 512"/>
              <a:gd name="T12" fmla="*/ 149 w 512"/>
              <a:gd name="T13" fmla="*/ 256 h 512"/>
              <a:gd name="T14" fmla="*/ 138 w 512"/>
              <a:gd name="T15" fmla="*/ 245 h 512"/>
              <a:gd name="T16" fmla="*/ 117 w 512"/>
              <a:gd name="T17" fmla="*/ 245 h 512"/>
              <a:gd name="T18" fmla="*/ 117 w 512"/>
              <a:gd name="T19" fmla="*/ 160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185 w 512"/>
              <a:gd name="T31" fmla="*/ 266 h 512"/>
              <a:gd name="T32" fmla="*/ 277 w 512"/>
              <a:gd name="T33" fmla="*/ 266 h 512"/>
              <a:gd name="T34" fmla="*/ 288 w 512"/>
              <a:gd name="T35" fmla="*/ 256 h 512"/>
              <a:gd name="T36" fmla="*/ 288 w 512"/>
              <a:gd name="T37" fmla="*/ 149 h 512"/>
              <a:gd name="T38" fmla="*/ 277 w 512"/>
              <a:gd name="T39" fmla="*/ 138 h 512"/>
              <a:gd name="T40" fmla="*/ 106 w 512"/>
              <a:gd name="T41" fmla="*/ 138 h 512"/>
              <a:gd name="T42" fmla="*/ 96 w 512"/>
              <a:gd name="T43" fmla="*/ 149 h 512"/>
              <a:gd name="T44" fmla="*/ 96 w 512"/>
              <a:gd name="T45" fmla="*/ 256 h 512"/>
              <a:gd name="T46" fmla="*/ 106 w 512"/>
              <a:gd name="T47" fmla="*/ 266 h 512"/>
              <a:gd name="T48" fmla="*/ 128 w 512"/>
              <a:gd name="T49" fmla="*/ 266 h 512"/>
              <a:gd name="T50" fmla="*/ 128 w 512"/>
              <a:gd name="T51" fmla="*/ 298 h 512"/>
              <a:gd name="T52" fmla="*/ 134 w 512"/>
              <a:gd name="T53" fmla="*/ 308 h 512"/>
              <a:gd name="T54" fmla="*/ 138 w 512"/>
              <a:gd name="T55" fmla="*/ 309 h 512"/>
              <a:gd name="T56" fmla="*/ 146 w 512"/>
              <a:gd name="T57" fmla="*/ 306 h 512"/>
              <a:gd name="T58" fmla="*/ 185 w 512"/>
              <a:gd name="T59" fmla="*/ 266 h 512"/>
              <a:gd name="T60" fmla="*/ 416 w 512"/>
              <a:gd name="T61" fmla="*/ 234 h 512"/>
              <a:gd name="T62" fmla="*/ 405 w 512"/>
              <a:gd name="T63" fmla="*/ 224 h 512"/>
              <a:gd name="T64" fmla="*/ 320 w 512"/>
              <a:gd name="T65" fmla="*/ 224 h 512"/>
              <a:gd name="T66" fmla="*/ 309 w 512"/>
              <a:gd name="T67" fmla="*/ 234 h 512"/>
              <a:gd name="T68" fmla="*/ 320 w 512"/>
              <a:gd name="T69" fmla="*/ 245 h 512"/>
              <a:gd name="T70" fmla="*/ 394 w 512"/>
              <a:gd name="T71" fmla="*/ 245 h 512"/>
              <a:gd name="T72" fmla="*/ 394 w 512"/>
              <a:gd name="T73" fmla="*/ 352 h 512"/>
              <a:gd name="T74" fmla="*/ 362 w 512"/>
              <a:gd name="T75" fmla="*/ 352 h 512"/>
              <a:gd name="T76" fmla="*/ 352 w 512"/>
              <a:gd name="T77" fmla="*/ 362 h 512"/>
              <a:gd name="T78" fmla="*/ 352 w 512"/>
              <a:gd name="T79" fmla="*/ 379 h 512"/>
              <a:gd name="T80" fmla="*/ 327 w 512"/>
              <a:gd name="T81" fmla="*/ 355 h 512"/>
              <a:gd name="T82" fmla="*/ 320 w 512"/>
              <a:gd name="T83" fmla="*/ 352 h 512"/>
              <a:gd name="T84" fmla="*/ 245 w 512"/>
              <a:gd name="T85" fmla="*/ 352 h 512"/>
              <a:gd name="T86" fmla="*/ 245 w 512"/>
              <a:gd name="T87" fmla="*/ 298 h 512"/>
              <a:gd name="T88" fmla="*/ 234 w 512"/>
              <a:gd name="T89" fmla="*/ 288 h 512"/>
              <a:gd name="T90" fmla="*/ 224 w 512"/>
              <a:gd name="T91" fmla="*/ 298 h 512"/>
              <a:gd name="T92" fmla="*/ 224 w 512"/>
              <a:gd name="T93" fmla="*/ 362 h 512"/>
              <a:gd name="T94" fmla="*/ 234 w 512"/>
              <a:gd name="T95" fmla="*/ 373 h 512"/>
              <a:gd name="T96" fmla="*/ 315 w 512"/>
              <a:gd name="T97" fmla="*/ 373 h 512"/>
              <a:gd name="T98" fmla="*/ 355 w 512"/>
              <a:gd name="T99" fmla="*/ 413 h 512"/>
              <a:gd name="T100" fmla="*/ 362 w 512"/>
              <a:gd name="T101" fmla="*/ 416 h 512"/>
              <a:gd name="T102" fmla="*/ 366 w 512"/>
              <a:gd name="T103" fmla="*/ 415 h 512"/>
              <a:gd name="T104" fmla="*/ 373 w 512"/>
              <a:gd name="T105" fmla="*/ 405 h 512"/>
              <a:gd name="T106" fmla="*/ 373 w 512"/>
              <a:gd name="T107" fmla="*/ 373 h 512"/>
              <a:gd name="T108" fmla="*/ 405 w 512"/>
              <a:gd name="T109" fmla="*/ 373 h 512"/>
              <a:gd name="T110" fmla="*/ 416 w 512"/>
              <a:gd name="T111" fmla="*/ 362 h 512"/>
              <a:gd name="T112" fmla="*/ 416 w 512"/>
              <a:gd name="T11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117" y="160"/>
                </a:moveTo>
                <a:cubicBezTo>
                  <a:pt x="266" y="160"/>
                  <a:pt x="266" y="160"/>
                  <a:pt x="266" y="160"/>
                </a:cubicBezTo>
                <a:cubicBezTo>
                  <a:pt x="266" y="245"/>
                  <a:pt x="266" y="245"/>
                  <a:pt x="266" y="245"/>
                </a:cubicBezTo>
                <a:cubicBezTo>
                  <a:pt x="181" y="245"/>
                  <a:pt x="181" y="245"/>
                  <a:pt x="181" y="245"/>
                </a:cubicBezTo>
                <a:cubicBezTo>
                  <a:pt x="178" y="245"/>
                  <a:pt x="175" y="246"/>
                  <a:pt x="173" y="248"/>
                </a:cubicBezTo>
                <a:cubicBezTo>
                  <a:pt x="149" y="273"/>
                  <a:pt x="149" y="273"/>
                  <a:pt x="149" y="273"/>
                </a:cubicBezTo>
                <a:cubicBezTo>
                  <a:pt x="149" y="256"/>
                  <a:pt x="149" y="256"/>
                  <a:pt x="149" y="256"/>
                </a:cubicBezTo>
                <a:cubicBezTo>
                  <a:pt x="149" y="250"/>
                  <a:pt x="144" y="245"/>
                  <a:pt x="138" y="245"/>
                </a:cubicBezTo>
                <a:cubicBezTo>
                  <a:pt x="117" y="245"/>
                  <a:pt x="117" y="245"/>
                  <a:pt x="117" y="245"/>
                </a:cubicBezTo>
                <a:lnTo>
                  <a:pt x="117"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85" y="266"/>
                </a:moveTo>
                <a:cubicBezTo>
                  <a:pt x="277" y="266"/>
                  <a:pt x="277" y="266"/>
                  <a:pt x="277" y="266"/>
                </a:cubicBezTo>
                <a:cubicBezTo>
                  <a:pt x="283" y="266"/>
                  <a:pt x="288" y="262"/>
                  <a:pt x="288" y="256"/>
                </a:cubicBezTo>
                <a:cubicBezTo>
                  <a:pt x="288" y="149"/>
                  <a:pt x="288" y="149"/>
                  <a:pt x="288" y="149"/>
                </a:cubicBezTo>
                <a:cubicBezTo>
                  <a:pt x="288" y="143"/>
                  <a:pt x="283" y="138"/>
                  <a:pt x="277" y="138"/>
                </a:cubicBezTo>
                <a:cubicBezTo>
                  <a:pt x="106" y="138"/>
                  <a:pt x="106" y="138"/>
                  <a:pt x="106" y="138"/>
                </a:cubicBezTo>
                <a:cubicBezTo>
                  <a:pt x="100" y="138"/>
                  <a:pt x="96" y="143"/>
                  <a:pt x="96" y="149"/>
                </a:cubicBezTo>
                <a:cubicBezTo>
                  <a:pt x="96" y="256"/>
                  <a:pt x="96" y="256"/>
                  <a:pt x="96" y="256"/>
                </a:cubicBezTo>
                <a:cubicBezTo>
                  <a:pt x="96" y="262"/>
                  <a:pt x="100" y="266"/>
                  <a:pt x="106" y="266"/>
                </a:cubicBezTo>
                <a:cubicBezTo>
                  <a:pt x="128" y="266"/>
                  <a:pt x="128" y="266"/>
                  <a:pt x="128" y="266"/>
                </a:cubicBezTo>
                <a:cubicBezTo>
                  <a:pt x="128" y="298"/>
                  <a:pt x="128" y="298"/>
                  <a:pt x="128" y="298"/>
                </a:cubicBezTo>
                <a:cubicBezTo>
                  <a:pt x="128" y="303"/>
                  <a:pt x="130" y="307"/>
                  <a:pt x="134" y="308"/>
                </a:cubicBezTo>
                <a:cubicBezTo>
                  <a:pt x="136" y="309"/>
                  <a:pt x="137" y="309"/>
                  <a:pt x="138" y="309"/>
                </a:cubicBezTo>
                <a:cubicBezTo>
                  <a:pt x="141" y="309"/>
                  <a:pt x="144" y="308"/>
                  <a:pt x="146" y="306"/>
                </a:cubicBezTo>
                <a:lnTo>
                  <a:pt x="185" y="266"/>
                </a:lnTo>
                <a:close/>
                <a:moveTo>
                  <a:pt x="416" y="234"/>
                </a:moveTo>
                <a:cubicBezTo>
                  <a:pt x="416" y="228"/>
                  <a:pt x="411" y="224"/>
                  <a:pt x="405" y="224"/>
                </a:cubicBezTo>
                <a:cubicBezTo>
                  <a:pt x="320" y="224"/>
                  <a:pt x="320" y="224"/>
                  <a:pt x="320" y="224"/>
                </a:cubicBezTo>
                <a:cubicBezTo>
                  <a:pt x="314" y="224"/>
                  <a:pt x="309" y="228"/>
                  <a:pt x="309" y="234"/>
                </a:cubicBezTo>
                <a:cubicBezTo>
                  <a:pt x="309" y="240"/>
                  <a:pt x="314" y="245"/>
                  <a:pt x="320" y="245"/>
                </a:cubicBezTo>
                <a:cubicBezTo>
                  <a:pt x="394" y="245"/>
                  <a:pt x="394" y="245"/>
                  <a:pt x="394" y="245"/>
                </a:cubicBezTo>
                <a:cubicBezTo>
                  <a:pt x="394" y="352"/>
                  <a:pt x="394" y="352"/>
                  <a:pt x="394" y="352"/>
                </a:cubicBezTo>
                <a:cubicBezTo>
                  <a:pt x="362" y="352"/>
                  <a:pt x="362" y="352"/>
                  <a:pt x="362" y="352"/>
                </a:cubicBezTo>
                <a:cubicBezTo>
                  <a:pt x="356" y="352"/>
                  <a:pt x="352" y="356"/>
                  <a:pt x="352" y="362"/>
                </a:cubicBezTo>
                <a:cubicBezTo>
                  <a:pt x="352" y="379"/>
                  <a:pt x="352" y="379"/>
                  <a:pt x="352" y="379"/>
                </a:cubicBezTo>
                <a:cubicBezTo>
                  <a:pt x="327" y="355"/>
                  <a:pt x="327" y="355"/>
                  <a:pt x="327" y="355"/>
                </a:cubicBezTo>
                <a:cubicBezTo>
                  <a:pt x="325" y="353"/>
                  <a:pt x="322" y="352"/>
                  <a:pt x="320" y="352"/>
                </a:cubicBezTo>
                <a:cubicBezTo>
                  <a:pt x="245" y="352"/>
                  <a:pt x="245" y="352"/>
                  <a:pt x="245" y="352"/>
                </a:cubicBezTo>
                <a:cubicBezTo>
                  <a:pt x="245" y="298"/>
                  <a:pt x="245" y="298"/>
                  <a:pt x="245" y="298"/>
                </a:cubicBezTo>
                <a:cubicBezTo>
                  <a:pt x="245" y="292"/>
                  <a:pt x="240" y="288"/>
                  <a:pt x="234" y="288"/>
                </a:cubicBezTo>
                <a:cubicBezTo>
                  <a:pt x="228" y="288"/>
                  <a:pt x="224" y="292"/>
                  <a:pt x="224" y="298"/>
                </a:cubicBezTo>
                <a:cubicBezTo>
                  <a:pt x="224" y="362"/>
                  <a:pt x="224" y="362"/>
                  <a:pt x="224" y="362"/>
                </a:cubicBezTo>
                <a:cubicBezTo>
                  <a:pt x="224" y="368"/>
                  <a:pt x="228" y="373"/>
                  <a:pt x="234" y="373"/>
                </a:cubicBezTo>
                <a:cubicBezTo>
                  <a:pt x="315" y="373"/>
                  <a:pt x="315" y="373"/>
                  <a:pt x="315" y="373"/>
                </a:cubicBezTo>
                <a:cubicBezTo>
                  <a:pt x="355" y="413"/>
                  <a:pt x="355" y="413"/>
                  <a:pt x="355" y="413"/>
                </a:cubicBezTo>
                <a:cubicBezTo>
                  <a:pt x="357" y="415"/>
                  <a:pt x="360" y="416"/>
                  <a:pt x="362" y="416"/>
                </a:cubicBezTo>
                <a:cubicBezTo>
                  <a:pt x="364" y="416"/>
                  <a:pt x="365" y="415"/>
                  <a:pt x="366" y="415"/>
                </a:cubicBezTo>
                <a:cubicBezTo>
                  <a:pt x="370" y="413"/>
                  <a:pt x="373" y="409"/>
                  <a:pt x="373" y="405"/>
                </a:cubicBezTo>
                <a:cubicBezTo>
                  <a:pt x="373" y="373"/>
                  <a:pt x="373" y="373"/>
                  <a:pt x="373" y="373"/>
                </a:cubicBezTo>
                <a:cubicBezTo>
                  <a:pt x="405" y="373"/>
                  <a:pt x="405" y="373"/>
                  <a:pt x="405" y="373"/>
                </a:cubicBezTo>
                <a:cubicBezTo>
                  <a:pt x="411" y="373"/>
                  <a:pt x="416" y="368"/>
                  <a:pt x="416" y="362"/>
                </a:cubicBezTo>
                <a:lnTo>
                  <a:pt x="416" y="234"/>
                </a:lnTo>
                <a:close/>
              </a:path>
            </a:pathLst>
          </a:custGeom>
          <a:solidFill>
            <a:srgbClr val="23408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Freeform 746">
            <a:extLst>
              <a:ext uri="{FF2B5EF4-FFF2-40B4-BE49-F238E27FC236}">
                <a16:creationId xmlns:a16="http://schemas.microsoft.com/office/drawing/2014/main" id="{EE0D550D-894D-432B-B5BB-BB05C877B667}"/>
              </a:ext>
            </a:extLst>
          </p:cNvPr>
          <p:cNvSpPr>
            <a:spLocks noChangeAspect="1" noEditPoints="1"/>
          </p:cNvSpPr>
          <p:nvPr/>
        </p:nvSpPr>
        <p:spPr bwMode="auto">
          <a:xfrm>
            <a:off x="7022377" y="1883214"/>
            <a:ext cx="548640" cy="548640"/>
          </a:xfrm>
          <a:custGeom>
            <a:avLst/>
            <a:gdLst>
              <a:gd name="T0" fmla="*/ 324 w 512"/>
              <a:gd name="T1" fmla="*/ 223 h 512"/>
              <a:gd name="T2" fmla="*/ 394 w 512"/>
              <a:gd name="T3" fmla="*/ 188 h 512"/>
              <a:gd name="T4" fmla="*/ 394 w 512"/>
              <a:gd name="T5" fmla="*/ 324 h 512"/>
              <a:gd name="T6" fmla="*/ 324 w 512"/>
              <a:gd name="T7" fmla="*/ 289 h 512"/>
              <a:gd name="T8" fmla="*/ 314 w 512"/>
              <a:gd name="T9" fmla="*/ 289 h 512"/>
              <a:gd name="T10" fmla="*/ 309 w 512"/>
              <a:gd name="T11" fmla="*/ 298 h 512"/>
              <a:gd name="T12" fmla="*/ 309 w 512"/>
              <a:gd name="T13" fmla="*/ 352 h 512"/>
              <a:gd name="T14" fmla="*/ 117 w 512"/>
              <a:gd name="T15" fmla="*/ 352 h 512"/>
              <a:gd name="T16" fmla="*/ 117 w 512"/>
              <a:gd name="T17" fmla="*/ 160 h 512"/>
              <a:gd name="T18" fmla="*/ 309 w 512"/>
              <a:gd name="T19" fmla="*/ 160 h 512"/>
              <a:gd name="T20" fmla="*/ 309 w 512"/>
              <a:gd name="T21" fmla="*/ 213 h 512"/>
              <a:gd name="T22" fmla="*/ 314 w 512"/>
              <a:gd name="T23" fmla="*/ 222 h 512"/>
              <a:gd name="T24" fmla="*/ 324 w 512"/>
              <a:gd name="T25" fmla="*/ 223 h 512"/>
              <a:gd name="T26" fmla="*/ 512 w 512"/>
              <a:gd name="T27" fmla="*/ 256 h 512"/>
              <a:gd name="T28" fmla="*/ 256 w 512"/>
              <a:gd name="T29" fmla="*/ 512 h 512"/>
              <a:gd name="T30" fmla="*/ 0 w 512"/>
              <a:gd name="T31" fmla="*/ 256 h 512"/>
              <a:gd name="T32" fmla="*/ 256 w 512"/>
              <a:gd name="T33" fmla="*/ 0 h 512"/>
              <a:gd name="T34" fmla="*/ 512 w 512"/>
              <a:gd name="T35" fmla="*/ 256 h 512"/>
              <a:gd name="T36" fmla="*/ 416 w 512"/>
              <a:gd name="T37" fmla="*/ 170 h 512"/>
              <a:gd name="T38" fmla="*/ 411 w 512"/>
              <a:gd name="T39" fmla="*/ 161 h 512"/>
              <a:gd name="T40" fmla="*/ 400 w 512"/>
              <a:gd name="T41" fmla="*/ 161 h 512"/>
              <a:gd name="T42" fmla="*/ 330 w 512"/>
              <a:gd name="T43" fmla="*/ 196 h 512"/>
              <a:gd name="T44" fmla="*/ 330 w 512"/>
              <a:gd name="T45" fmla="*/ 149 h 512"/>
              <a:gd name="T46" fmla="*/ 320 w 512"/>
              <a:gd name="T47" fmla="*/ 138 h 512"/>
              <a:gd name="T48" fmla="*/ 106 w 512"/>
              <a:gd name="T49" fmla="*/ 138 h 512"/>
              <a:gd name="T50" fmla="*/ 96 w 512"/>
              <a:gd name="T51" fmla="*/ 149 h 512"/>
              <a:gd name="T52" fmla="*/ 96 w 512"/>
              <a:gd name="T53" fmla="*/ 362 h 512"/>
              <a:gd name="T54" fmla="*/ 106 w 512"/>
              <a:gd name="T55" fmla="*/ 373 h 512"/>
              <a:gd name="T56" fmla="*/ 320 w 512"/>
              <a:gd name="T57" fmla="*/ 373 h 512"/>
              <a:gd name="T58" fmla="*/ 330 w 512"/>
              <a:gd name="T59" fmla="*/ 362 h 512"/>
              <a:gd name="T60" fmla="*/ 330 w 512"/>
              <a:gd name="T61" fmla="*/ 316 h 512"/>
              <a:gd name="T62" fmla="*/ 400 w 512"/>
              <a:gd name="T63" fmla="*/ 351 h 512"/>
              <a:gd name="T64" fmla="*/ 411 w 512"/>
              <a:gd name="T65" fmla="*/ 350 h 512"/>
              <a:gd name="T66" fmla="*/ 416 w 512"/>
              <a:gd name="T67" fmla="*/ 341 h 512"/>
              <a:gd name="T68" fmla="*/ 416 w 512"/>
              <a:gd name="T69"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324" y="223"/>
                </a:moveTo>
                <a:cubicBezTo>
                  <a:pt x="394" y="188"/>
                  <a:pt x="394" y="188"/>
                  <a:pt x="394" y="188"/>
                </a:cubicBezTo>
                <a:cubicBezTo>
                  <a:pt x="394" y="324"/>
                  <a:pt x="394" y="324"/>
                  <a:pt x="394" y="324"/>
                </a:cubicBezTo>
                <a:cubicBezTo>
                  <a:pt x="324" y="289"/>
                  <a:pt x="324" y="289"/>
                  <a:pt x="324" y="289"/>
                </a:cubicBezTo>
                <a:cubicBezTo>
                  <a:pt x="321" y="287"/>
                  <a:pt x="317" y="287"/>
                  <a:pt x="314" y="289"/>
                </a:cubicBezTo>
                <a:cubicBezTo>
                  <a:pt x="311" y="291"/>
                  <a:pt x="309" y="295"/>
                  <a:pt x="309" y="298"/>
                </a:cubicBezTo>
                <a:cubicBezTo>
                  <a:pt x="309" y="352"/>
                  <a:pt x="309" y="352"/>
                  <a:pt x="309" y="352"/>
                </a:cubicBezTo>
                <a:cubicBezTo>
                  <a:pt x="117" y="352"/>
                  <a:pt x="117" y="352"/>
                  <a:pt x="117" y="352"/>
                </a:cubicBezTo>
                <a:cubicBezTo>
                  <a:pt x="117" y="160"/>
                  <a:pt x="117" y="160"/>
                  <a:pt x="117" y="160"/>
                </a:cubicBezTo>
                <a:cubicBezTo>
                  <a:pt x="309" y="160"/>
                  <a:pt x="309" y="160"/>
                  <a:pt x="309" y="160"/>
                </a:cubicBezTo>
                <a:cubicBezTo>
                  <a:pt x="309" y="213"/>
                  <a:pt x="309" y="213"/>
                  <a:pt x="309" y="213"/>
                </a:cubicBezTo>
                <a:cubicBezTo>
                  <a:pt x="309" y="217"/>
                  <a:pt x="311" y="220"/>
                  <a:pt x="314" y="222"/>
                </a:cubicBezTo>
                <a:cubicBezTo>
                  <a:pt x="317" y="224"/>
                  <a:pt x="321" y="224"/>
                  <a:pt x="324" y="22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70"/>
                </a:moveTo>
                <a:cubicBezTo>
                  <a:pt x="416" y="167"/>
                  <a:pt x="414" y="163"/>
                  <a:pt x="411" y="161"/>
                </a:cubicBezTo>
                <a:cubicBezTo>
                  <a:pt x="407" y="159"/>
                  <a:pt x="404" y="159"/>
                  <a:pt x="400" y="161"/>
                </a:cubicBezTo>
                <a:cubicBezTo>
                  <a:pt x="330" y="196"/>
                  <a:pt x="330" y="196"/>
                  <a:pt x="330" y="196"/>
                </a:cubicBezTo>
                <a:cubicBezTo>
                  <a:pt x="330" y="149"/>
                  <a:pt x="330" y="149"/>
                  <a:pt x="330" y="149"/>
                </a:cubicBezTo>
                <a:cubicBezTo>
                  <a:pt x="330" y="143"/>
                  <a:pt x="326" y="138"/>
                  <a:pt x="320"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320" y="373"/>
                  <a:pt x="320" y="373"/>
                  <a:pt x="320" y="373"/>
                </a:cubicBezTo>
                <a:cubicBezTo>
                  <a:pt x="326" y="373"/>
                  <a:pt x="330" y="368"/>
                  <a:pt x="330" y="362"/>
                </a:cubicBezTo>
                <a:cubicBezTo>
                  <a:pt x="330" y="316"/>
                  <a:pt x="330" y="316"/>
                  <a:pt x="330" y="316"/>
                </a:cubicBezTo>
                <a:cubicBezTo>
                  <a:pt x="400" y="351"/>
                  <a:pt x="400" y="351"/>
                  <a:pt x="400" y="351"/>
                </a:cubicBezTo>
                <a:cubicBezTo>
                  <a:pt x="404" y="352"/>
                  <a:pt x="407" y="352"/>
                  <a:pt x="411" y="350"/>
                </a:cubicBezTo>
                <a:cubicBezTo>
                  <a:pt x="414" y="348"/>
                  <a:pt x="416" y="345"/>
                  <a:pt x="416" y="341"/>
                </a:cubicBezTo>
                <a:lnTo>
                  <a:pt x="416" y="170"/>
                </a:lnTo>
                <a:close/>
              </a:path>
            </a:pathLst>
          </a:custGeom>
          <a:solidFill>
            <a:srgbClr val="9AA0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F6D66F16-033D-484B-AB41-21DF1D35AF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0" r="1058"/>
          <a:stretch/>
        </p:blipFill>
        <p:spPr bwMode="auto">
          <a:xfrm>
            <a:off x="5533299" y="4705151"/>
            <a:ext cx="1377830" cy="9609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a:extLst>
              <a:ext uri="{FF2B5EF4-FFF2-40B4-BE49-F238E27FC236}">
                <a16:creationId xmlns:a16="http://schemas.microsoft.com/office/drawing/2014/main" id="{0DB4AB12-F9DF-450C-BB87-896E6684E4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3299" y="3284847"/>
            <a:ext cx="1377830" cy="9185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81FE2414-637F-41B4-B825-FC09966F21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3298" y="1864546"/>
            <a:ext cx="1380076" cy="9200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CA0778A-B268-443B-BF20-1C21D9BEE6B4}"/>
              </a:ext>
            </a:extLst>
          </p:cNvPr>
          <p:cNvGrpSpPr/>
          <p:nvPr/>
        </p:nvGrpSpPr>
        <p:grpSpPr>
          <a:xfrm>
            <a:off x="744805" y="2973178"/>
            <a:ext cx="4756736" cy="548640"/>
            <a:chOff x="207150" y="3293568"/>
            <a:chExt cx="4756736" cy="548640"/>
          </a:xfrm>
        </p:grpSpPr>
        <p:grpSp>
          <p:nvGrpSpPr>
            <p:cNvPr id="15" name="Group 836">
              <a:extLst>
                <a:ext uri="{FF2B5EF4-FFF2-40B4-BE49-F238E27FC236}">
                  <a16:creationId xmlns:a16="http://schemas.microsoft.com/office/drawing/2014/main" id="{607B9075-EF21-44FA-ABCA-12F89EFE7533}"/>
                </a:ext>
              </a:extLst>
            </p:cNvPr>
            <p:cNvGrpSpPr>
              <a:grpSpLocks noChangeAspect="1"/>
            </p:cNvGrpSpPr>
            <p:nvPr/>
          </p:nvGrpSpPr>
          <p:grpSpPr bwMode="auto">
            <a:xfrm>
              <a:off x="207150" y="3293568"/>
              <a:ext cx="548640" cy="548640"/>
              <a:chOff x="4676" y="3030"/>
              <a:chExt cx="340" cy="340"/>
            </a:xfrm>
            <a:solidFill>
              <a:srgbClr val="1F497D"/>
            </a:solidFill>
          </p:grpSpPr>
          <p:sp>
            <p:nvSpPr>
              <p:cNvPr id="17" name="Oval 837">
                <a:extLst>
                  <a:ext uri="{FF2B5EF4-FFF2-40B4-BE49-F238E27FC236}">
                    <a16:creationId xmlns:a16="http://schemas.microsoft.com/office/drawing/2014/main" id="{6FA4B931-2C11-4289-AAEA-9AF4796BB795}"/>
                  </a:ext>
                </a:extLst>
              </p:cNvPr>
              <p:cNvSpPr>
                <a:spLocks noChangeArrowheads="1"/>
              </p:cNvSpPr>
              <p:nvPr/>
            </p:nvSpPr>
            <p:spPr bwMode="auto">
              <a:xfrm>
                <a:off x="4888" y="3108"/>
                <a:ext cx="14" cy="14"/>
              </a:xfrm>
              <a:prstGeom prst="ellipse">
                <a:avLst/>
              </a:prstGeom>
              <a:solidFill>
                <a:srgbClr val="FABB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838">
                <a:extLst>
                  <a:ext uri="{FF2B5EF4-FFF2-40B4-BE49-F238E27FC236}">
                    <a16:creationId xmlns:a16="http://schemas.microsoft.com/office/drawing/2014/main" id="{0B5F145C-D7D0-4F5B-B00D-1767663C8EE0}"/>
                  </a:ext>
                </a:extLst>
              </p:cNvPr>
              <p:cNvSpPr>
                <a:spLocks noChangeArrowheads="1"/>
              </p:cNvSpPr>
              <p:nvPr/>
            </p:nvSpPr>
            <p:spPr bwMode="auto">
              <a:xfrm>
                <a:off x="4789" y="3108"/>
                <a:ext cx="14" cy="14"/>
              </a:xfrm>
              <a:prstGeom prst="ellipse">
                <a:avLst/>
              </a:prstGeom>
              <a:solidFill>
                <a:srgbClr val="FABB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839">
                <a:extLst>
                  <a:ext uri="{FF2B5EF4-FFF2-40B4-BE49-F238E27FC236}">
                    <a16:creationId xmlns:a16="http://schemas.microsoft.com/office/drawing/2014/main" id="{0121EE0F-DF08-410C-BAFC-AE0299AA1C13}"/>
                  </a:ext>
                </a:extLst>
              </p:cNvPr>
              <p:cNvSpPr>
                <a:spLocks/>
              </p:cNvSpPr>
              <p:nvPr/>
            </p:nvSpPr>
            <p:spPr bwMode="auto">
              <a:xfrm>
                <a:off x="4876" y="3164"/>
                <a:ext cx="38" cy="71"/>
              </a:xfrm>
              <a:custGeom>
                <a:avLst/>
                <a:gdLst>
                  <a:gd name="T0" fmla="*/ 18 w 38"/>
                  <a:gd name="T1" fmla="*/ 0 h 71"/>
                  <a:gd name="T2" fmla="*/ 0 w 38"/>
                  <a:gd name="T3" fmla="*/ 71 h 71"/>
                  <a:gd name="T4" fmla="*/ 38 w 38"/>
                  <a:gd name="T5" fmla="*/ 71 h 71"/>
                  <a:gd name="T6" fmla="*/ 21 w 38"/>
                  <a:gd name="T7" fmla="*/ 0 h 71"/>
                  <a:gd name="T8" fmla="*/ 18 w 38"/>
                  <a:gd name="T9" fmla="*/ 0 h 71"/>
                </a:gdLst>
                <a:ahLst/>
                <a:cxnLst>
                  <a:cxn ang="0">
                    <a:pos x="T0" y="T1"/>
                  </a:cxn>
                  <a:cxn ang="0">
                    <a:pos x="T2" y="T3"/>
                  </a:cxn>
                  <a:cxn ang="0">
                    <a:pos x="T4" y="T5"/>
                  </a:cxn>
                  <a:cxn ang="0">
                    <a:pos x="T6" y="T7"/>
                  </a:cxn>
                  <a:cxn ang="0">
                    <a:pos x="T8" y="T9"/>
                  </a:cxn>
                </a:cxnLst>
                <a:rect l="0" t="0" r="r" b="b"/>
                <a:pathLst>
                  <a:path w="38" h="71">
                    <a:moveTo>
                      <a:pt x="18" y="0"/>
                    </a:moveTo>
                    <a:lnTo>
                      <a:pt x="0" y="71"/>
                    </a:lnTo>
                    <a:lnTo>
                      <a:pt x="38" y="71"/>
                    </a:lnTo>
                    <a:lnTo>
                      <a:pt x="21" y="0"/>
                    </a:lnTo>
                    <a:lnTo>
                      <a:pt x="18" y="0"/>
                    </a:lnTo>
                    <a:close/>
                  </a:path>
                </a:pathLst>
              </a:custGeom>
              <a:solidFill>
                <a:srgbClr val="FABB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840">
                <a:extLst>
                  <a:ext uri="{FF2B5EF4-FFF2-40B4-BE49-F238E27FC236}">
                    <a16:creationId xmlns:a16="http://schemas.microsoft.com/office/drawing/2014/main" id="{994F6BAD-74ED-4297-9E05-C5A6B2211C7A}"/>
                  </a:ext>
                </a:extLst>
              </p:cNvPr>
              <p:cNvSpPr>
                <a:spLocks noEditPoints="1"/>
              </p:cNvSpPr>
              <p:nvPr/>
            </p:nvSpPr>
            <p:spPr bwMode="auto">
              <a:xfrm>
                <a:off x="4676" y="303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81 w 512"/>
                  <a:gd name="T11" fmla="*/ 96 h 512"/>
                  <a:gd name="T12" fmla="*/ 213 w 512"/>
                  <a:gd name="T13" fmla="*/ 128 h 512"/>
                  <a:gd name="T14" fmla="*/ 181 w 512"/>
                  <a:gd name="T15" fmla="*/ 160 h 512"/>
                  <a:gd name="T16" fmla="*/ 149 w 512"/>
                  <a:gd name="T17" fmla="*/ 128 h 512"/>
                  <a:gd name="T18" fmla="*/ 181 w 512"/>
                  <a:gd name="T19" fmla="*/ 96 h 512"/>
                  <a:gd name="T20" fmla="*/ 234 w 512"/>
                  <a:gd name="T21" fmla="*/ 298 h 512"/>
                  <a:gd name="T22" fmla="*/ 224 w 512"/>
                  <a:gd name="T23" fmla="*/ 309 h 512"/>
                  <a:gd name="T24" fmla="*/ 213 w 512"/>
                  <a:gd name="T25" fmla="*/ 309 h 512"/>
                  <a:gd name="T26" fmla="*/ 213 w 512"/>
                  <a:gd name="T27" fmla="*/ 405 h 512"/>
                  <a:gd name="T28" fmla="*/ 202 w 512"/>
                  <a:gd name="T29" fmla="*/ 416 h 512"/>
                  <a:gd name="T30" fmla="*/ 192 w 512"/>
                  <a:gd name="T31" fmla="*/ 405 h 512"/>
                  <a:gd name="T32" fmla="*/ 192 w 512"/>
                  <a:gd name="T33" fmla="*/ 309 h 512"/>
                  <a:gd name="T34" fmla="*/ 170 w 512"/>
                  <a:gd name="T35" fmla="*/ 309 h 512"/>
                  <a:gd name="T36" fmla="*/ 170 w 512"/>
                  <a:gd name="T37" fmla="*/ 405 h 512"/>
                  <a:gd name="T38" fmla="*/ 160 w 512"/>
                  <a:gd name="T39" fmla="*/ 416 h 512"/>
                  <a:gd name="T40" fmla="*/ 149 w 512"/>
                  <a:gd name="T41" fmla="*/ 405 h 512"/>
                  <a:gd name="T42" fmla="*/ 149 w 512"/>
                  <a:gd name="T43" fmla="*/ 309 h 512"/>
                  <a:gd name="T44" fmla="*/ 138 w 512"/>
                  <a:gd name="T45" fmla="*/ 309 h 512"/>
                  <a:gd name="T46" fmla="*/ 128 w 512"/>
                  <a:gd name="T47" fmla="*/ 298 h 512"/>
                  <a:gd name="T48" fmla="*/ 128 w 512"/>
                  <a:gd name="T49" fmla="*/ 192 h 512"/>
                  <a:gd name="T50" fmla="*/ 138 w 512"/>
                  <a:gd name="T51" fmla="*/ 181 h 512"/>
                  <a:gd name="T52" fmla="*/ 224 w 512"/>
                  <a:gd name="T53" fmla="*/ 181 h 512"/>
                  <a:gd name="T54" fmla="*/ 234 w 512"/>
                  <a:gd name="T55" fmla="*/ 192 h 512"/>
                  <a:gd name="T56" fmla="*/ 234 w 512"/>
                  <a:gd name="T57" fmla="*/ 298 h 512"/>
                  <a:gd name="T58" fmla="*/ 330 w 512"/>
                  <a:gd name="T59" fmla="*/ 96 h 512"/>
                  <a:gd name="T60" fmla="*/ 362 w 512"/>
                  <a:gd name="T61" fmla="*/ 128 h 512"/>
                  <a:gd name="T62" fmla="*/ 330 w 512"/>
                  <a:gd name="T63" fmla="*/ 160 h 512"/>
                  <a:gd name="T64" fmla="*/ 298 w 512"/>
                  <a:gd name="T65" fmla="*/ 128 h 512"/>
                  <a:gd name="T66" fmla="*/ 330 w 512"/>
                  <a:gd name="T67" fmla="*/ 96 h 512"/>
                  <a:gd name="T68" fmla="*/ 381 w 512"/>
                  <a:gd name="T69" fmla="*/ 326 h 512"/>
                  <a:gd name="T70" fmla="*/ 373 w 512"/>
                  <a:gd name="T71" fmla="*/ 330 h 512"/>
                  <a:gd name="T72" fmla="*/ 362 w 512"/>
                  <a:gd name="T73" fmla="*/ 330 h 512"/>
                  <a:gd name="T74" fmla="*/ 362 w 512"/>
                  <a:gd name="T75" fmla="*/ 405 h 512"/>
                  <a:gd name="T76" fmla="*/ 352 w 512"/>
                  <a:gd name="T77" fmla="*/ 416 h 512"/>
                  <a:gd name="T78" fmla="*/ 341 w 512"/>
                  <a:gd name="T79" fmla="*/ 405 h 512"/>
                  <a:gd name="T80" fmla="*/ 341 w 512"/>
                  <a:gd name="T81" fmla="*/ 330 h 512"/>
                  <a:gd name="T82" fmla="*/ 320 w 512"/>
                  <a:gd name="T83" fmla="*/ 330 h 512"/>
                  <a:gd name="T84" fmla="*/ 320 w 512"/>
                  <a:gd name="T85" fmla="*/ 405 h 512"/>
                  <a:gd name="T86" fmla="*/ 309 w 512"/>
                  <a:gd name="T87" fmla="*/ 416 h 512"/>
                  <a:gd name="T88" fmla="*/ 298 w 512"/>
                  <a:gd name="T89" fmla="*/ 405 h 512"/>
                  <a:gd name="T90" fmla="*/ 298 w 512"/>
                  <a:gd name="T91" fmla="*/ 330 h 512"/>
                  <a:gd name="T92" fmla="*/ 288 w 512"/>
                  <a:gd name="T93" fmla="*/ 330 h 512"/>
                  <a:gd name="T94" fmla="*/ 279 w 512"/>
                  <a:gd name="T95" fmla="*/ 326 h 512"/>
                  <a:gd name="T96" fmla="*/ 277 w 512"/>
                  <a:gd name="T97" fmla="*/ 317 h 512"/>
                  <a:gd name="T98" fmla="*/ 309 w 512"/>
                  <a:gd name="T99" fmla="*/ 189 h 512"/>
                  <a:gd name="T100" fmla="*/ 320 w 512"/>
                  <a:gd name="T101" fmla="*/ 181 h 512"/>
                  <a:gd name="T102" fmla="*/ 341 w 512"/>
                  <a:gd name="T103" fmla="*/ 181 h 512"/>
                  <a:gd name="T104" fmla="*/ 351 w 512"/>
                  <a:gd name="T105" fmla="*/ 189 h 512"/>
                  <a:gd name="T106" fmla="*/ 383 w 512"/>
                  <a:gd name="T107" fmla="*/ 317 h 512"/>
                  <a:gd name="T108" fmla="*/ 381 w 512"/>
                  <a:gd name="T109" fmla="*/ 32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81" y="96"/>
                    </a:moveTo>
                    <a:cubicBezTo>
                      <a:pt x="199" y="96"/>
                      <a:pt x="213" y="110"/>
                      <a:pt x="213" y="128"/>
                    </a:cubicBezTo>
                    <a:cubicBezTo>
                      <a:pt x="213" y="145"/>
                      <a:pt x="199" y="160"/>
                      <a:pt x="181" y="160"/>
                    </a:cubicBezTo>
                    <a:cubicBezTo>
                      <a:pt x="163" y="160"/>
                      <a:pt x="149" y="145"/>
                      <a:pt x="149" y="128"/>
                    </a:cubicBezTo>
                    <a:cubicBezTo>
                      <a:pt x="149" y="110"/>
                      <a:pt x="163" y="96"/>
                      <a:pt x="181" y="96"/>
                    </a:cubicBezTo>
                    <a:close/>
                    <a:moveTo>
                      <a:pt x="234" y="298"/>
                    </a:moveTo>
                    <a:cubicBezTo>
                      <a:pt x="234" y="304"/>
                      <a:pt x="230" y="309"/>
                      <a:pt x="224" y="309"/>
                    </a:cubicBezTo>
                    <a:cubicBezTo>
                      <a:pt x="213" y="309"/>
                      <a:pt x="213" y="309"/>
                      <a:pt x="213" y="309"/>
                    </a:cubicBezTo>
                    <a:cubicBezTo>
                      <a:pt x="213" y="405"/>
                      <a:pt x="213" y="405"/>
                      <a:pt x="213" y="405"/>
                    </a:cubicBezTo>
                    <a:cubicBezTo>
                      <a:pt x="213" y="411"/>
                      <a:pt x="208" y="416"/>
                      <a:pt x="202" y="416"/>
                    </a:cubicBezTo>
                    <a:cubicBezTo>
                      <a:pt x="196" y="416"/>
                      <a:pt x="192" y="411"/>
                      <a:pt x="192" y="405"/>
                    </a:cubicBezTo>
                    <a:cubicBezTo>
                      <a:pt x="192" y="309"/>
                      <a:pt x="192" y="309"/>
                      <a:pt x="192" y="309"/>
                    </a:cubicBezTo>
                    <a:cubicBezTo>
                      <a:pt x="170" y="309"/>
                      <a:pt x="170" y="309"/>
                      <a:pt x="170" y="309"/>
                    </a:cubicBezTo>
                    <a:cubicBezTo>
                      <a:pt x="170" y="405"/>
                      <a:pt x="170" y="405"/>
                      <a:pt x="170" y="405"/>
                    </a:cubicBezTo>
                    <a:cubicBezTo>
                      <a:pt x="170" y="411"/>
                      <a:pt x="166" y="416"/>
                      <a:pt x="160" y="416"/>
                    </a:cubicBezTo>
                    <a:cubicBezTo>
                      <a:pt x="154" y="416"/>
                      <a:pt x="149" y="411"/>
                      <a:pt x="149" y="405"/>
                    </a:cubicBezTo>
                    <a:cubicBezTo>
                      <a:pt x="149" y="309"/>
                      <a:pt x="149" y="309"/>
                      <a:pt x="149" y="309"/>
                    </a:cubicBezTo>
                    <a:cubicBezTo>
                      <a:pt x="138" y="309"/>
                      <a:pt x="138" y="309"/>
                      <a:pt x="138" y="309"/>
                    </a:cubicBezTo>
                    <a:cubicBezTo>
                      <a:pt x="132" y="309"/>
                      <a:pt x="128" y="304"/>
                      <a:pt x="128" y="298"/>
                    </a:cubicBezTo>
                    <a:cubicBezTo>
                      <a:pt x="128" y="192"/>
                      <a:pt x="128" y="192"/>
                      <a:pt x="128" y="192"/>
                    </a:cubicBezTo>
                    <a:cubicBezTo>
                      <a:pt x="128" y="186"/>
                      <a:pt x="132" y="181"/>
                      <a:pt x="138" y="181"/>
                    </a:cubicBezTo>
                    <a:cubicBezTo>
                      <a:pt x="224" y="181"/>
                      <a:pt x="224" y="181"/>
                      <a:pt x="224" y="181"/>
                    </a:cubicBezTo>
                    <a:cubicBezTo>
                      <a:pt x="230" y="181"/>
                      <a:pt x="234" y="186"/>
                      <a:pt x="234" y="192"/>
                    </a:cubicBezTo>
                    <a:lnTo>
                      <a:pt x="234" y="298"/>
                    </a:lnTo>
                    <a:close/>
                    <a:moveTo>
                      <a:pt x="330" y="96"/>
                    </a:moveTo>
                    <a:cubicBezTo>
                      <a:pt x="348" y="96"/>
                      <a:pt x="362" y="110"/>
                      <a:pt x="362" y="128"/>
                    </a:cubicBezTo>
                    <a:cubicBezTo>
                      <a:pt x="362" y="145"/>
                      <a:pt x="348" y="160"/>
                      <a:pt x="330" y="160"/>
                    </a:cubicBezTo>
                    <a:cubicBezTo>
                      <a:pt x="313" y="160"/>
                      <a:pt x="298" y="145"/>
                      <a:pt x="298" y="128"/>
                    </a:cubicBezTo>
                    <a:cubicBezTo>
                      <a:pt x="298" y="110"/>
                      <a:pt x="313" y="96"/>
                      <a:pt x="330" y="96"/>
                    </a:cubicBezTo>
                    <a:close/>
                    <a:moveTo>
                      <a:pt x="381" y="326"/>
                    </a:moveTo>
                    <a:cubicBezTo>
                      <a:pt x="379" y="329"/>
                      <a:pt x="376" y="330"/>
                      <a:pt x="373" y="330"/>
                    </a:cubicBezTo>
                    <a:cubicBezTo>
                      <a:pt x="362" y="330"/>
                      <a:pt x="362" y="330"/>
                      <a:pt x="362" y="330"/>
                    </a:cubicBezTo>
                    <a:cubicBezTo>
                      <a:pt x="362" y="405"/>
                      <a:pt x="362" y="405"/>
                      <a:pt x="362" y="405"/>
                    </a:cubicBezTo>
                    <a:cubicBezTo>
                      <a:pt x="362" y="411"/>
                      <a:pt x="358" y="416"/>
                      <a:pt x="352" y="416"/>
                    </a:cubicBezTo>
                    <a:cubicBezTo>
                      <a:pt x="346" y="416"/>
                      <a:pt x="341" y="411"/>
                      <a:pt x="341" y="405"/>
                    </a:cubicBezTo>
                    <a:cubicBezTo>
                      <a:pt x="341" y="330"/>
                      <a:pt x="341" y="330"/>
                      <a:pt x="341" y="330"/>
                    </a:cubicBezTo>
                    <a:cubicBezTo>
                      <a:pt x="320" y="330"/>
                      <a:pt x="320" y="330"/>
                      <a:pt x="320" y="330"/>
                    </a:cubicBezTo>
                    <a:cubicBezTo>
                      <a:pt x="320" y="405"/>
                      <a:pt x="320" y="405"/>
                      <a:pt x="320" y="405"/>
                    </a:cubicBezTo>
                    <a:cubicBezTo>
                      <a:pt x="320" y="411"/>
                      <a:pt x="315" y="416"/>
                      <a:pt x="309" y="416"/>
                    </a:cubicBezTo>
                    <a:cubicBezTo>
                      <a:pt x="303" y="416"/>
                      <a:pt x="298" y="411"/>
                      <a:pt x="298" y="405"/>
                    </a:cubicBezTo>
                    <a:cubicBezTo>
                      <a:pt x="298" y="330"/>
                      <a:pt x="298" y="330"/>
                      <a:pt x="298" y="330"/>
                    </a:cubicBezTo>
                    <a:cubicBezTo>
                      <a:pt x="288" y="330"/>
                      <a:pt x="288" y="330"/>
                      <a:pt x="288" y="330"/>
                    </a:cubicBezTo>
                    <a:cubicBezTo>
                      <a:pt x="284" y="330"/>
                      <a:pt x="281" y="329"/>
                      <a:pt x="279" y="326"/>
                    </a:cubicBezTo>
                    <a:cubicBezTo>
                      <a:pt x="277" y="324"/>
                      <a:pt x="277" y="320"/>
                      <a:pt x="277" y="317"/>
                    </a:cubicBezTo>
                    <a:cubicBezTo>
                      <a:pt x="309" y="189"/>
                      <a:pt x="309" y="189"/>
                      <a:pt x="309" y="189"/>
                    </a:cubicBezTo>
                    <a:cubicBezTo>
                      <a:pt x="311" y="184"/>
                      <a:pt x="315" y="181"/>
                      <a:pt x="320" y="181"/>
                    </a:cubicBezTo>
                    <a:cubicBezTo>
                      <a:pt x="341" y="181"/>
                      <a:pt x="341" y="181"/>
                      <a:pt x="341" y="181"/>
                    </a:cubicBezTo>
                    <a:cubicBezTo>
                      <a:pt x="346" y="181"/>
                      <a:pt x="350" y="184"/>
                      <a:pt x="351" y="189"/>
                    </a:cubicBezTo>
                    <a:cubicBezTo>
                      <a:pt x="383" y="317"/>
                      <a:pt x="383" y="317"/>
                      <a:pt x="383" y="317"/>
                    </a:cubicBezTo>
                    <a:cubicBezTo>
                      <a:pt x="384" y="320"/>
                      <a:pt x="383" y="324"/>
                      <a:pt x="381" y="326"/>
                    </a:cubicBezTo>
                    <a:close/>
                  </a:path>
                </a:pathLst>
              </a:custGeom>
              <a:solidFill>
                <a:srgbClr val="FABB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841">
                <a:extLst>
                  <a:ext uri="{FF2B5EF4-FFF2-40B4-BE49-F238E27FC236}">
                    <a16:creationId xmlns:a16="http://schemas.microsoft.com/office/drawing/2014/main" id="{0E5CE0A5-DCC6-4362-A632-BD10FCFCE02F}"/>
                  </a:ext>
                </a:extLst>
              </p:cNvPr>
              <p:cNvSpPr>
                <a:spLocks noChangeArrowheads="1"/>
              </p:cNvSpPr>
              <p:nvPr/>
            </p:nvSpPr>
            <p:spPr bwMode="auto">
              <a:xfrm>
                <a:off x="4775" y="3164"/>
                <a:ext cx="42" cy="57"/>
              </a:xfrm>
              <a:prstGeom prst="rect">
                <a:avLst/>
              </a:prstGeom>
              <a:solidFill>
                <a:srgbClr val="FABB0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TextBox 15">
              <a:extLst>
                <a:ext uri="{FF2B5EF4-FFF2-40B4-BE49-F238E27FC236}">
                  <a16:creationId xmlns:a16="http://schemas.microsoft.com/office/drawing/2014/main" id="{8D2B7762-694B-4F35-9213-C8BE12968767}"/>
                </a:ext>
              </a:extLst>
            </p:cNvPr>
            <p:cNvSpPr txBox="1"/>
            <p:nvPr/>
          </p:nvSpPr>
          <p:spPr>
            <a:xfrm>
              <a:off x="890683" y="3306278"/>
              <a:ext cx="40732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Managers should hold </a:t>
              </a: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team office hours</a:t>
              </a:r>
              <a:r>
                <a:rPr kumimoji="0" lang="en-US" sz="12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enable all employees to ask any questions they have.</a:t>
              </a:r>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2" name="Group 21">
            <a:extLst>
              <a:ext uri="{FF2B5EF4-FFF2-40B4-BE49-F238E27FC236}">
                <a16:creationId xmlns:a16="http://schemas.microsoft.com/office/drawing/2014/main" id="{DFC02C58-AB3B-4C80-8F48-3815D61DF951}"/>
              </a:ext>
            </a:extLst>
          </p:cNvPr>
          <p:cNvGrpSpPr/>
          <p:nvPr/>
        </p:nvGrpSpPr>
        <p:grpSpPr>
          <a:xfrm>
            <a:off x="744832" y="3873118"/>
            <a:ext cx="4756709" cy="646331"/>
            <a:chOff x="207177" y="4207226"/>
            <a:chExt cx="4756709" cy="646331"/>
          </a:xfrm>
        </p:grpSpPr>
        <p:sp>
          <p:nvSpPr>
            <p:cNvPr id="23" name="Freeform 393">
              <a:extLst>
                <a:ext uri="{FF2B5EF4-FFF2-40B4-BE49-F238E27FC236}">
                  <a16:creationId xmlns:a16="http://schemas.microsoft.com/office/drawing/2014/main" id="{5B9A9314-C295-45EC-8CA8-676DA3C2A5D9}"/>
                </a:ext>
              </a:extLst>
            </p:cNvPr>
            <p:cNvSpPr>
              <a:spLocks noChangeAspect="1" noEditPoints="1"/>
            </p:cNvSpPr>
            <p:nvPr/>
          </p:nvSpPr>
          <p:spPr bwMode="auto">
            <a:xfrm>
              <a:off x="207177" y="4301432"/>
              <a:ext cx="548640" cy="550253"/>
            </a:xfrm>
            <a:custGeom>
              <a:avLst/>
              <a:gdLst>
                <a:gd name="T0" fmla="*/ 0 w 512"/>
                <a:gd name="T1" fmla="*/ 256 h 512"/>
                <a:gd name="T2" fmla="*/ 512 w 512"/>
                <a:gd name="T3" fmla="*/ 256 h 512"/>
                <a:gd name="T4" fmla="*/ 231 w 512"/>
                <a:gd name="T5" fmla="*/ 381 h 512"/>
                <a:gd name="T6" fmla="*/ 216 w 512"/>
                <a:gd name="T7" fmla="*/ 382 h 512"/>
                <a:gd name="T8" fmla="*/ 177 w 512"/>
                <a:gd name="T9" fmla="*/ 372 h 512"/>
                <a:gd name="T10" fmla="*/ 161 w 512"/>
                <a:gd name="T11" fmla="*/ 324 h 512"/>
                <a:gd name="T12" fmla="*/ 172 w 512"/>
                <a:gd name="T13" fmla="*/ 250 h 512"/>
                <a:gd name="T14" fmla="*/ 149 w 512"/>
                <a:gd name="T15" fmla="*/ 240 h 512"/>
                <a:gd name="T16" fmla="*/ 125 w 512"/>
                <a:gd name="T17" fmla="*/ 250 h 512"/>
                <a:gd name="T18" fmla="*/ 136 w 512"/>
                <a:gd name="T19" fmla="*/ 324 h 512"/>
                <a:gd name="T20" fmla="*/ 121 w 512"/>
                <a:gd name="T21" fmla="*/ 372 h 512"/>
                <a:gd name="T22" fmla="*/ 107 w 512"/>
                <a:gd name="T23" fmla="*/ 366 h 512"/>
                <a:gd name="T24" fmla="*/ 118 w 512"/>
                <a:gd name="T25" fmla="*/ 336 h 512"/>
                <a:gd name="T26" fmla="*/ 109 w 512"/>
                <a:gd name="T27" fmla="*/ 237 h 512"/>
                <a:gd name="T28" fmla="*/ 149 w 512"/>
                <a:gd name="T29" fmla="*/ 218 h 512"/>
                <a:gd name="T30" fmla="*/ 149 w 512"/>
                <a:gd name="T31" fmla="*/ 218 h 512"/>
                <a:gd name="T32" fmla="*/ 189 w 512"/>
                <a:gd name="T33" fmla="*/ 237 h 512"/>
                <a:gd name="T34" fmla="*/ 180 w 512"/>
                <a:gd name="T35" fmla="*/ 336 h 512"/>
                <a:gd name="T36" fmla="*/ 198 w 512"/>
                <a:gd name="T37" fmla="*/ 355 h 512"/>
                <a:gd name="T38" fmla="*/ 231 w 512"/>
                <a:gd name="T39" fmla="*/ 381 h 512"/>
                <a:gd name="T40" fmla="*/ 405 w 512"/>
                <a:gd name="T41" fmla="*/ 330 h 512"/>
                <a:gd name="T42" fmla="*/ 213 w 512"/>
                <a:gd name="T43" fmla="*/ 320 h 512"/>
                <a:gd name="T44" fmla="*/ 394 w 512"/>
                <a:gd name="T45" fmla="*/ 309 h 512"/>
                <a:gd name="T46" fmla="*/ 170 w 512"/>
                <a:gd name="T47" fmla="*/ 181 h 512"/>
                <a:gd name="T48" fmla="*/ 160 w 512"/>
                <a:gd name="T49" fmla="*/ 202 h 512"/>
                <a:gd name="T50" fmla="*/ 149 w 512"/>
                <a:gd name="T51" fmla="*/ 170 h 512"/>
                <a:gd name="T52" fmla="*/ 405 w 512"/>
                <a:gd name="T53" fmla="*/ 160 h 512"/>
                <a:gd name="T54" fmla="*/ 416 w 512"/>
                <a:gd name="T55" fmla="*/ 320 h 512"/>
                <a:gd name="T56" fmla="*/ 362 w 512"/>
                <a:gd name="T57" fmla="*/ 256 h 512"/>
                <a:gd name="T58" fmla="*/ 362 w 512"/>
                <a:gd name="T59" fmla="*/ 277 h 512"/>
                <a:gd name="T60" fmla="*/ 224 w 512"/>
                <a:gd name="T61" fmla="*/ 266 h 512"/>
                <a:gd name="T62" fmla="*/ 224 w 512"/>
                <a:gd name="T63" fmla="*/ 224 h 512"/>
                <a:gd name="T64" fmla="*/ 362 w 512"/>
                <a:gd name="T65" fmla="*/ 213 h 512"/>
                <a:gd name="T66" fmla="*/ 362 w 512"/>
                <a:gd name="T67" fmla="*/ 234 h 512"/>
                <a:gd name="T68" fmla="*/ 224 w 512"/>
                <a:gd name="T69"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rgbClr val="1B5D1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1B29CDB4-F34B-4B90-94A8-B7557684A811}"/>
                </a:ext>
              </a:extLst>
            </p:cNvPr>
            <p:cNvSpPr txBox="1"/>
            <p:nvPr/>
          </p:nvSpPr>
          <p:spPr>
            <a:xfrm>
              <a:off x="890683" y="4207226"/>
              <a:ext cx="40732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Staff should </a:t>
              </a: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 thoughtful about meeting participation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make it clear to people when they do not need to attend.</a:t>
              </a:r>
            </a:p>
          </p:txBody>
        </p:sp>
      </p:grpSp>
      <p:sp>
        <p:nvSpPr>
          <p:cNvPr id="25" name="TextBox 24">
            <a:extLst>
              <a:ext uri="{FF2B5EF4-FFF2-40B4-BE49-F238E27FC236}">
                <a16:creationId xmlns:a16="http://schemas.microsoft.com/office/drawing/2014/main" id="{C5289295-5D7D-455A-93A4-7B7E1784D0CD}"/>
              </a:ext>
            </a:extLst>
          </p:cNvPr>
          <p:cNvSpPr txBox="1"/>
          <p:nvPr/>
        </p:nvSpPr>
        <p:spPr>
          <a:xfrm>
            <a:off x="7704779" y="1874758"/>
            <a:ext cx="40732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Encourage but do not mandate use of the video camera</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promote team connection.</a:t>
            </a:r>
          </a:p>
        </p:txBody>
      </p:sp>
      <p:sp>
        <p:nvSpPr>
          <p:cNvPr id="26" name="TextBox 25">
            <a:extLst>
              <a:ext uri="{FF2B5EF4-FFF2-40B4-BE49-F238E27FC236}">
                <a16:creationId xmlns:a16="http://schemas.microsoft.com/office/drawing/2014/main" id="{F6280DE6-382F-47CE-BBD1-0E6DA444A230}"/>
              </a:ext>
            </a:extLst>
          </p:cNvPr>
          <p:cNvSpPr txBox="1"/>
          <p:nvPr/>
        </p:nvSpPr>
        <p:spPr>
          <a:xfrm>
            <a:off x="7704779" y="2694889"/>
            <a:ext cx="40732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Select a time when everyone can typically participate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establish the expectation that they will unless an extenuating circumstance arises.</a:t>
            </a:r>
          </a:p>
        </p:txBody>
      </p:sp>
      <p:sp>
        <p:nvSpPr>
          <p:cNvPr id="27" name="TextBox 26">
            <a:extLst>
              <a:ext uri="{FF2B5EF4-FFF2-40B4-BE49-F238E27FC236}">
                <a16:creationId xmlns:a16="http://schemas.microsoft.com/office/drawing/2014/main" id="{74A34EF0-FF4A-46E0-808F-A66A21872F5D}"/>
              </a:ext>
            </a:extLst>
          </p:cNvPr>
          <p:cNvSpPr txBox="1"/>
          <p:nvPr/>
        </p:nvSpPr>
        <p:spPr>
          <a:xfrm>
            <a:off x="7704779" y="4954627"/>
            <a:ext cx="40732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Keep scheduled team meetings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even if they end early – even a quick exchange may strengthen team connection.</a:t>
            </a:r>
          </a:p>
        </p:txBody>
      </p:sp>
      <p:grpSp>
        <p:nvGrpSpPr>
          <p:cNvPr id="28" name="Group 27">
            <a:extLst>
              <a:ext uri="{FF2B5EF4-FFF2-40B4-BE49-F238E27FC236}">
                <a16:creationId xmlns:a16="http://schemas.microsoft.com/office/drawing/2014/main" id="{9EF66ACE-2DF8-45B7-AC85-A038C98187F4}"/>
              </a:ext>
            </a:extLst>
          </p:cNvPr>
          <p:cNvGrpSpPr/>
          <p:nvPr/>
        </p:nvGrpSpPr>
        <p:grpSpPr>
          <a:xfrm>
            <a:off x="744832" y="1883214"/>
            <a:ext cx="4756709" cy="646331"/>
            <a:chOff x="207177" y="2189886"/>
            <a:chExt cx="4756709" cy="646331"/>
          </a:xfrm>
        </p:grpSpPr>
        <p:sp>
          <p:nvSpPr>
            <p:cNvPr id="29" name="TextBox 28">
              <a:extLst>
                <a:ext uri="{FF2B5EF4-FFF2-40B4-BE49-F238E27FC236}">
                  <a16:creationId xmlns:a16="http://schemas.microsoft.com/office/drawing/2014/main" id="{41D5B638-0CE8-4315-B1E3-AB569F4666E1}"/>
                </a:ext>
              </a:extLst>
            </p:cNvPr>
            <p:cNvSpPr txBox="1"/>
            <p:nvPr/>
          </p:nvSpPr>
          <p:spPr>
            <a:xfrm>
              <a:off x="890683" y="2189886"/>
              <a:ext cx="40732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scheduled meetings should </a:t>
              </a: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include a virtual meeting option</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for people to participate, see, and hear remotely.</a:t>
              </a:r>
            </a:p>
          </p:txBody>
        </p:sp>
        <p:sp>
          <p:nvSpPr>
            <p:cNvPr id="30" name="Freeform 230">
              <a:extLst>
                <a:ext uri="{FF2B5EF4-FFF2-40B4-BE49-F238E27FC236}">
                  <a16:creationId xmlns:a16="http://schemas.microsoft.com/office/drawing/2014/main" id="{86F0D417-761F-41BA-A0DB-F30A52A5AA91}"/>
                </a:ext>
              </a:extLst>
            </p:cNvPr>
            <p:cNvSpPr>
              <a:spLocks noChangeAspect="1" noEditPoints="1"/>
            </p:cNvSpPr>
            <p:nvPr/>
          </p:nvSpPr>
          <p:spPr bwMode="auto">
            <a:xfrm>
              <a:off x="207177" y="2284898"/>
              <a:ext cx="548640" cy="548640"/>
            </a:xfrm>
            <a:custGeom>
              <a:avLst/>
              <a:gdLst>
                <a:gd name="T0" fmla="*/ 149 w 512"/>
                <a:gd name="T1" fmla="*/ 245 h 512"/>
                <a:gd name="T2" fmla="*/ 160 w 512"/>
                <a:gd name="T3" fmla="*/ 234 h 512"/>
                <a:gd name="T4" fmla="*/ 170 w 512"/>
                <a:gd name="T5" fmla="*/ 245 h 512"/>
                <a:gd name="T6" fmla="*/ 170 w 512"/>
                <a:gd name="T7" fmla="*/ 309 h 512"/>
                <a:gd name="T8" fmla="*/ 160 w 512"/>
                <a:gd name="T9" fmla="*/ 320 h 512"/>
                <a:gd name="T10" fmla="*/ 149 w 512"/>
                <a:gd name="T11" fmla="*/ 309 h 512"/>
                <a:gd name="T12" fmla="*/ 149 w 512"/>
                <a:gd name="T13" fmla="*/ 256 h 512"/>
                <a:gd name="T14" fmla="*/ 149 w 512"/>
                <a:gd name="T15" fmla="*/ 245 h 512"/>
                <a:gd name="T16" fmla="*/ 352 w 512"/>
                <a:gd name="T17" fmla="*/ 234 h 512"/>
                <a:gd name="T18" fmla="*/ 341 w 512"/>
                <a:gd name="T19" fmla="*/ 245 h 512"/>
                <a:gd name="T20" fmla="*/ 341 w 512"/>
                <a:gd name="T21" fmla="*/ 309 h 512"/>
                <a:gd name="T22" fmla="*/ 352 w 512"/>
                <a:gd name="T23" fmla="*/ 320 h 512"/>
                <a:gd name="T24" fmla="*/ 362 w 512"/>
                <a:gd name="T25" fmla="*/ 309 h 512"/>
                <a:gd name="T26" fmla="*/ 362 w 512"/>
                <a:gd name="T27" fmla="*/ 245 h 512"/>
                <a:gd name="T28" fmla="*/ 352 w 512"/>
                <a:gd name="T29" fmla="*/ 234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384 w 512"/>
                <a:gd name="T41" fmla="*/ 224 h 512"/>
                <a:gd name="T42" fmla="*/ 256 w 512"/>
                <a:gd name="T43" fmla="*/ 96 h 512"/>
                <a:gd name="T44" fmla="*/ 128 w 512"/>
                <a:gd name="T45" fmla="*/ 224 h 512"/>
                <a:gd name="T46" fmla="*/ 128 w 512"/>
                <a:gd name="T47" fmla="*/ 309 h 512"/>
                <a:gd name="T48" fmla="*/ 160 w 512"/>
                <a:gd name="T49" fmla="*/ 341 h 512"/>
                <a:gd name="T50" fmla="*/ 192 w 512"/>
                <a:gd name="T51" fmla="*/ 309 h 512"/>
                <a:gd name="T52" fmla="*/ 192 w 512"/>
                <a:gd name="T53" fmla="*/ 245 h 512"/>
                <a:gd name="T54" fmla="*/ 160 w 512"/>
                <a:gd name="T55" fmla="*/ 213 h 512"/>
                <a:gd name="T56" fmla="*/ 149 w 512"/>
                <a:gd name="T57" fmla="*/ 215 h 512"/>
                <a:gd name="T58" fmla="*/ 256 w 512"/>
                <a:gd name="T59" fmla="*/ 117 h 512"/>
                <a:gd name="T60" fmla="*/ 362 w 512"/>
                <a:gd name="T61" fmla="*/ 215 h 512"/>
                <a:gd name="T62" fmla="*/ 352 w 512"/>
                <a:gd name="T63" fmla="*/ 213 h 512"/>
                <a:gd name="T64" fmla="*/ 320 w 512"/>
                <a:gd name="T65" fmla="*/ 245 h 512"/>
                <a:gd name="T66" fmla="*/ 320 w 512"/>
                <a:gd name="T67" fmla="*/ 309 h 512"/>
                <a:gd name="T68" fmla="*/ 352 w 512"/>
                <a:gd name="T69" fmla="*/ 341 h 512"/>
                <a:gd name="T70" fmla="*/ 360 w 512"/>
                <a:gd name="T71" fmla="*/ 340 h 512"/>
                <a:gd name="T72" fmla="*/ 289 w 512"/>
                <a:gd name="T73" fmla="*/ 392 h 512"/>
                <a:gd name="T74" fmla="*/ 256 w 512"/>
                <a:gd name="T75" fmla="*/ 373 h 512"/>
                <a:gd name="T76" fmla="*/ 222 w 512"/>
                <a:gd name="T77" fmla="*/ 394 h 512"/>
                <a:gd name="T78" fmla="*/ 256 w 512"/>
                <a:gd name="T79" fmla="*/ 416 h 512"/>
                <a:gd name="T80" fmla="*/ 384 w 512"/>
                <a:gd name="T81" fmla="*/ 320 h 512"/>
                <a:gd name="T82" fmla="*/ 384 w 512"/>
                <a:gd name="T83"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149" y="245"/>
                  </a:moveTo>
                  <a:cubicBezTo>
                    <a:pt x="149" y="239"/>
                    <a:pt x="154" y="234"/>
                    <a:pt x="160" y="234"/>
                  </a:cubicBezTo>
                  <a:cubicBezTo>
                    <a:pt x="166" y="234"/>
                    <a:pt x="170" y="239"/>
                    <a:pt x="170" y="245"/>
                  </a:cubicBezTo>
                  <a:cubicBezTo>
                    <a:pt x="170" y="309"/>
                    <a:pt x="170" y="309"/>
                    <a:pt x="170" y="309"/>
                  </a:cubicBezTo>
                  <a:cubicBezTo>
                    <a:pt x="170" y="315"/>
                    <a:pt x="166" y="320"/>
                    <a:pt x="160" y="320"/>
                  </a:cubicBezTo>
                  <a:cubicBezTo>
                    <a:pt x="154" y="320"/>
                    <a:pt x="149" y="315"/>
                    <a:pt x="149" y="309"/>
                  </a:cubicBezTo>
                  <a:cubicBezTo>
                    <a:pt x="149" y="256"/>
                    <a:pt x="149" y="256"/>
                    <a:pt x="149" y="256"/>
                  </a:cubicBezTo>
                  <a:lnTo>
                    <a:pt x="149" y="245"/>
                  </a:lnTo>
                  <a:close/>
                  <a:moveTo>
                    <a:pt x="352" y="234"/>
                  </a:moveTo>
                  <a:cubicBezTo>
                    <a:pt x="346" y="234"/>
                    <a:pt x="341" y="239"/>
                    <a:pt x="341" y="245"/>
                  </a:cubicBezTo>
                  <a:cubicBezTo>
                    <a:pt x="341" y="309"/>
                    <a:pt x="341" y="309"/>
                    <a:pt x="341" y="309"/>
                  </a:cubicBezTo>
                  <a:cubicBezTo>
                    <a:pt x="341" y="315"/>
                    <a:pt x="346" y="320"/>
                    <a:pt x="352" y="320"/>
                  </a:cubicBezTo>
                  <a:cubicBezTo>
                    <a:pt x="358" y="320"/>
                    <a:pt x="362" y="315"/>
                    <a:pt x="362" y="309"/>
                  </a:cubicBezTo>
                  <a:cubicBezTo>
                    <a:pt x="362" y="245"/>
                    <a:pt x="362" y="245"/>
                    <a:pt x="362" y="245"/>
                  </a:cubicBezTo>
                  <a:cubicBezTo>
                    <a:pt x="362" y="239"/>
                    <a:pt x="358" y="234"/>
                    <a:pt x="352" y="234"/>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4" y="224"/>
                  </a:moveTo>
                  <a:cubicBezTo>
                    <a:pt x="384" y="153"/>
                    <a:pt x="326" y="96"/>
                    <a:pt x="256" y="96"/>
                  </a:cubicBezTo>
                  <a:cubicBezTo>
                    <a:pt x="185" y="96"/>
                    <a:pt x="128" y="153"/>
                    <a:pt x="128" y="224"/>
                  </a:cubicBezTo>
                  <a:cubicBezTo>
                    <a:pt x="128" y="309"/>
                    <a:pt x="128" y="309"/>
                    <a:pt x="128" y="309"/>
                  </a:cubicBezTo>
                  <a:cubicBezTo>
                    <a:pt x="128" y="327"/>
                    <a:pt x="142" y="341"/>
                    <a:pt x="160" y="341"/>
                  </a:cubicBezTo>
                  <a:cubicBezTo>
                    <a:pt x="177" y="341"/>
                    <a:pt x="192" y="327"/>
                    <a:pt x="192" y="309"/>
                  </a:cubicBezTo>
                  <a:cubicBezTo>
                    <a:pt x="192" y="245"/>
                    <a:pt x="192" y="245"/>
                    <a:pt x="192" y="245"/>
                  </a:cubicBezTo>
                  <a:cubicBezTo>
                    <a:pt x="192" y="227"/>
                    <a:pt x="177" y="213"/>
                    <a:pt x="160" y="213"/>
                  </a:cubicBezTo>
                  <a:cubicBezTo>
                    <a:pt x="156" y="213"/>
                    <a:pt x="153" y="214"/>
                    <a:pt x="149" y="215"/>
                  </a:cubicBezTo>
                  <a:cubicBezTo>
                    <a:pt x="154" y="160"/>
                    <a:pt x="200" y="117"/>
                    <a:pt x="256" y="117"/>
                  </a:cubicBezTo>
                  <a:cubicBezTo>
                    <a:pt x="312" y="117"/>
                    <a:pt x="357" y="160"/>
                    <a:pt x="362" y="215"/>
                  </a:cubicBezTo>
                  <a:cubicBezTo>
                    <a:pt x="359" y="214"/>
                    <a:pt x="355" y="213"/>
                    <a:pt x="352" y="213"/>
                  </a:cubicBezTo>
                  <a:cubicBezTo>
                    <a:pt x="334" y="213"/>
                    <a:pt x="320" y="227"/>
                    <a:pt x="320" y="245"/>
                  </a:cubicBezTo>
                  <a:cubicBezTo>
                    <a:pt x="320" y="309"/>
                    <a:pt x="320" y="309"/>
                    <a:pt x="320" y="309"/>
                  </a:cubicBezTo>
                  <a:cubicBezTo>
                    <a:pt x="320" y="327"/>
                    <a:pt x="334" y="341"/>
                    <a:pt x="352" y="341"/>
                  </a:cubicBezTo>
                  <a:cubicBezTo>
                    <a:pt x="355" y="341"/>
                    <a:pt x="357" y="341"/>
                    <a:pt x="360" y="340"/>
                  </a:cubicBezTo>
                  <a:cubicBezTo>
                    <a:pt x="351" y="373"/>
                    <a:pt x="321" y="387"/>
                    <a:pt x="289" y="392"/>
                  </a:cubicBezTo>
                  <a:cubicBezTo>
                    <a:pt x="287" y="381"/>
                    <a:pt x="274" y="373"/>
                    <a:pt x="256" y="373"/>
                  </a:cubicBezTo>
                  <a:cubicBezTo>
                    <a:pt x="236" y="373"/>
                    <a:pt x="222" y="382"/>
                    <a:pt x="222" y="394"/>
                  </a:cubicBezTo>
                  <a:cubicBezTo>
                    <a:pt x="222" y="407"/>
                    <a:pt x="236" y="416"/>
                    <a:pt x="256" y="416"/>
                  </a:cubicBezTo>
                  <a:cubicBezTo>
                    <a:pt x="338" y="416"/>
                    <a:pt x="384" y="382"/>
                    <a:pt x="384" y="320"/>
                  </a:cubicBezTo>
                  <a:lnTo>
                    <a:pt x="384" y="224"/>
                  </a:lnTo>
                  <a:close/>
                </a:path>
              </a:pathLst>
            </a:custGeom>
            <a:solidFill>
              <a:srgbClr val="23408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oup 30">
            <a:extLst>
              <a:ext uri="{FF2B5EF4-FFF2-40B4-BE49-F238E27FC236}">
                <a16:creationId xmlns:a16="http://schemas.microsoft.com/office/drawing/2014/main" id="{EF536D9B-EB9F-4FF2-9817-AB313D4C3867}"/>
              </a:ext>
            </a:extLst>
          </p:cNvPr>
          <p:cNvGrpSpPr/>
          <p:nvPr/>
        </p:nvGrpSpPr>
        <p:grpSpPr>
          <a:xfrm>
            <a:off x="744832" y="4963083"/>
            <a:ext cx="4756709" cy="646331"/>
            <a:chOff x="207177" y="5269755"/>
            <a:chExt cx="4756709" cy="646331"/>
          </a:xfrm>
        </p:grpSpPr>
        <p:sp>
          <p:nvSpPr>
            <p:cNvPr id="32" name="TextBox 31">
              <a:extLst>
                <a:ext uri="{FF2B5EF4-FFF2-40B4-BE49-F238E27FC236}">
                  <a16:creationId xmlns:a16="http://schemas.microsoft.com/office/drawing/2014/main" id="{B626BDA3-0595-4B1A-A283-E375CDB8307D}"/>
                </a:ext>
              </a:extLst>
            </p:cNvPr>
            <p:cNvSpPr txBox="1"/>
            <p:nvPr/>
          </p:nvSpPr>
          <p:spPr>
            <a:xfrm>
              <a:off x="890683" y="5269755"/>
              <a:ext cx="40732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Hold team meetings on a regular, predictable cadence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because there are fewer opportunities for chance encounters.</a:t>
              </a:r>
            </a:p>
          </p:txBody>
        </p:sp>
        <p:sp>
          <p:nvSpPr>
            <p:cNvPr id="33" name="Freeform 805">
              <a:extLst>
                <a:ext uri="{FF2B5EF4-FFF2-40B4-BE49-F238E27FC236}">
                  <a16:creationId xmlns:a16="http://schemas.microsoft.com/office/drawing/2014/main" id="{8D71E6C1-5337-4698-8B5C-72118FC81817}"/>
                </a:ext>
              </a:extLst>
            </p:cNvPr>
            <p:cNvSpPr>
              <a:spLocks noChangeAspect="1" noEditPoints="1"/>
            </p:cNvSpPr>
            <p:nvPr/>
          </p:nvSpPr>
          <p:spPr bwMode="auto">
            <a:xfrm>
              <a:off x="207177" y="5364767"/>
              <a:ext cx="548640" cy="54864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rgbClr val="9AA0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34" name="TextBox 33">
            <a:extLst>
              <a:ext uri="{FF2B5EF4-FFF2-40B4-BE49-F238E27FC236}">
                <a16:creationId xmlns:a16="http://schemas.microsoft.com/office/drawing/2014/main" id="{271910E5-A309-458C-A5E3-E04C92966708}"/>
              </a:ext>
            </a:extLst>
          </p:cNvPr>
          <p:cNvSpPr txBox="1"/>
          <p:nvPr/>
        </p:nvSpPr>
        <p:spPr>
          <a:xfrm>
            <a:off x="7704779" y="3864662"/>
            <a:ext cx="4073203" cy="830997"/>
          </a:xfrm>
          <a:prstGeom prst="rect">
            <a:avLst/>
          </a:prstGeom>
          <a:noFill/>
        </p:spPr>
        <p:txBody>
          <a:bodyPr wrap="square" lIns="91440" tIns="45720" rIns="91440" bIns="45720" rtlCol="0" anchor="t">
            <a:spAutoFit/>
          </a:bodyPr>
          <a:lstStyle/>
          <a:p>
            <a:pPr>
              <a:defRPr/>
            </a:pPr>
            <a:r>
              <a:rPr lang="en-US" sz="1200">
                <a:latin typeface="Open Sans" panose="020B0606030504020204" pitchFamily="34" charset="0"/>
                <a:ea typeface="Open Sans" panose="020B0606030504020204" pitchFamily="34" charset="0"/>
                <a:cs typeface="Open Sans" panose="020B0606030504020204" pitchFamily="34" charset="0"/>
              </a:rPr>
              <a:t>Consider shifting your meeting time to </a:t>
            </a:r>
            <a:r>
              <a:rPr lang="en-US" sz="1200" b="1">
                <a:latin typeface="Open Sans" panose="020B0606030504020204" pitchFamily="34" charset="0"/>
                <a:ea typeface="Open Sans" panose="020B0606030504020204" pitchFamily="34" charset="0"/>
                <a:cs typeface="Open Sans" panose="020B0606030504020204" pitchFamily="34" charset="0"/>
              </a:rPr>
              <a:t>25- and 50-minute slots,</a:t>
            </a:r>
            <a:r>
              <a:rPr lang="en-US" sz="1200">
                <a:latin typeface="Open Sans" panose="020B0606030504020204" pitchFamily="34" charset="0"/>
                <a:ea typeface="Open Sans" panose="020B0606030504020204" pitchFamily="34" charset="0"/>
                <a:cs typeface="Open Sans" panose="020B0606030504020204" pitchFamily="34" charset="0"/>
              </a:rPr>
              <a:t> instead of defaulting to 30 and 60 minutes. This can help to optimize the time we spend in meetings. </a:t>
            </a:r>
            <a:endParaRPr lang="en-US" sz="12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Flowchart: Connector 34">
            <a:extLst>
              <a:ext uri="{FF2B5EF4-FFF2-40B4-BE49-F238E27FC236}">
                <a16:creationId xmlns:a16="http://schemas.microsoft.com/office/drawing/2014/main" id="{B7C92505-0381-4FC7-A9FB-F40A4F158847}"/>
              </a:ext>
            </a:extLst>
          </p:cNvPr>
          <p:cNvSpPr/>
          <p:nvPr/>
        </p:nvSpPr>
        <p:spPr>
          <a:xfrm>
            <a:off x="6997851" y="3996180"/>
            <a:ext cx="533400" cy="533400"/>
          </a:xfrm>
          <a:prstGeom prst="flowChartConnector">
            <a:avLst/>
          </a:prstGeom>
          <a:solidFill>
            <a:srgbClr val="FABB01"/>
          </a:solidFill>
          <a:ln>
            <a:solidFill>
              <a:srgbClr val="FAB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Open Sans" panose="020B0606030504020204" pitchFamily="34" charset="0"/>
              <a:ea typeface="Open Sans" panose="020B0606030504020204" pitchFamily="34" charset="0"/>
              <a:cs typeface="Open Sans" panose="020B0606030504020204" pitchFamily="34" charset="0"/>
            </a:endParaRPr>
          </a:p>
        </p:txBody>
      </p:sp>
      <p:pic>
        <p:nvPicPr>
          <p:cNvPr id="36" name="Graphic 35" descr="Hill scene outline">
            <a:extLst>
              <a:ext uri="{FF2B5EF4-FFF2-40B4-BE49-F238E27FC236}">
                <a16:creationId xmlns:a16="http://schemas.microsoft.com/office/drawing/2014/main" id="{6C101413-DFB9-4A4E-AB7D-F5C86C6E74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61351" y="4072380"/>
            <a:ext cx="431800" cy="431800"/>
          </a:xfrm>
          <a:prstGeom prst="rect">
            <a:avLst/>
          </a:prstGeom>
        </p:spPr>
      </p:pic>
    </p:spTree>
    <p:extLst>
      <p:ext uri="{BB962C8B-B14F-4D97-AF65-F5344CB8AC3E}">
        <p14:creationId xmlns:p14="http://schemas.microsoft.com/office/powerpoint/2010/main" val="174565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F73448-3B18-4C2C-9C1A-1E7110626924}"/>
              </a:ext>
            </a:extLst>
          </p:cNvPr>
          <p:cNvSpPr/>
          <p:nvPr/>
        </p:nvSpPr>
        <p:spPr>
          <a:xfrm>
            <a:off x="581024" y="6419850"/>
            <a:ext cx="3499485"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alphaModFix amt="24000"/>
            <a:extLst>
              <a:ext uri="{28A0092B-C50C-407E-A947-70E740481C1C}">
                <a14:useLocalDpi xmlns:a14="http://schemas.microsoft.com/office/drawing/2010/main" val="0"/>
              </a:ext>
            </a:extLst>
          </a:blip>
          <a:srcRect l="8288" r="15861"/>
          <a:stretch/>
        </p:blipFill>
        <p:spPr bwMode="auto">
          <a:xfrm>
            <a:off x="1243988"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3">
            <a:extLst>
              <a:ext uri="{FF2B5EF4-FFF2-40B4-BE49-F238E27FC236}">
                <a16:creationId xmlns:a16="http://schemas.microsoft.com/office/drawing/2014/main" id="{D4E76674-FA3E-49B9-AA95-0F58206CCE43}"/>
              </a:ext>
            </a:extLst>
          </p:cNvPr>
          <p:cNvSpPr txBox="1">
            <a:spLocks/>
          </p:cNvSpPr>
          <p:nvPr/>
        </p:nvSpPr>
        <p:spPr bwMode="gray">
          <a:xfrm>
            <a:off x="-42498" y="2947423"/>
            <a:ext cx="12192000" cy="963153"/>
          </a:xfrm>
          <a:prstGeom prst="rect">
            <a:avLst/>
          </a:prstGeom>
        </p:spPr>
        <p:txBody>
          <a:bodyPr vert="horz" lIns="0" tIns="0" rIns="0" bIns="0" rtlCol="0" anchor="ctr" anchorCtr="0">
            <a:noAutofit/>
          </a:bodyPr>
          <a:lstStyle>
            <a:lvl1pPr algn="l" defTabSz="914377" rtl="0" eaLnBrk="1" latinLnBrk="0" hangingPunct="1">
              <a:lnSpc>
                <a:spcPct val="80000"/>
              </a:lnSpc>
              <a:spcBef>
                <a:spcPct val="0"/>
              </a:spcBef>
              <a:buNone/>
              <a:defRPr sz="2800" b="1" i="0" kern="1200" cap="none" spc="-100" baseline="0">
                <a:solidFill>
                  <a:schemeClr val="tx1"/>
                </a:solidFill>
                <a:latin typeface="Times New Roman" panose="02020603050405020304" pitchFamily="18" charset="0"/>
                <a:ea typeface="Bebas Neue" charset="0"/>
                <a:cs typeface="Times New Roman" panose="02020603050405020304" pitchFamily="18" charset="0"/>
              </a:defRPr>
            </a:lvl1pPr>
          </a:lstStyle>
          <a:p>
            <a:pPr lvl="0" algn="ctr">
              <a:defRPr/>
            </a:pPr>
            <a:r>
              <a:rPr lang="en-US" sz="3200" cap="all">
                <a:solidFill>
                  <a:srgbClr val="000000"/>
                </a:solidFill>
                <a:latin typeface="Open Sans" panose="020B0606030504020204" pitchFamily="34" charset="0"/>
                <a:ea typeface="Open Sans" panose="020B0606030504020204" pitchFamily="34" charset="0"/>
                <a:cs typeface="Open Sans" panose="020B0606030504020204" pitchFamily="34" charset="0"/>
              </a:rPr>
              <a:t>SET UP FOR SUCCESS: EQUIPMENT</a:t>
            </a:r>
          </a:p>
        </p:txBody>
      </p:sp>
      <p:grpSp>
        <p:nvGrpSpPr>
          <p:cNvPr id="5" name="Group 4">
            <a:extLst>
              <a:ext uri="{FF2B5EF4-FFF2-40B4-BE49-F238E27FC236}">
                <a16:creationId xmlns:a16="http://schemas.microsoft.com/office/drawing/2014/main" id="{3D4EC9E8-ADFC-4862-9103-C7BAA69CA098}"/>
              </a:ext>
            </a:extLst>
          </p:cNvPr>
          <p:cNvGrpSpPr/>
          <p:nvPr/>
        </p:nvGrpSpPr>
        <p:grpSpPr>
          <a:xfrm>
            <a:off x="5832832" y="2419753"/>
            <a:ext cx="526335" cy="527670"/>
            <a:chOff x="5832832" y="2419753"/>
            <a:chExt cx="526335" cy="527670"/>
          </a:xfrm>
        </p:grpSpPr>
        <p:sp>
          <p:nvSpPr>
            <p:cNvPr id="22" name="Freeform 267">
              <a:extLst>
                <a:ext uri="{FF2B5EF4-FFF2-40B4-BE49-F238E27FC236}">
                  <a16:creationId xmlns:a16="http://schemas.microsoft.com/office/drawing/2014/main" id="{07A0A1B8-BE84-462C-A174-F2076D344016}"/>
                </a:ext>
              </a:extLst>
            </p:cNvPr>
            <p:cNvSpPr>
              <a:spLocks noEditPoints="1"/>
            </p:cNvSpPr>
            <p:nvPr/>
          </p:nvSpPr>
          <p:spPr bwMode="auto">
            <a:xfrm>
              <a:off x="5832832" y="2419753"/>
              <a:ext cx="526335" cy="527670"/>
            </a:xfrm>
            <a:custGeom>
              <a:avLst/>
              <a:gdLst>
                <a:gd name="T0" fmla="*/ 117 w 234"/>
                <a:gd name="T1" fmla="*/ 0 h 234"/>
                <a:gd name="T2" fmla="*/ 0 w 234"/>
                <a:gd name="T3" fmla="*/ 117 h 234"/>
                <a:gd name="T4" fmla="*/ 117 w 234"/>
                <a:gd name="T5" fmla="*/ 234 h 234"/>
                <a:gd name="T6" fmla="*/ 234 w 234"/>
                <a:gd name="T7" fmla="*/ 117 h 234"/>
                <a:gd name="T8" fmla="*/ 117 w 234"/>
                <a:gd name="T9" fmla="*/ 0 h 234"/>
                <a:gd name="T10" fmla="*/ 117 w 234"/>
                <a:gd name="T11" fmla="*/ 224 h 234"/>
                <a:gd name="T12" fmla="*/ 9 w 234"/>
                <a:gd name="T13" fmla="*/ 117 h 234"/>
                <a:gd name="T14" fmla="*/ 117 w 234"/>
                <a:gd name="T15" fmla="*/ 9 h 234"/>
                <a:gd name="T16" fmla="*/ 224 w 234"/>
                <a:gd name="T17" fmla="*/ 117 h 234"/>
                <a:gd name="T18" fmla="*/ 117 w 234"/>
                <a:gd name="T19" fmla="*/ 2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0"/>
                  </a:moveTo>
                  <a:cubicBezTo>
                    <a:pt x="52" y="0"/>
                    <a:pt x="0" y="52"/>
                    <a:pt x="0" y="117"/>
                  </a:cubicBezTo>
                  <a:cubicBezTo>
                    <a:pt x="0" y="181"/>
                    <a:pt x="52" y="234"/>
                    <a:pt x="117" y="234"/>
                  </a:cubicBezTo>
                  <a:cubicBezTo>
                    <a:pt x="181" y="234"/>
                    <a:pt x="234" y="181"/>
                    <a:pt x="234" y="117"/>
                  </a:cubicBezTo>
                  <a:cubicBezTo>
                    <a:pt x="234" y="52"/>
                    <a:pt x="181" y="0"/>
                    <a:pt x="117" y="0"/>
                  </a:cubicBezTo>
                  <a:close/>
                  <a:moveTo>
                    <a:pt x="117" y="224"/>
                  </a:moveTo>
                  <a:cubicBezTo>
                    <a:pt x="57" y="224"/>
                    <a:pt x="9" y="176"/>
                    <a:pt x="9" y="117"/>
                  </a:cubicBezTo>
                  <a:cubicBezTo>
                    <a:pt x="9" y="57"/>
                    <a:pt x="57" y="9"/>
                    <a:pt x="117" y="9"/>
                  </a:cubicBezTo>
                  <a:cubicBezTo>
                    <a:pt x="176" y="9"/>
                    <a:pt x="224" y="57"/>
                    <a:pt x="224" y="117"/>
                  </a:cubicBezTo>
                  <a:cubicBezTo>
                    <a:pt x="224" y="176"/>
                    <a:pt x="176" y="224"/>
                    <a:pt x="117" y="224"/>
                  </a:cubicBez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65314" tIns="32657" rIns="65314" bIns="32657" numCol="1" anchor="t" anchorCtr="0" compatLnSpc="1">
              <a:prstTxWarp prst="textNoShape">
                <a:avLst/>
              </a:prstTxWarp>
            </a:bodyPr>
            <a:lstStyle/>
            <a:p>
              <a:endParaRPr lang="en-US" sz="1286">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Monthly calendar outline">
              <a:extLst>
                <a:ext uri="{FF2B5EF4-FFF2-40B4-BE49-F238E27FC236}">
                  <a16:creationId xmlns:a16="http://schemas.microsoft.com/office/drawing/2014/main" id="{B13B1865-FB59-480F-9DC5-EC2505DB5C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3119" y="2500708"/>
              <a:ext cx="365760" cy="365760"/>
            </a:xfrm>
            <a:prstGeom prst="rect">
              <a:avLst/>
            </a:prstGeom>
          </p:spPr>
        </p:pic>
      </p:grpSp>
      <p:sp>
        <p:nvSpPr>
          <p:cNvPr id="17" name="Rectangle 16">
            <a:extLst>
              <a:ext uri="{FF2B5EF4-FFF2-40B4-BE49-F238E27FC236}">
                <a16:creationId xmlns:a16="http://schemas.microsoft.com/office/drawing/2014/main" id="{397106A5-6D9A-4317-A07B-A508FB9CAF95}"/>
              </a:ext>
            </a:extLst>
          </p:cNvPr>
          <p:cNvSpPr/>
          <p:nvPr/>
        </p:nvSpPr>
        <p:spPr>
          <a:xfrm flipH="1">
            <a:off x="1168034"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15C8F200-C87B-4BFC-8B95-884E4C83E4D8}"/>
              </a:ext>
            </a:extLst>
          </p:cNvPr>
          <p:cNvSpPr/>
          <p:nvPr/>
        </p:nvSpPr>
        <p:spPr>
          <a:xfrm flipH="1">
            <a:off x="10933578"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06355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FfimFVNRQqxOGXBnqvH1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D Template Jan 2018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Read-Only]" id="{916F96B5-34ED-4026-81F2-959EC6E9FD5C}" vid="{A18FA1C4-1C37-45B7-81A8-38F456485F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BE6E22F3592447B8B66A1D64E9497F" ma:contentTypeVersion="13" ma:contentTypeDescription="Create a new document." ma:contentTypeScope="" ma:versionID="e63ce888c1dd20ff8644b7b88e4b52c5">
  <xsd:schema xmlns:xsd="http://www.w3.org/2001/XMLSchema" xmlns:xs="http://www.w3.org/2001/XMLSchema" xmlns:p="http://schemas.microsoft.com/office/2006/metadata/properties" xmlns:ns2="696edec4-fd78-4365-a067-c8f5b3a52ff9" xmlns:ns3="fc7cd8ee-77b0-444e-b76d-ea92c15ae035" targetNamespace="http://schemas.microsoft.com/office/2006/metadata/properties" ma:root="true" ma:fieldsID="d977d05e1afe2c5a63b9c26f1af3d9b6" ns2:_="" ns3:_="">
    <xsd:import namespace="696edec4-fd78-4365-a067-c8f5b3a52ff9"/>
    <xsd:import namespace="fc7cd8ee-77b0-444e-b76d-ea92c15ae0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edec4-fd78-4365-a067-c8f5b3a52f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7cd8ee-77b0-444e-b76d-ea92c15ae0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c7cd8ee-77b0-444e-b76d-ea92c15ae035">
      <UserInfo>
        <DisplayName>Scales, Kimberly</DisplayName>
        <AccountId>36</AccountId>
        <AccountType/>
      </UserInfo>
      <UserInfo>
        <DisplayName>Dannemiller, Seth</DisplayName>
        <AccountId>38</AccountId>
        <AccountType/>
      </UserInfo>
      <UserInfo>
        <DisplayName>Chamberlain, Amanda</DisplayName>
        <AccountId>37</AccountId>
        <AccountType/>
      </UserInfo>
      <UserInfo>
        <DisplayName>Bowen, Liz</DisplayName>
        <AccountId>94</AccountId>
        <AccountType/>
      </UserInfo>
      <UserInfo>
        <DisplayName>Renaut, Sam</DisplayName>
        <AccountId>27</AccountId>
        <AccountType/>
      </UserInfo>
      <UserInfo>
        <DisplayName>Arif, Farah</DisplayName>
        <AccountId>105</AccountId>
        <AccountType/>
      </UserInfo>
    </SharedWithUsers>
  </documentManagement>
</p:properties>
</file>

<file path=customXml/itemProps1.xml><?xml version="1.0" encoding="utf-8"?>
<ds:datastoreItem xmlns:ds="http://schemas.openxmlformats.org/officeDocument/2006/customXml" ds:itemID="{B043A4FA-A830-409F-8C6E-4027F2B0ADA7}">
  <ds:schemaRefs>
    <ds:schemaRef ds:uri="http://schemas.microsoft.com/sharepoint/v3/contenttype/forms"/>
  </ds:schemaRefs>
</ds:datastoreItem>
</file>

<file path=customXml/itemProps2.xml><?xml version="1.0" encoding="utf-8"?>
<ds:datastoreItem xmlns:ds="http://schemas.openxmlformats.org/officeDocument/2006/customXml" ds:itemID="{E8238A6A-23D2-478A-BAC8-264C03BD64C4}">
  <ds:schemaRefs>
    <ds:schemaRef ds:uri="696edec4-fd78-4365-a067-c8f5b3a52ff9"/>
    <ds:schemaRef ds:uri="fc7cd8ee-77b0-444e-b76d-ea92c15ae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071AE8-BDDD-41F7-ABAB-23B00C90E39E}">
  <ds:schemaRefs>
    <ds:schemaRef ds:uri="696edec4-fd78-4365-a067-c8f5b3a52ff9"/>
    <ds:schemaRef ds:uri="fc7cd8ee-77b0-444e-b76d-ea92c15ae035"/>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150</TotalTime>
  <Words>2642</Words>
  <Application>Microsoft Office PowerPoint</Application>
  <PresentationFormat>Widescreen</PresentationFormat>
  <Paragraphs>233</Paragraphs>
  <Slides>15</Slides>
  <Notes>12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4" baseType="lpstr">
      <vt:lpstr>Arial</vt:lpstr>
      <vt:lpstr>Calibri</vt:lpstr>
      <vt:lpstr>Calibri Light</vt:lpstr>
      <vt:lpstr>Chronicle Display Black</vt:lpstr>
      <vt:lpstr>Open Sans</vt:lpstr>
      <vt:lpstr>Wingdings</vt:lpstr>
      <vt:lpstr>Office Theme</vt:lpstr>
      <vt:lpstr>DD Template Jan 2018 16x9</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Chamberlain, Amanda</dc:creator>
  <cp:lastModifiedBy>Bowen, Liz</cp:lastModifiedBy>
  <cp:revision>3</cp:revision>
  <dcterms:created xsi:type="dcterms:W3CDTF">2022-03-02T19:39:17Z</dcterms:created>
  <dcterms:modified xsi:type="dcterms:W3CDTF">2022-07-08T16:06:25Z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2022-03-02T19:39:17Z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b56fc405-ba0b-49dc-8cd8-8647f7bd787c</vt:lpwstr>
  </property>
  <property fmtid="{D5CDD505-2E9C-101B-9397-08002B2CF9AE}" pid="8" name="MSIP_Label_ea60d57e-af5b-4752-ac57-3e4f28ca11dc_ContentBits">
    <vt:lpwstr>0</vt:lpwstr>
  </property>
  <property fmtid="{D5CDD505-2E9C-101B-9397-08002B2CF9AE}" pid="9" name="ContentTypeId">
    <vt:lpwstr>0x010100E0BE6E22F3592447B8B66A1D64E9497F</vt:lpwstr>
  </property>
</Properties>
</file>