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25"/>
  </p:notesMasterIdLst>
  <p:sldIdLst>
    <p:sldId id="257" r:id="rId6"/>
    <p:sldId id="2147309352" r:id="rId7"/>
    <p:sldId id="2147309501" r:id="rId8"/>
    <p:sldId id="2147309504" r:id="rId9"/>
    <p:sldId id="2147309513" r:id="rId10"/>
    <p:sldId id="2147309510" r:id="rId11"/>
    <p:sldId id="2147309522" r:id="rId12"/>
    <p:sldId id="2147309514" r:id="rId13"/>
    <p:sldId id="2147309518" r:id="rId14"/>
    <p:sldId id="2147309506" r:id="rId15"/>
    <p:sldId id="2147309530" r:id="rId16"/>
    <p:sldId id="2147309516" r:id="rId17"/>
    <p:sldId id="2147309153" r:id="rId18"/>
    <p:sldId id="2147309526" r:id="rId19"/>
    <p:sldId id="2147309529" r:id="rId20"/>
    <p:sldId id="2147309507" r:id="rId21"/>
    <p:sldId id="2147308729" r:id="rId22"/>
    <p:sldId id="2147309521"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naging Hybrid Teams" id="{3EBC4D4E-6A7B-4357-833A-DDE8A22D3A73}">
          <p14:sldIdLst>
            <p14:sldId id="257"/>
            <p14:sldId id="2147309352"/>
            <p14:sldId id="2147309501"/>
            <p14:sldId id="2147309504"/>
          </p14:sldIdLst>
        </p14:section>
        <p14:section name="The Transition to Telework" id="{BC18FFE2-231D-4BF1-896A-90C965ABC1C5}">
          <p14:sldIdLst>
            <p14:sldId id="2147309513"/>
            <p14:sldId id="2147309510"/>
            <p14:sldId id="2147309522"/>
            <p14:sldId id="2147309514"/>
            <p14:sldId id="2147309518"/>
          </p14:sldIdLst>
        </p14:section>
        <p14:section name="Equity and Performance Management" id="{8478BCFF-6E65-41C4-B247-C6E6DA1F7731}">
          <p14:sldIdLst>
            <p14:sldId id="2147309506"/>
            <p14:sldId id="2147309530"/>
            <p14:sldId id="2147309516"/>
            <p14:sldId id="2147309153"/>
            <p14:sldId id="2147309526"/>
            <p14:sldId id="2147309529"/>
          </p14:sldIdLst>
        </p14:section>
        <p14:section name="Checklists" id="{D5077335-E1FB-4118-8457-5E4F4B0EF272}">
          <p14:sldIdLst>
            <p14:sldId id="2147309507"/>
            <p14:sldId id="2147308729"/>
            <p14:sldId id="2147309521"/>
          </p14:sldIdLst>
        </p14:section>
        <p14:section name="Additional Resources" id="{A21D02AD-DA41-4D1F-A38B-7BD446593914}">
          <p14:sldIdLst>
            <p14:sldId id="301"/>
          </p14:sldIdLst>
        </p14:section>
      </p14:sectionLst>
    </p:ex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if, Farah" initials="AF" lastIdx="12" clrIdx="6">
    <p:extLst>
      <p:ext uri="{19B8F6BF-5375-455C-9EA6-DF929625EA0E}">
        <p15:presenceInfo xmlns:p15="http://schemas.microsoft.com/office/powerpoint/2012/main" userId="S::faarif@deloitte.com::0826b349-e90c-42c9-b4a1-930b53c25c9e" providerId="AD"/>
      </p:ext>
    </p:extLst>
  </p:cmAuthor>
  <p:cmAuthor id="1" name="Chamberlain, Amanda" initials="CA" lastIdx="29" clrIdx="0">
    <p:extLst>
      <p:ext uri="{19B8F6BF-5375-455C-9EA6-DF929625EA0E}">
        <p15:presenceInfo xmlns:p15="http://schemas.microsoft.com/office/powerpoint/2012/main" userId="S::achamberlain@deloitte.com::824acda1-7e4f-43cd-8a93-8988e765dce8" providerId="AD"/>
      </p:ext>
    </p:extLst>
  </p:cmAuthor>
  <p:cmAuthor id="2" name="Renaut, Sam" initials="RS" lastIdx="30" clrIdx="1">
    <p:extLst>
      <p:ext uri="{19B8F6BF-5375-455C-9EA6-DF929625EA0E}">
        <p15:presenceInfo xmlns:p15="http://schemas.microsoft.com/office/powerpoint/2012/main" userId="S::srenaut@deloitte.com::11dcc71d-b08f-4d63-92a8-0118e18939e0" providerId="AD"/>
      </p:ext>
    </p:extLst>
  </p:cmAuthor>
  <p:cmAuthor id="3" name="Scales, Kimberly" initials="SK" lastIdx="11" clrIdx="2">
    <p:extLst>
      <p:ext uri="{19B8F6BF-5375-455C-9EA6-DF929625EA0E}">
        <p15:presenceInfo xmlns:p15="http://schemas.microsoft.com/office/powerpoint/2012/main" userId="S::kiscales@deloitte.com::852d28ce-a479-4939-9959-0559c0ea45cc" providerId="AD"/>
      </p:ext>
    </p:extLst>
  </p:cmAuthor>
  <p:cmAuthor id="4" name="Bowen, Liz" initials="BL" lastIdx="48" clrIdx="3">
    <p:extLst>
      <p:ext uri="{19B8F6BF-5375-455C-9EA6-DF929625EA0E}">
        <p15:presenceInfo xmlns:p15="http://schemas.microsoft.com/office/powerpoint/2012/main" userId="S::libowen@deloitte.com::2928ce7f-95f9-4202-ad24-8d7aca84c1a2" providerId="AD"/>
      </p:ext>
    </p:extLst>
  </p:cmAuthor>
  <p:cmAuthor id="5" name="Matsumoto, Joan M. (A&amp;F)" initials="M(" lastIdx="1" clrIdx="4">
    <p:extLst>
      <p:ext uri="{19B8F6BF-5375-455C-9EA6-DF929625EA0E}">
        <p15:presenceInfo xmlns:p15="http://schemas.microsoft.com/office/powerpoint/2012/main" userId="S::joan.m.matsumoto@mass.gov::7af8a7f3-1b58-4ba9-8319-79687d452c20" providerId="AD"/>
      </p:ext>
    </p:extLst>
  </p:cmAuthor>
  <p:cmAuthor id="6" name="Mirabile, Bri" initials="MB" lastIdx="1" clrIdx="5">
    <p:extLst>
      <p:ext uri="{19B8F6BF-5375-455C-9EA6-DF929625EA0E}">
        <p15:presenceInfo xmlns:p15="http://schemas.microsoft.com/office/powerpoint/2012/main" userId="S::bmirabile@deloitte.com::1edbae6f-b42c-4e8d-9be8-0cba917a1b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A094"/>
    <a:srgbClr val="FABB01"/>
    <a:srgbClr val="1B5D13"/>
    <a:srgbClr val="0B1677"/>
    <a:srgbClr val="309165"/>
    <a:srgbClr val="23408F"/>
    <a:srgbClr val="FFC000"/>
    <a:srgbClr val="E6E6E6"/>
    <a:srgbClr val="BE9042"/>
    <a:srgbClr val="2340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372" autoAdjust="0"/>
  </p:normalViewPr>
  <p:slideViewPr>
    <p:cSldViewPr snapToGrid="0">
      <p:cViewPr varScale="1">
        <p:scale>
          <a:sx n="62" d="100"/>
          <a:sy n="62" d="100"/>
        </p:scale>
        <p:origin x="804" y="52"/>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08216-E9C9-4B91-8BDE-2DBCA1860BF2}" type="datetimeFigureOut">
              <a:rPr lang="en-US" smtClean="0"/>
              <a:t>7/8/2022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F3441F-05DF-4673-93B8-D7CC4590D32C}" type="slidenum">
              <a:rPr lang="en-US" smtClean="0"/>
              <a:t>‹#›</a:t>
            </a:fld>
            <a:endParaRPr lang="en-US"/>
          </a:p>
        </p:txBody>
      </p:sp>
    </p:spTree>
    <p:extLst>
      <p:ext uri="{BB962C8B-B14F-4D97-AF65-F5344CB8AC3E}">
        <p14:creationId xmlns:p14="http://schemas.microsoft.com/office/powerpoint/2010/main" val="150600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29B5C-1B52-45A9-A214-936E2EE2C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971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253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5629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042">
              <a:defRPr/>
            </a:pPr>
            <a:fld id="{F600432E-B1BF-45FF-9886-BBD409508C81}" type="slidenum">
              <a:rPr lang="en-US">
                <a:solidFill>
                  <a:prstClr val="black"/>
                </a:solidFill>
                <a:latin typeface="Calibri" panose="020F0502020204030204"/>
              </a:rPr>
              <a:pPr defTabSz="931042">
                <a:defRPr/>
              </a:pPr>
              <a:t>13</a:t>
            </a:fld>
            <a:endParaRPr lang="en-US">
              <a:solidFill>
                <a:prstClr val="black"/>
              </a:solidFill>
              <a:latin typeface="Calibri" panose="020F0502020204030204"/>
            </a:endParaRPr>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r>
              <a:rPr lang="en-US"/>
              <a:t>Performance Management</a:t>
            </a:r>
          </a:p>
        </p:txBody>
      </p:sp>
    </p:spTree>
    <p:extLst>
      <p:ext uri="{BB962C8B-B14F-4D97-AF65-F5344CB8AC3E}">
        <p14:creationId xmlns:p14="http://schemas.microsoft.com/office/powerpoint/2010/main" val="1407608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904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3391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29B5C-1B52-45A9-A214-936E2EE2C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736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683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638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683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76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29B5C-1B52-45A9-A214-936E2EE2C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772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55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29B5C-1B52-45A9-A214-936E2EE2C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974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1690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111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425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78C8EB97-095D-4F63-A93E-6B01B706040D}" type="slidenum">
              <a:rPr lang="en-US" smtClean="0"/>
              <a:t>9</a:t>
            </a:fld>
            <a:endParaRPr lang="en-US"/>
          </a:p>
        </p:txBody>
      </p:sp>
    </p:spTree>
    <p:extLst>
      <p:ext uri="{BB962C8B-B14F-4D97-AF65-F5344CB8AC3E}">
        <p14:creationId xmlns:p14="http://schemas.microsoft.com/office/powerpoint/2010/main" val="2101562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29B5C-1B52-45A9-A214-936E2EE2C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31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61CF-55FE-471C-8D2C-4BEA15DE48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EA3474-D854-49C8-9DC4-B9AB0B4473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05793-DD07-486C-B062-C455C0DE7B9D}"/>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5" name="Footer Placeholder 4">
            <a:extLst>
              <a:ext uri="{FF2B5EF4-FFF2-40B4-BE49-F238E27FC236}">
                <a16:creationId xmlns:a16="http://schemas.microsoft.com/office/drawing/2014/main" id="{E78C9B79-FF1D-44FD-AC06-BA523C5BE2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BA4944A-8863-4C30-B321-343FE23855B6}"/>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348747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9AFE-E3B4-41D2-AD8D-6BEF051FEC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F18722-DA22-4565-BB9F-D4B2FD2F36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6AABA-786B-46C9-A248-04D7D6B87D58}"/>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5" name="Footer Placeholder 4">
            <a:extLst>
              <a:ext uri="{FF2B5EF4-FFF2-40B4-BE49-F238E27FC236}">
                <a16:creationId xmlns:a16="http://schemas.microsoft.com/office/drawing/2014/main" id="{B83B2614-D020-446A-92EF-3065224B32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BAF692-B674-4ACE-B6F6-435C50506385}"/>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365320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BDB39F-F4E2-4464-8573-319175970C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4A60E1-D8BC-473E-89B7-7E637AC517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75969-D142-4F83-BADD-F6310811FC0A}"/>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5" name="Footer Placeholder 4">
            <a:extLst>
              <a:ext uri="{FF2B5EF4-FFF2-40B4-BE49-F238E27FC236}">
                <a16:creationId xmlns:a16="http://schemas.microsoft.com/office/drawing/2014/main" id="{F2ED8B94-5ECD-43E9-BC0A-5EDD6B0BDE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CA07103-6762-447D-A393-C4DEF7CDAC2D}"/>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67024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9D53F8-FDD8-4395-872B-3E977B8D07D4}"/>
              </a:ext>
            </a:extLst>
          </p:cNvPr>
          <p:cNvSpPr>
            <a:spLocks noGrp="1"/>
          </p:cNvSpPr>
          <p:nvPr>
            <p:ph type="sldNum" sz="quarter" idx="12"/>
          </p:nvPr>
        </p:nvSpPr>
        <p:spPr/>
        <p:txBody>
          <a:bodyPr/>
          <a:lstStyle/>
          <a:p>
            <a:fld id="{5F086A04-199F-4E38-9DD7-59930BFA86D2}" type="slidenum">
              <a:rPr lang="en-US" smtClean="0"/>
              <a:t>‹#›</a:t>
            </a:fld>
            <a:endParaRPr lang="en-US"/>
          </a:p>
        </p:txBody>
      </p:sp>
      <p:pic>
        <p:nvPicPr>
          <p:cNvPr id="7" name="image1.png">
            <a:extLst>
              <a:ext uri="{FF2B5EF4-FFF2-40B4-BE49-F238E27FC236}">
                <a16:creationId xmlns:a16="http://schemas.microsoft.com/office/drawing/2014/main" id="{56534D42-BFE0-4DAD-90DE-5BA70A1547C2}"/>
              </a:ext>
            </a:extLst>
          </p:cNvPr>
          <p:cNvPicPr/>
          <p:nvPr userDrawn="1"/>
        </p:nvPicPr>
        <p:blipFill>
          <a:blip r:embed="rId2" cstate="print"/>
          <a:stretch>
            <a:fillRect/>
          </a:stretch>
        </p:blipFill>
        <p:spPr>
          <a:xfrm>
            <a:off x="261539" y="3245951"/>
            <a:ext cx="1828165" cy="366098"/>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1EAF613B-6765-4F61-B5D9-6AD1AEA3FDF8}"/>
              </a:ext>
            </a:extLst>
          </p:cNvPr>
          <p:cNvPicPr/>
          <p:nvPr userDrawn="1"/>
        </p:nvPicPr>
        <p:blipFill rotWithShape="1">
          <a:blip r:embed="rId3">
            <a:extLst>
              <a:ext uri="{28A0092B-C50C-407E-A947-70E740481C1C}">
                <a14:useLocalDpi xmlns:a14="http://schemas.microsoft.com/office/drawing/2010/main" val="0"/>
              </a:ext>
            </a:extLst>
          </a:blip>
          <a:srcRect t="-4428"/>
          <a:stretch/>
        </p:blipFill>
        <p:spPr bwMode="auto">
          <a:xfrm>
            <a:off x="261539" y="840643"/>
            <a:ext cx="1701800" cy="930275"/>
          </a:xfrm>
          <a:prstGeom prst="rect">
            <a:avLst/>
          </a:prstGeom>
          <a:ln>
            <a:noFill/>
          </a:ln>
          <a:extLst>
            <a:ext uri="{53640926-AAD7-44D8-BBD7-CCE9431645EC}">
              <a14:shadowObscured xmlns:a14="http://schemas.microsoft.com/office/drawing/2010/main"/>
            </a:ext>
          </a:extLst>
        </p:spPr>
      </p:pic>
      <p:grpSp>
        <p:nvGrpSpPr>
          <p:cNvPr id="9" name="Group 8">
            <a:extLst>
              <a:ext uri="{FF2B5EF4-FFF2-40B4-BE49-F238E27FC236}">
                <a16:creationId xmlns:a16="http://schemas.microsoft.com/office/drawing/2014/main" id="{2C28E737-887F-4C6C-A3E1-DC5A39385DCE}"/>
              </a:ext>
            </a:extLst>
          </p:cNvPr>
          <p:cNvGrpSpPr/>
          <p:nvPr userDrawn="1"/>
        </p:nvGrpSpPr>
        <p:grpSpPr>
          <a:xfrm>
            <a:off x="2017939" y="-1"/>
            <a:ext cx="10174061" cy="6858001"/>
            <a:chOff x="581025" y="0"/>
            <a:chExt cx="10174061" cy="6858001"/>
          </a:xfrm>
        </p:grpSpPr>
        <p:sp>
          <p:nvSpPr>
            <p:cNvPr id="10" name="Rectangle 9">
              <a:extLst>
                <a:ext uri="{FF2B5EF4-FFF2-40B4-BE49-F238E27FC236}">
                  <a16:creationId xmlns:a16="http://schemas.microsoft.com/office/drawing/2014/main" id="{9F3E9930-4AB5-43C0-BFA5-D6001AD14DEF}"/>
                </a:ext>
              </a:extLst>
            </p:cNvPr>
            <p:cNvSpPr/>
            <p:nvPr/>
          </p:nvSpPr>
          <p:spPr>
            <a:xfrm>
              <a:off x="581025" y="6419850"/>
              <a:ext cx="1854946" cy="18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a:extLst>
                <a:ext uri="{FF2B5EF4-FFF2-40B4-BE49-F238E27FC236}">
                  <a16:creationId xmlns:a16="http://schemas.microsoft.com/office/drawing/2014/main" id="{EF05997C-B81F-4240-A544-EA013E1410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88" r="15861"/>
            <a:stretch/>
          </p:blipFill>
          <p:spPr bwMode="auto">
            <a:xfrm>
              <a:off x="999056" y="0"/>
              <a:ext cx="9756030" cy="6858001"/>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 descr="See the source image">
            <a:extLst>
              <a:ext uri="{FF2B5EF4-FFF2-40B4-BE49-F238E27FC236}">
                <a16:creationId xmlns:a16="http://schemas.microsoft.com/office/drawing/2014/main" id="{99FB8759-EE71-4071-8066-A54A61FF761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0977" y="4570535"/>
            <a:ext cx="2169290" cy="2169290"/>
          </a:xfrm>
          <a:prstGeom prst="rect">
            <a:avLst/>
          </a:prstGeom>
          <a:solidFill>
            <a:srgbClr val="9AA094"/>
          </a:solidFill>
        </p:spPr>
      </p:pic>
      <p:cxnSp>
        <p:nvCxnSpPr>
          <p:cNvPr id="13" name="Straight Connector 12">
            <a:extLst>
              <a:ext uri="{FF2B5EF4-FFF2-40B4-BE49-F238E27FC236}">
                <a16:creationId xmlns:a16="http://schemas.microsoft.com/office/drawing/2014/main" id="{411F6E9D-3256-414C-ADB7-E3AF4421AE5D}"/>
              </a:ext>
            </a:extLst>
          </p:cNvPr>
          <p:cNvCxnSpPr>
            <a:cxnSpLocks/>
          </p:cNvCxnSpPr>
          <p:nvPr userDrawn="1"/>
        </p:nvCxnSpPr>
        <p:spPr>
          <a:xfrm>
            <a:off x="2435970" y="0"/>
            <a:ext cx="1"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F5948B-A14C-4B10-84F3-788A0C7B2132}"/>
              </a:ext>
            </a:extLst>
          </p:cNvPr>
          <p:cNvSpPr txBox="1"/>
          <p:nvPr userDrawn="1"/>
        </p:nvSpPr>
        <p:spPr>
          <a:xfrm>
            <a:off x="5266792" y="4962029"/>
            <a:ext cx="6945086" cy="914400"/>
          </a:xfrm>
          <a:prstGeom prst="rect">
            <a:avLst/>
          </a:prstGeom>
          <a:solidFill>
            <a:schemeClr val="bg1"/>
          </a:solidFill>
          <a:effectLst>
            <a:outerShdw blurRad="50800" dist="38100" dir="5400000" algn="t" rotWithShape="0">
              <a:prstClr val="black">
                <a:alpha val="40000"/>
              </a:prstClr>
            </a:outerShdw>
          </a:effectLst>
        </p:spPr>
        <p:txBody>
          <a:bodyPr wrap="square" anchor="b">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Open Sans" panose="020B0606030504020204" pitchFamily="34" charset="0"/>
                <a:ea typeface="Open Sans Light" panose="020B0306030504020204" pitchFamily="34" charset="0"/>
                <a:cs typeface="Open Sans" panose="020B0606030504020204" pitchFamily="34" charset="0"/>
              </a:rPr>
              <a:t>REMOTE &amp; OFFICE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Open Sans" panose="020B0606030504020204" pitchFamily="34" charset="0"/>
                <a:ea typeface="Open Sans Light" panose="020B0306030504020204" pitchFamily="34" charset="0"/>
                <a:cs typeface="Open Sans" panose="020B0606030504020204" pitchFamily="34" charset="0"/>
              </a:rPr>
              <a:t>WORKSPACE STUDY (ROWS)</a:t>
            </a:r>
            <a:endParaRPr kumimoji="0" lang="en-US" alt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0E01FE42-4561-4FFB-9651-179CC6216F22}"/>
              </a:ext>
            </a:extLst>
          </p:cNvPr>
          <p:cNvCxnSpPr>
            <a:cxnSpLocks/>
          </p:cNvCxnSpPr>
          <p:nvPr userDrawn="1"/>
        </p:nvCxnSpPr>
        <p:spPr>
          <a:xfrm>
            <a:off x="5266792" y="4974555"/>
            <a:ext cx="6945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948769E2-866E-4195-940F-E533EDE355DD}"/>
              </a:ext>
            </a:extLst>
          </p:cNvPr>
          <p:cNvSpPr>
            <a:spLocks noGrp="1"/>
          </p:cNvSpPr>
          <p:nvPr>
            <p:ph type="body" sz="quarter" idx="13" hasCustomPrompt="1"/>
          </p:nvPr>
        </p:nvSpPr>
        <p:spPr>
          <a:xfrm>
            <a:off x="5491922" y="758117"/>
            <a:ext cx="6680200" cy="1919769"/>
          </a:xfrm>
          <a:solidFill>
            <a:schemeClr val="bg1"/>
          </a:solidFill>
        </p:spPr>
        <p:txBody>
          <a:bodyPr>
            <a:normAutofit/>
          </a:bodyPr>
          <a:lstStyle>
            <a:lvl1pPr marL="0" indent="0" algn="r">
              <a:buNone/>
              <a:defRPr sz="2400" b="1">
                <a:latin typeface="+mj-lt"/>
              </a:defRPr>
            </a:lvl1pPr>
          </a:lstStyle>
          <a:p>
            <a:pPr lvl="0"/>
            <a:r>
              <a:rPr lang="en-US"/>
              <a:t>Telework Agreements:</a:t>
            </a:r>
          </a:p>
          <a:p>
            <a:pPr lvl="0"/>
            <a:r>
              <a:rPr lang="en-US"/>
              <a:t>Sub-title</a:t>
            </a:r>
          </a:p>
          <a:p>
            <a:pPr lvl="0"/>
            <a:endParaRPr lang="en-US"/>
          </a:p>
          <a:p>
            <a:pPr lvl="0"/>
            <a:r>
              <a:rPr lang="en-US"/>
              <a:t>Date</a:t>
            </a:r>
          </a:p>
        </p:txBody>
      </p:sp>
    </p:spTree>
    <p:extLst>
      <p:ext uri="{BB962C8B-B14F-4D97-AF65-F5344CB8AC3E}">
        <p14:creationId xmlns:p14="http://schemas.microsoft.com/office/powerpoint/2010/main" val="1513845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6" name="Title Placeholder 23">
            <a:extLst>
              <a:ext uri="{FF2B5EF4-FFF2-40B4-BE49-F238E27FC236}">
                <a16:creationId xmlns:a16="http://schemas.microsoft.com/office/drawing/2014/main" id="{258B37E5-FB07-4B10-8F12-BCD267CF87F7}"/>
              </a:ext>
            </a:extLst>
          </p:cNvPr>
          <p:cNvSpPr>
            <a:spLocks noGrp="1"/>
          </p:cNvSpPr>
          <p:nvPr>
            <p:ph type="title"/>
          </p:nvPr>
        </p:nvSpPr>
        <p:spPr>
          <a:xfrm>
            <a:off x="1240326" y="354628"/>
            <a:ext cx="10113474" cy="788372"/>
          </a:xfrm>
          <a:prstGeom prst="rect">
            <a:avLst/>
          </a:prstGeom>
        </p:spPr>
        <p:txBody>
          <a:bodyPr vert="horz" lIns="91440" tIns="45720" rIns="91440" bIns="45720" rtlCol="0" anchor="b">
            <a:normAutofit/>
          </a:bodyPr>
          <a:lstStyle/>
          <a:p>
            <a:r>
              <a:rPr lang="en-US"/>
              <a:t>Click to edit Master title style</a:t>
            </a:r>
          </a:p>
        </p:txBody>
      </p:sp>
      <p:sp>
        <p:nvSpPr>
          <p:cNvPr id="9" name="Text Placeholder 8">
            <a:extLst>
              <a:ext uri="{FF2B5EF4-FFF2-40B4-BE49-F238E27FC236}">
                <a16:creationId xmlns:a16="http://schemas.microsoft.com/office/drawing/2014/main" id="{0F5A30D0-A4C8-4B21-9E69-1FA2AB519425}"/>
              </a:ext>
            </a:extLst>
          </p:cNvPr>
          <p:cNvSpPr>
            <a:spLocks noGrp="1"/>
          </p:cNvSpPr>
          <p:nvPr>
            <p:ph type="body" sz="quarter" idx="10"/>
          </p:nvPr>
        </p:nvSpPr>
        <p:spPr>
          <a:xfrm>
            <a:off x="1240327" y="1371600"/>
            <a:ext cx="10352606" cy="4648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0941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GB"/>
              <a:t>Click to edit Master title style</a:t>
            </a:r>
            <a:endParaRPr lang="en-US"/>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GB"/>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4202242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581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871870"/>
            <a:ext cx="11188700" cy="536985"/>
          </a:xfrm>
          <a:prstGeom prst="rect">
            <a:avLst/>
          </a:prstGeom>
        </p:spPr>
        <p:txBody>
          <a:bodyPr lIns="0" tIns="0" rIns="0" bIns="0">
            <a:noAutofit/>
          </a:bodyPr>
          <a:lstStyle>
            <a:lvl1pPr marL="0" indent="0">
              <a:buNone/>
              <a:defRPr sz="1800" b="0">
                <a:solidFill>
                  <a:srgbClr val="575757"/>
                </a:solidFill>
                <a:latin typeface="+mn-lt"/>
              </a:defRPr>
            </a:lvl1pPr>
          </a:lstStyle>
          <a:p>
            <a:pPr lvl="0"/>
            <a:r>
              <a:rPr lang="en-US"/>
              <a:t>Click to add subtitle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noAutofit/>
          </a:bodyPr>
          <a:lstStyle>
            <a:lvl1pPr>
              <a:defRPr>
                <a:latin typeface="+mn-lt"/>
              </a:defRPr>
            </a:lvl1pPr>
          </a:lstStyle>
          <a:p>
            <a:r>
              <a:rPr lang="en-US"/>
              <a:t>Click icon to add chart</a:t>
            </a:r>
            <a:endParaRPr lang="en-GB"/>
          </a:p>
        </p:txBody>
      </p:sp>
      <p:sp>
        <p:nvSpPr>
          <p:cNvPr id="18" name="Text Placeholder 8"/>
          <p:cNvSpPr>
            <a:spLocks noGrp="1"/>
          </p:cNvSpPr>
          <p:nvPr>
            <p:ph type="body" sz="quarter" idx="18"/>
          </p:nvPr>
        </p:nvSpPr>
        <p:spPr>
          <a:xfrm>
            <a:off x="501652" y="1674087"/>
            <a:ext cx="11188699" cy="357187"/>
          </a:xfrm>
        </p:spPr>
        <p:txBody>
          <a:bodyPr>
            <a:noAutofit/>
          </a:bodyPr>
          <a:lstStyle>
            <a:lvl1pPr>
              <a:defRPr>
                <a:latin typeface="+mn-lt"/>
              </a:defRPr>
            </a:lvl1pPr>
          </a:lstStyle>
          <a:p>
            <a:pPr lvl="0"/>
            <a:r>
              <a:rPr lang="en-US" noProof="0"/>
              <a:t>Click to edit Master text styles</a:t>
            </a:r>
          </a:p>
        </p:txBody>
      </p:sp>
      <p:sp>
        <p:nvSpPr>
          <p:cNvPr id="19" name="Text Placeholder 7"/>
          <p:cNvSpPr>
            <a:spLocks noGrp="1"/>
          </p:cNvSpPr>
          <p:nvPr>
            <p:ph type="body" sz="quarter" idx="23"/>
          </p:nvPr>
        </p:nvSpPr>
        <p:spPr>
          <a:xfrm>
            <a:off x="501651" y="6121014"/>
            <a:ext cx="11188700" cy="260737"/>
          </a:xfrm>
        </p:spPr>
        <p:txBody>
          <a:bodyPr>
            <a:noAutofit/>
          </a:bodyPr>
          <a:lstStyle>
            <a:lvl1pPr>
              <a:spcAft>
                <a:spcPts val="0"/>
              </a:spcAft>
              <a:defRPr sz="900">
                <a:latin typeface="+mn-lt"/>
              </a:defRPr>
            </a:lvl1pPr>
          </a:lstStyle>
          <a:p>
            <a:pPr lvl="0"/>
            <a:r>
              <a:rPr lang="en-US"/>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533644"/>
          </a:xfrm>
          <a:prstGeom prst="rect">
            <a:avLst/>
          </a:prstGeom>
        </p:spPr>
        <p:txBody>
          <a:bodyPr vert="horz" lIns="0" tIns="0" rIns="0" bIns="0" rtlCol="0" anchor="t" anchorCtr="0">
            <a:noAutofit/>
          </a:bodyPr>
          <a:lstStyle>
            <a:lvl1pPr>
              <a:defRPr>
                <a:latin typeface="+mn-lt"/>
              </a:defRPr>
            </a:lvl1pPr>
          </a:lstStyle>
          <a:p>
            <a:r>
              <a:rPr lang="en-US"/>
              <a:t>Click to add title</a:t>
            </a:r>
          </a:p>
        </p:txBody>
      </p:sp>
    </p:spTree>
    <p:extLst>
      <p:ext uri="{BB962C8B-B14F-4D97-AF65-F5344CB8AC3E}">
        <p14:creationId xmlns:p14="http://schemas.microsoft.com/office/powerpoint/2010/main" val="373577601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28000" y="651600"/>
            <a:ext cx="111360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236255427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67D0-C592-404C-8667-7AC4E4599B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CCA49A-425A-44B0-BEA2-8CFC87E4C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F1E1F8-8DAD-42A5-9EBB-624E3E6F22DF}"/>
              </a:ext>
            </a:extLst>
          </p:cNvPr>
          <p:cNvSpPr>
            <a:spLocks noGrp="1"/>
          </p:cNvSpPr>
          <p:nvPr>
            <p:ph type="dt" sz="half" idx="10"/>
          </p:nvPr>
        </p:nvSpPr>
        <p:spPr/>
        <p:txBody>
          <a:bodyPr/>
          <a:lstStyle/>
          <a:p>
            <a:fld id="{F187E220-0E1A-4A19-96AA-5D971D76B0E3}" type="datetimeFigureOut">
              <a:rPr lang="en-US" smtClean="0"/>
              <a:t>7/8/2022</a:t>
            </a:fld>
            <a:endParaRPr lang="en-US"/>
          </a:p>
        </p:txBody>
      </p:sp>
      <p:sp>
        <p:nvSpPr>
          <p:cNvPr id="5" name="Footer Placeholder 4">
            <a:extLst>
              <a:ext uri="{FF2B5EF4-FFF2-40B4-BE49-F238E27FC236}">
                <a16:creationId xmlns:a16="http://schemas.microsoft.com/office/drawing/2014/main" id="{F3397E9D-5775-4B97-9023-12739F20D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B622D-7214-4716-AC8B-B6F42612F82B}"/>
              </a:ext>
            </a:extLst>
          </p:cNvPr>
          <p:cNvSpPr>
            <a:spLocks noGrp="1"/>
          </p:cNvSpPr>
          <p:nvPr>
            <p:ph type="sldNum" sz="quarter" idx="12"/>
          </p:nvPr>
        </p:nvSpPr>
        <p:spPr/>
        <p:txBody>
          <a:bodyPr/>
          <a:lstStyle/>
          <a:p>
            <a:fld id="{7624F002-D23F-450E-8175-ABEA47738D27}" type="slidenum">
              <a:rPr lang="en-US" smtClean="0"/>
              <a:t>‹#›</a:t>
            </a:fld>
            <a:endParaRPr lang="en-US"/>
          </a:p>
        </p:txBody>
      </p:sp>
    </p:spTree>
    <p:extLst>
      <p:ext uri="{BB962C8B-B14F-4D97-AF65-F5344CB8AC3E}">
        <p14:creationId xmlns:p14="http://schemas.microsoft.com/office/powerpoint/2010/main" val="1137461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GB"/>
              <a:t>Click to edit Master title style</a:t>
            </a:r>
            <a:endParaRPr lang="en-US"/>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GB"/>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149873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CE82-46D9-47D2-9AA6-E211ED231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9E8063-A5E7-4F93-9730-E2F27BFB7C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4CE6F-DD26-4044-8D50-50954C0FD2CC}"/>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5" name="Footer Placeholder 4">
            <a:extLst>
              <a:ext uri="{FF2B5EF4-FFF2-40B4-BE49-F238E27FC236}">
                <a16:creationId xmlns:a16="http://schemas.microsoft.com/office/drawing/2014/main" id="{9B8C8C94-4FFB-4904-8B4F-7834BB4E52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A8900B-C75F-4B5D-A8F3-6BB34BAE8E5A}"/>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137877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47390" cy="1995802"/>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GB"/>
              <a:t>Click to edit Master title style</a:t>
            </a:r>
            <a:endParaRPr lang="en-US"/>
          </a:p>
        </p:txBody>
      </p:sp>
      <p:sp>
        <p:nvSpPr>
          <p:cNvPr id="4"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1312651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GB"/>
              <a:t>Click to edit Master title style</a:t>
            </a:r>
            <a:endParaRPr lang="en-US"/>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
        <p:nvSpPr>
          <p:cNvPr id="5"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3939641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13536-14C6-4D73-9E07-6C4971F64D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DCFB23-28B1-4423-99C8-855F67C6C8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4AE947-D862-48A9-82E2-3046679383C2}"/>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5" name="Footer Placeholder 4">
            <a:extLst>
              <a:ext uri="{FF2B5EF4-FFF2-40B4-BE49-F238E27FC236}">
                <a16:creationId xmlns:a16="http://schemas.microsoft.com/office/drawing/2014/main" id="{B8418878-0EC8-4737-B6D2-8B2048DF30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C7E3B5-25A5-4D8C-8F47-1BC7C1D22F54}"/>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324261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2FE4-E57D-4122-A974-CC809CCE7A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68CB81-6803-4FCA-AE3D-C57F416E58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7DC3A3-3702-473F-9CB4-681AFAC43C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2CC0F7-377B-4406-8392-620FD7F9A576}"/>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6" name="Footer Placeholder 5">
            <a:extLst>
              <a:ext uri="{FF2B5EF4-FFF2-40B4-BE49-F238E27FC236}">
                <a16:creationId xmlns:a16="http://schemas.microsoft.com/office/drawing/2014/main" id="{25F0E921-CF57-4772-A519-BD20207000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4B8C143-E012-4B5E-AE36-8A5F5BC59A18}"/>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32046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3599-222A-4A77-BBC0-03C241AC69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28042B-97A2-44C9-BED4-7D77AA084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045D27-9203-463A-A392-F9D293A4B4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112F78-C76B-4DDF-9D08-85958D75D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60A645-673C-4139-BEDB-0BBFE599EC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F3079F-F45C-468E-A12F-FD073C2949B9}"/>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8" name="Footer Placeholder 7">
            <a:extLst>
              <a:ext uri="{FF2B5EF4-FFF2-40B4-BE49-F238E27FC236}">
                <a16:creationId xmlns:a16="http://schemas.microsoft.com/office/drawing/2014/main" id="{B6212FDE-E319-4B9A-ADC9-CBB549695B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5BFEFE6-F3BE-4951-B8DD-FA1BA888549B}"/>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72847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7D7-48FA-44FF-9045-CDD135AEE1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0FC17B-9894-4860-AB07-56BE5F0246D4}"/>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4" name="Footer Placeholder 3">
            <a:extLst>
              <a:ext uri="{FF2B5EF4-FFF2-40B4-BE49-F238E27FC236}">
                <a16:creationId xmlns:a16="http://schemas.microsoft.com/office/drawing/2014/main" id="{A36A253C-AB95-40B6-A16E-1FB6FCEA76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C84D2D-018C-4113-AAD5-C9DD06BDD7C9}"/>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07487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7F9D7F-4BF3-48AD-B427-51125155057B}"/>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3" name="Footer Placeholder 2">
            <a:extLst>
              <a:ext uri="{FF2B5EF4-FFF2-40B4-BE49-F238E27FC236}">
                <a16:creationId xmlns:a16="http://schemas.microsoft.com/office/drawing/2014/main" id="{B7F3222E-E46E-480B-8383-07F91B31ED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D677FD-DBAF-40EC-B6C3-BB21CB5C6F79}"/>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254293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D739-A85E-40CF-8643-037ED4F8A4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9995B8-845B-4752-94B2-DA9E354615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7C78E3-A768-447B-9A31-63054C282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F48255-351D-4697-9A23-33961CA23189}"/>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6" name="Footer Placeholder 5">
            <a:extLst>
              <a:ext uri="{FF2B5EF4-FFF2-40B4-BE49-F238E27FC236}">
                <a16:creationId xmlns:a16="http://schemas.microsoft.com/office/drawing/2014/main" id="{997EE1B4-0E6E-4DAD-892F-6CE8D0194C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6ECAF47-655F-452B-B48B-39BAC1874725}"/>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99131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F2A5-97A0-49CE-89D3-BE02DE46E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8D834B-8C52-4B95-9E5F-CBDA4E299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293553-B069-4C97-A6B5-64ED12C36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9978A-F01D-4854-BEB8-23DDD74E2B1D}"/>
              </a:ext>
            </a:extLst>
          </p:cNvPr>
          <p:cNvSpPr>
            <a:spLocks noGrp="1"/>
          </p:cNvSpPr>
          <p:nvPr>
            <p:ph type="dt" sz="half" idx="10"/>
          </p:nvPr>
        </p:nvSpPr>
        <p:spPr>
          <a:xfrm>
            <a:off x="838200" y="6356350"/>
            <a:ext cx="2743200" cy="365125"/>
          </a:xfrm>
          <a:prstGeom prst="rect">
            <a:avLst/>
          </a:prstGeom>
        </p:spPr>
        <p:txBody>
          <a:bodyPr/>
          <a:lstStyle/>
          <a:p>
            <a:fld id="{60C7B774-63C2-4BE5-B962-0EF33E4D987C}" type="datetimeFigureOut">
              <a:rPr lang="en-US" smtClean="0"/>
              <a:t>7/8/2022</a:t>
            </a:fld>
            <a:endParaRPr lang="en-US"/>
          </a:p>
        </p:txBody>
      </p:sp>
      <p:sp>
        <p:nvSpPr>
          <p:cNvPr id="6" name="Footer Placeholder 5">
            <a:extLst>
              <a:ext uri="{FF2B5EF4-FFF2-40B4-BE49-F238E27FC236}">
                <a16:creationId xmlns:a16="http://schemas.microsoft.com/office/drawing/2014/main" id="{471665F1-4241-45A9-8B02-22A4EE0662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E658276-5A18-4DA2-A382-E5AC6DC6FEA9}"/>
              </a:ext>
            </a:extLst>
          </p:cNvPr>
          <p:cNvSpPr>
            <a:spLocks noGrp="1"/>
          </p:cNvSpPr>
          <p:nvPr>
            <p:ph type="sldNum" sz="quarter" idx="12"/>
          </p:nvPr>
        </p:nvSpPr>
        <p:spPr>
          <a:xfrm>
            <a:off x="8610600" y="6356350"/>
            <a:ext cx="2743200" cy="365125"/>
          </a:xfrm>
          <a:prstGeom prst="rect">
            <a:avLst/>
          </a:prstGeom>
        </p:spPr>
        <p:txBody>
          <a:bodyPr/>
          <a:lstStyle/>
          <a:p>
            <a:fld id="{A03F3941-9479-473B-B80E-4F76ADA3D29B}" type="slidenum">
              <a:rPr lang="en-US" smtClean="0"/>
              <a:t>‹#›</a:t>
            </a:fld>
            <a:endParaRPr lang="en-US"/>
          </a:p>
        </p:txBody>
      </p:sp>
    </p:spTree>
    <p:extLst>
      <p:ext uri="{BB962C8B-B14F-4D97-AF65-F5344CB8AC3E}">
        <p14:creationId xmlns:p14="http://schemas.microsoft.com/office/powerpoint/2010/main" val="176307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AEAB89-7A7B-4A12-B98A-1A40C8B7F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22A6B-F2FA-48AE-9FB9-861094EBE7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descr="See the source image">
            <a:extLst>
              <a:ext uri="{FF2B5EF4-FFF2-40B4-BE49-F238E27FC236}">
                <a16:creationId xmlns:a16="http://schemas.microsoft.com/office/drawing/2014/main" id="{AFF88990-DD7C-4C64-9204-44644C6A2658}"/>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217959" y="75535"/>
            <a:ext cx="653977" cy="6539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463D6908-A734-44E5-A62A-456EDBEEACC6}"/>
              </a:ext>
            </a:extLst>
          </p:cNvPr>
          <p:cNvSpPr>
            <a:spLocks/>
          </p:cNvSpPr>
          <p:nvPr userDrawn="1"/>
        </p:nvSpPr>
        <p:spPr bwMode="auto">
          <a:xfrm>
            <a:off x="638271" y="6444147"/>
            <a:ext cx="3188373"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a:solidFill>
                  <a:srgbClr val="787878">
                    <a:lumMod val="60000"/>
                    <a:lumOff val="40000"/>
                  </a:srgbClr>
                </a:solidFill>
                <a:latin typeface="Open Sans" charset="0"/>
                <a:ea typeface="Open Sans" charset="0"/>
                <a:cs typeface="Open Sans" charset="0"/>
                <a:sym typeface="Frutiger Next Pro Light" charset="0"/>
              </a:rPr>
              <a:pPr/>
              <a:t>‹#›</a:t>
            </a:fld>
            <a:r>
              <a:rPr lang="en-US" sz="800">
                <a:solidFill>
                  <a:srgbClr val="787878">
                    <a:lumMod val="60000"/>
                    <a:lumOff val="40000"/>
                  </a:srgbClr>
                </a:solidFill>
                <a:latin typeface="Open Sans" charset="0"/>
                <a:ea typeface="Open Sans" charset="0"/>
                <a:cs typeface="Open Sans" charset="0"/>
                <a:sym typeface="Frutiger Next Pro Light" charset="0"/>
              </a:rPr>
              <a:t>  |  Copyright © 2022 Deloitte Consulting LLC. All rights reserved.</a:t>
            </a:r>
          </a:p>
        </p:txBody>
      </p:sp>
    </p:spTree>
    <p:extLst>
      <p:ext uri="{BB962C8B-B14F-4D97-AF65-F5344CB8AC3E}">
        <p14:creationId xmlns:p14="http://schemas.microsoft.com/office/powerpoint/2010/main" val="2424373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7" r:id="rId12"/>
    <p:sldLayoutId id="2147483683" r:id="rId13"/>
    <p:sldLayoutId id="214748368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1717" y="1828800"/>
            <a:ext cx="10872077" cy="434627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21717" y="718263"/>
            <a:ext cx="10872077" cy="879756"/>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38271" y="6444147"/>
            <a:ext cx="3188373"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pPr/>
              <a:t>‹#›</a:t>
            </a:fld>
            <a:r>
              <a:rPr lang="en-US" sz="800">
                <a:solidFill>
                  <a:schemeClr val="accent5">
                    <a:lumMod val="60000"/>
                    <a:lumOff val="40000"/>
                  </a:schemeClr>
                </a:solidFill>
                <a:latin typeface="Open Sans" charset="0"/>
                <a:ea typeface="Open Sans" charset="0"/>
                <a:cs typeface="Open Sans" charset="0"/>
                <a:sym typeface="Frutiger Next Pro Light" charset="0"/>
              </a:rPr>
              <a:t>  |  Copyright © 2022 Deloitte Consulting LLC. All rights reserved.</a:t>
            </a:r>
          </a:p>
        </p:txBody>
      </p:sp>
      <p:pic>
        <p:nvPicPr>
          <p:cNvPr id="12" name="Picture 2" descr="See the source image">
            <a:extLst>
              <a:ext uri="{FF2B5EF4-FFF2-40B4-BE49-F238E27FC236}">
                <a16:creationId xmlns:a16="http://schemas.microsoft.com/office/drawing/2014/main" id="{9CE68166-1E83-48DB-9E31-26E1A520D0CF}"/>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217959" y="75535"/>
            <a:ext cx="653977" cy="65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001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sldNum="0" hdr="0" ftr="0" dt="0"/>
  <p:txStyles>
    <p:title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p:titleStyle>
    <p:body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2.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10.xml"/><Relationship Id="rId4"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2.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11.xml"/><Relationship Id="rId4"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2.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3.xml"/><Relationship Id="rId4"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tags" Target="../tags/tag16.xml"/><Relationship Id="rId7" Type="http://schemas.openxmlformats.org/officeDocument/2006/relationships/image" Target="../media/image12.emf"/><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14.xml"/><Relationship Id="rId4"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8.sv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hyperlink" Target="https://support.zoom.us/hc/en-us/articles/115004794983-Using-audio-transcription-for-cloud-recordings-" TargetMode="External"/><Relationship Id="rId3" Type="http://schemas.openxmlformats.org/officeDocument/2006/relationships/image" Target="../media/image40.png"/><Relationship Id="rId7" Type="http://schemas.openxmlformats.org/officeDocument/2006/relationships/image" Target="../media/image44.jpeg"/><Relationship Id="rId12" Type="http://schemas.openxmlformats.org/officeDocument/2006/relationships/image" Target="../media/image47.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6.png"/><Relationship Id="rId5" Type="http://schemas.openxmlformats.org/officeDocument/2006/relationships/image" Target="../media/image42.pn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hyperlink" Target="https://support.microsoft.com/en-us/team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tiff"/></Relationships>
</file>

<file path=ppt/slides/_rels/slide4.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2.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3.xml"/><Relationship Id="rId4"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4.xml"/><Relationship Id="rId7" Type="http://schemas.openxmlformats.org/officeDocument/2006/relationships/image" Target="../media/image12.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8.svg"/><Relationship Id="rId5" Type="http://schemas.openxmlformats.org/officeDocument/2006/relationships/notesSlide" Target="../notesSlides/notesSlide5.xml"/><Relationship Id="rId10" Type="http://schemas.openxmlformats.org/officeDocument/2006/relationships/image" Target="../media/image17.png"/><Relationship Id="rId4" Type="http://schemas.openxmlformats.org/officeDocument/2006/relationships/slideLayout" Target="../slideLayouts/slideLayout14.xml"/><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6.xml"/><Relationship Id="rId7" Type="http://schemas.openxmlformats.org/officeDocument/2006/relationships/image" Target="../media/image12.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6.xml"/><Relationship Id="rId4"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xml"/><Relationship Id="rId7" Type="http://schemas.openxmlformats.org/officeDocument/2006/relationships/image" Target="../media/image12.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23.svg"/><Relationship Id="rId5" Type="http://schemas.openxmlformats.org/officeDocument/2006/relationships/notesSlide" Target="../notesSlides/notesSlide7.xml"/><Relationship Id="rId10" Type="http://schemas.openxmlformats.org/officeDocument/2006/relationships/image" Target="../media/image22.png"/><Relationship Id="rId4" Type="http://schemas.openxmlformats.org/officeDocument/2006/relationships/slideLayout" Target="../slideLayouts/slideLayout14.xml"/><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8D96E7-23C4-4DA1-871B-0DEA503D6050}"/>
              </a:ext>
            </a:extLst>
          </p:cNvPr>
          <p:cNvSpPr>
            <a:spLocks noGrp="1"/>
          </p:cNvSpPr>
          <p:nvPr>
            <p:ph type="body" sz="quarter" idx="13"/>
          </p:nvPr>
        </p:nvSpPr>
        <p:spPr>
          <a:xfrm>
            <a:off x="5086350" y="1191802"/>
            <a:ext cx="7105650" cy="1130158"/>
          </a:xfrm>
        </p:spPr>
        <p:txBody>
          <a:bodyPr>
            <a:normAutofit/>
          </a:bodyPr>
          <a:lstStyle/>
          <a:p>
            <a:r>
              <a:rPr lang="en-US" sz="3200">
                <a:latin typeface="Open Sans" panose="020B0606030504020204" pitchFamily="34" charset="0"/>
                <a:ea typeface="Open Sans" panose="020B0606030504020204" pitchFamily="34" charset="0"/>
                <a:cs typeface="Open Sans" panose="020B0606030504020204" pitchFamily="34" charset="0"/>
              </a:rPr>
              <a:t>Managing Virtual Teams</a:t>
            </a:r>
          </a:p>
          <a:p>
            <a:r>
              <a:rPr lang="en-US" sz="3200" b="0">
                <a:latin typeface="Open Sans" panose="020B0606030504020204" pitchFamily="34" charset="0"/>
                <a:ea typeface="Open Sans" panose="020B0606030504020204" pitchFamily="34" charset="0"/>
                <a:cs typeface="Open Sans" panose="020B0606030504020204" pitchFamily="34" charset="0"/>
              </a:rPr>
              <a:t>MANAGER GUIDANCE</a:t>
            </a:r>
          </a:p>
        </p:txBody>
      </p:sp>
    </p:spTree>
    <p:extLst>
      <p:ext uri="{BB962C8B-B14F-4D97-AF65-F5344CB8AC3E}">
        <p14:creationId xmlns:p14="http://schemas.microsoft.com/office/powerpoint/2010/main" val="173284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B4FE127-BFC0-4E32-8918-AC35652AFA0D}"/>
              </a:ext>
            </a:extLst>
          </p:cNvPr>
          <p:cNvSpPr/>
          <p:nvPr/>
        </p:nvSpPr>
        <p:spPr>
          <a:xfrm>
            <a:off x="581024" y="6419850"/>
            <a:ext cx="3499485" cy="198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a:extLst>
              <a:ext uri="{FF2B5EF4-FFF2-40B4-BE49-F238E27FC236}">
                <a16:creationId xmlns:a16="http://schemas.microsoft.com/office/drawing/2014/main" id="{F5AE3CDF-0ADA-465E-B2AA-3F1FAC1EABD6}"/>
              </a:ext>
            </a:extLst>
          </p:cNvPr>
          <p:cNvPicPr>
            <a:picLocks noChangeAspect="1" noChangeArrowheads="1"/>
          </p:cNvPicPr>
          <p:nvPr/>
        </p:nvPicPr>
        <p:blipFill rotWithShape="1">
          <a:blip r:embed="rId3">
            <a:alphaModFix amt="24000"/>
            <a:extLst>
              <a:ext uri="{28A0092B-C50C-407E-A947-70E740481C1C}">
                <a14:useLocalDpi xmlns:a14="http://schemas.microsoft.com/office/drawing/2010/main" val="0"/>
              </a:ext>
            </a:extLst>
          </a:blip>
          <a:srcRect l="8288" r="15861"/>
          <a:stretch/>
        </p:blipFill>
        <p:spPr bwMode="auto">
          <a:xfrm>
            <a:off x="1243988" y="0"/>
            <a:ext cx="9756030" cy="6858001"/>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3">
            <a:extLst>
              <a:ext uri="{FF2B5EF4-FFF2-40B4-BE49-F238E27FC236}">
                <a16:creationId xmlns:a16="http://schemas.microsoft.com/office/drawing/2014/main" id="{D4E76674-FA3E-49B9-AA95-0F58206CCE43}"/>
              </a:ext>
            </a:extLst>
          </p:cNvPr>
          <p:cNvSpPr txBox="1">
            <a:spLocks/>
          </p:cNvSpPr>
          <p:nvPr/>
        </p:nvSpPr>
        <p:spPr bwMode="gray">
          <a:xfrm>
            <a:off x="-42498" y="2947423"/>
            <a:ext cx="12192000" cy="963153"/>
          </a:xfrm>
          <a:prstGeom prst="rect">
            <a:avLst/>
          </a:prstGeom>
        </p:spPr>
        <p:txBody>
          <a:bodyPr vert="horz" lIns="0" tIns="0" rIns="0" bIns="0" rtlCol="0" anchor="ctr" anchorCtr="0">
            <a:noAutofit/>
          </a:bodyPr>
          <a:lstStyle>
            <a:lvl1pPr algn="l" defTabSz="914377" rtl="0" eaLnBrk="1" latinLnBrk="0" hangingPunct="1">
              <a:lnSpc>
                <a:spcPct val="80000"/>
              </a:lnSpc>
              <a:spcBef>
                <a:spcPct val="0"/>
              </a:spcBef>
              <a:buNone/>
              <a:defRPr sz="2800" b="1" i="0" kern="1200" cap="none" spc="-100" baseline="0">
                <a:solidFill>
                  <a:schemeClr val="tx1"/>
                </a:solidFill>
                <a:latin typeface="Times New Roman" panose="02020603050405020304" pitchFamily="18" charset="0"/>
                <a:ea typeface="Bebas Neue" charset="0"/>
                <a:cs typeface="Times New Roman" panose="02020603050405020304" pitchFamily="18" charset="0"/>
              </a:defRPr>
            </a:lvl1pPr>
          </a:lstStyle>
          <a:p>
            <a:pPr lvl="0" algn="ctr">
              <a:defRPr/>
            </a:pPr>
            <a:r>
              <a:rPr lang="en-US" sz="3200" cap="all">
                <a:solidFill>
                  <a:srgbClr val="000000"/>
                </a:solidFill>
                <a:latin typeface="Open Sans" panose="020B0606030504020204" pitchFamily="34" charset="0"/>
                <a:ea typeface="Open Sans" panose="020B0606030504020204" pitchFamily="34" charset="0"/>
                <a:cs typeface="Open Sans" panose="020B0606030504020204" pitchFamily="34" charset="0"/>
              </a:rPr>
              <a:t>EQUITY and PERFORMANCE MANAGEMENT</a:t>
            </a:r>
          </a:p>
        </p:txBody>
      </p:sp>
      <p:sp>
        <p:nvSpPr>
          <p:cNvPr id="22" name="Freeform 267">
            <a:extLst>
              <a:ext uri="{FF2B5EF4-FFF2-40B4-BE49-F238E27FC236}">
                <a16:creationId xmlns:a16="http://schemas.microsoft.com/office/drawing/2014/main" id="{07A0A1B8-BE84-462C-A174-F2076D344016}"/>
              </a:ext>
            </a:extLst>
          </p:cNvPr>
          <p:cNvSpPr>
            <a:spLocks noEditPoints="1"/>
          </p:cNvSpPr>
          <p:nvPr/>
        </p:nvSpPr>
        <p:spPr bwMode="auto">
          <a:xfrm>
            <a:off x="5832832" y="2419753"/>
            <a:ext cx="526335" cy="527670"/>
          </a:xfrm>
          <a:custGeom>
            <a:avLst/>
            <a:gdLst>
              <a:gd name="T0" fmla="*/ 117 w 234"/>
              <a:gd name="T1" fmla="*/ 0 h 234"/>
              <a:gd name="T2" fmla="*/ 0 w 234"/>
              <a:gd name="T3" fmla="*/ 117 h 234"/>
              <a:gd name="T4" fmla="*/ 117 w 234"/>
              <a:gd name="T5" fmla="*/ 234 h 234"/>
              <a:gd name="T6" fmla="*/ 234 w 234"/>
              <a:gd name="T7" fmla="*/ 117 h 234"/>
              <a:gd name="T8" fmla="*/ 117 w 234"/>
              <a:gd name="T9" fmla="*/ 0 h 234"/>
              <a:gd name="T10" fmla="*/ 117 w 234"/>
              <a:gd name="T11" fmla="*/ 224 h 234"/>
              <a:gd name="T12" fmla="*/ 9 w 234"/>
              <a:gd name="T13" fmla="*/ 117 h 234"/>
              <a:gd name="T14" fmla="*/ 117 w 234"/>
              <a:gd name="T15" fmla="*/ 9 h 234"/>
              <a:gd name="T16" fmla="*/ 224 w 234"/>
              <a:gd name="T17" fmla="*/ 117 h 234"/>
              <a:gd name="T18" fmla="*/ 117 w 234"/>
              <a:gd name="T19" fmla="*/ 22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4">
                <a:moveTo>
                  <a:pt x="117" y="0"/>
                </a:moveTo>
                <a:cubicBezTo>
                  <a:pt x="52" y="0"/>
                  <a:pt x="0" y="52"/>
                  <a:pt x="0" y="117"/>
                </a:cubicBezTo>
                <a:cubicBezTo>
                  <a:pt x="0" y="181"/>
                  <a:pt x="52" y="234"/>
                  <a:pt x="117" y="234"/>
                </a:cubicBezTo>
                <a:cubicBezTo>
                  <a:pt x="181" y="234"/>
                  <a:pt x="234" y="181"/>
                  <a:pt x="234" y="117"/>
                </a:cubicBezTo>
                <a:cubicBezTo>
                  <a:pt x="234" y="52"/>
                  <a:pt x="181" y="0"/>
                  <a:pt x="117" y="0"/>
                </a:cubicBezTo>
                <a:close/>
                <a:moveTo>
                  <a:pt x="117" y="224"/>
                </a:moveTo>
                <a:cubicBezTo>
                  <a:pt x="57" y="224"/>
                  <a:pt x="9" y="176"/>
                  <a:pt x="9" y="117"/>
                </a:cubicBezTo>
                <a:cubicBezTo>
                  <a:pt x="9" y="57"/>
                  <a:pt x="57" y="9"/>
                  <a:pt x="117" y="9"/>
                </a:cubicBezTo>
                <a:cubicBezTo>
                  <a:pt x="176" y="9"/>
                  <a:pt x="224" y="57"/>
                  <a:pt x="224" y="117"/>
                </a:cubicBezTo>
                <a:cubicBezTo>
                  <a:pt x="224" y="176"/>
                  <a:pt x="176" y="224"/>
                  <a:pt x="117" y="224"/>
                </a:cubicBez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
            <a:schemeClr val="dk1"/>
          </a:fillRef>
          <a:effectRef idx="0">
            <a:schemeClr val="dk1"/>
          </a:effectRef>
          <a:fontRef idx="minor">
            <a:schemeClr val="lt1"/>
          </a:fontRef>
        </p:style>
        <p:txBody>
          <a:bodyPr vert="horz" wrap="square" lIns="65314" tIns="32657" rIns="65314" bIns="32657" numCol="1" anchor="t" anchorCtr="0" compatLnSpc="1">
            <a:prstTxWarp prst="textNoShape">
              <a:avLst/>
            </a:prstTxWarp>
          </a:bodyPr>
          <a:lstStyle/>
          <a:p>
            <a:endParaRPr lang="en-US" sz="1286">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4F75A229-8D95-4859-BDE4-48A201E22AB4}"/>
              </a:ext>
            </a:extLst>
          </p:cNvPr>
          <p:cNvSpPr/>
          <p:nvPr/>
        </p:nvSpPr>
        <p:spPr>
          <a:xfrm flipH="1">
            <a:off x="10933578" y="0"/>
            <a:ext cx="75954" cy="6858000"/>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1CF161DE-7A70-4353-9FD9-EA2CB6FDAB05}"/>
              </a:ext>
            </a:extLst>
          </p:cNvPr>
          <p:cNvSpPr/>
          <p:nvPr/>
        </p:nvSpPr>
        <p:spPr>
          <a:xfrm flipH="1">
            <a:off x="1168034" y="0"/>
            <a:ext cx="75954" cy="6858000"/>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Business Growth with solid fill">
            <a:extLst>
              <a:ext uri="{FF2B5EF4-FFF2-40B4-BE49-F238E27FC236}">
                <a16:creationId xmlns:a16="http://schemas.microsoft.com/office/drawing/2014/main" id="{194AA537-85CD-4B86-B2E5-14E1BDD720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85975" y="2454988"/>
            <a:ext cx="457200" cy="457200"/>
          </a:xfrm>
          <a:prstGeom prst="rect">
            <a:avLst/>
          </a:prstGeom>
        </p:spPr>
      </p:pic>
    </p:spTree>
    <p:extLst>
      <p:ext uri="{BB962C8B-B14F-4D97-AF65-F5344CB8AC3E}">
        <p14:creationId xmlns:p14="http://schemas.microsoft.com/office/powerpoint/2010/main" val="4018197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64144A4-0BB1-4130-AAD3-EA5915B704D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0" name="think-cell Slide" r:id="rId6" imgW="415" imgH="416" progId="TCLayout.ActiveDocument.1">
                  <p:embed/>
                </p:oleObj>
              </mc:Choice>
              <mc:Fallback>
                <p:oleObj name="think-cell Slide" r:id="rId6" imgW="415" imgH="416" progId="TCLayout.ActiveDocument.1">
                  <p:embed/>
                  <p:pic>
                    <p:nvPicPr>
                      <p:cNvPr id="5" name="Object 4" hidden="1">
                        <a:extLst>
                          <a:ext uri="{FF2B5EF4-FFF2-40B4-BE49-F238E27FC236}">
                            <a16:creationId xmlns:a16="http://schemas.microsoft.com/office/drawing/2014/main" id="{764144A4-0BB1-4130-AAD3-EA5915B704D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3B127DC-BACE-42FC-8191-C078DA40A8A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hronicle Display Black" pitchFamily="50" charset="0"/>
              <a:ea typeface="+mn-ea"/>
              <a:cs typeface="+mn-cs"/>
              <a:sym typeface="Chronicle Display Black" pitchFamily="50" charset="0"/>
            </a:endParaRPr>
          </a:p>
        </p:txBody>
      </p:sp>
      <p:sp>
        <p:nvSpPr>
          <p:cNvPr id="23" name="Title 1">
            <a:extLst>
              <a:ext uri="{FF2B5EF4-FFF2-40B4-BE49-F238E27FC236}">
                <a16:creationId xmlns:a16="http://schemas.microsoft.com/office/drawing/2014/main" id="{166236CA-2E7A-4BD6-9139-0402323249F6}"/>
              </a:ext>
            </a:extLst>
          </p:cNvPr>
          <p:cNvSpPr txBox="1">
            <a:spLocks/>
          </p:cNvSpPr>
          <p:nvPr/>
        </p:nvSpPr>
        <p:spPr>
          <a:xfrm>
            <a:off x="648824" y="570081"/>
            <a:ext cx="9730852"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US" sz="3200" b="1">
                <a:solidFill>
                  <a:prstClr val="black"/>
                </a:solidFill>
                <a:latin typeface="Open Sans" panose="020B0606030504020204" pitchFamily="34" charset="0"/>
                <a:ea typeface="Open Sans" panose="020B0606030504020204" pitchFamily="34" charset="0"/>
                <a:cs typeface="Open Sans" panose="020B0606030504020204" pitchFamily="34" charset="0"/>
              </a:rPr>
              <a:t>Equity While Teleworking</a:t>
            </a:r>
          </a:p>
        </p:txBody>
      </p:sp>
      <p:sp>
        <p:nvSpPr>
          <p:cNvPr id="24" name="Rectangle 23">
            <a:extLst>
              <a:ext uri="{FF2B5EF4-FFF2-40B4-BE49-F238E27FC236}">
                <a16:creationId xmlns:a16="http://schemas.microsoft.com/office/drawing/2014/main" id="{BEC48419-6BEA-4FAF-AE8C-06E4B5FB79C6}"/>
              </a:ext>
            </a:extLst>
          </p:cNvPr>
          <p:cNvSpPr/>
          <p:nvPr/>
        </p:nvSpPr>
        <p:spPr>
          <a:xfrm>
            <a:off x="648824" y="1043551"/>
            <a:ext cx="10461112" cy="553998"/>
          </a:xfrm>
          <a:prstGeom prst="rect">
            <a:avLst/>
          </a:prstGeom>
        </p:spPr>
        <p:txBody>
          <a:bodyPr wrap="square" lIns="0" tIns="0" rIns="0" bIns="0" anchor="t">
            <a:spAutoFit/>
          </a:bodyPr>
          <a:lstStyle/>
          <a:p>
            <a:r>
              <a:rPr lang="en-US">
                <a:latin typeface="Open Sans" panose="020B0606030504020204" pitchFamily="34" charset="0"/>
                <a:ea typeface="Open Sans" panose="020B0606030504020204" pitchFamily="34" charset="0"/>
                <a:cs typeface="Open Sans" panose="020B0606030504020204" pitchFamily="34" charset="0"/>
              </a:rPr>
              <a:t>Equity means </a:t>
            </a:r>
            <a:r>
              <a:rPr lang="en-US" b="1">
                <a:latin typeface="Open Sans" panose="020B0606030504020204" pitchFamily="34" charset="0"/>
                <a:ea typeface="Open Sans" panose="020B0606030504020204" pitchFamily="34" charset="0"/>
                <a:cs typeface="Open Sans" panose="020B0606030504020204" pitchFamily="34" charset="0"/>
              </a:rPr>
              <a:t>fairness. </a:t>
            </a:r>
            <a:r>
              <a:rPr lang="en-US">
                <a:latin typeface="Open Sans" panose="020B0606030504020204" pitchFamily="34" charset="0"/>
                <a:ea typeface="Open Sans" panose="020B0606030504020204" pitchFamily="34" charset="0"/>
                <a:cs typeface="Open Sans" panose="020B0606030504020204" pitchFamily="34" charset="0"/>
              </a:rPr>
              <a:t>Everyone receives fair treatment. Applying equity to teleworking means ensuring fairness in work experience, regardless of work location.</a:t>
            </a:r>
          </a:p>
        </p:txBody>
      </p:sp>
      <p:sp>
        <p:nvSpPr>
          <p:cNvPr id="38" name="Rectangle 37">
            <a:extLst>
              <a:ext uri="{FF2B5EF4-FFF2-40B4-BE49-F238E27FC236}">
                <a16:creationId xmlns:a16="http://schemas.microsoft.com/office/drawing/2014/main" id="{EFF5B3F1-07B6-4FCD-94E1-226E5124C6FB}"/>
              </a:ext>
            </a:extLst>
          </p:cNvPr>
          <p:cNvSpPr/>
          <p:nvPr/>
        </p:nvSpPr>
        <p:spPr>
          <a:xfrm>
            <a:off x="648825" y="5247999"/>
            <a:ext cx="10967292" cy="9491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5A93081-F6CC-42C7-ACFB-CCB027DEE168}"/>
              </a:ext>
            </a:extLst>
          </p:cNvPr>
          <p:cNvSpPr/>
          <p:nvPr/>
        </p:nvSpPr>
        <p:spPr>
          <a:xfrm>
            <a:off x="989207" y="5345106"/>
            <a:ext cx="10448510" cy="738664"/>
          </a:xfrm>
          <a:prstGeom prst="rect">
            <a:avLst/>
          </a:prstGeom>
        </p:spPr>
        <p:txBody>
          <a:bodyPr wrap="square" lIns="0" tIns="0" rIns="0" bIns="0" anchor="t">
            <a:spAutoFit/>
          </a:bodyPr>
          <a:lstStyle/>
          <a:p>
            <a:r>
              <a:rPr lang="en-US" sz="1600">
                <a:solidFill>
                  <a:prstClr val="black"/>
                </a:solidFill>
                <a:latin typeface="Open Sans" panose="020B0606030504020204" pitchFamily="34" charset="0"/>
                <a:ea typeface="Open Sans" panose="020B0606030504020204" pitchFamily="34" charset="0"/>
                <a:cs typeface="Open Sans" panose="020B0606030504020204" pitchFamily="34" charset="0"/>
              </a:rPr>
              <a:t>With some workers at their alternative worksites while others are at the central worksite, </a:t>
            </a:r>
            <a:r>
              <a:rPr lang="en-US" sz="1600" b="1">
                <a:solidFill>
                  <a:prstClr val="black"/>
                </a:solidFill>
                <a:latin typeface="Open Sans" panose="020B0606030504020204" pitchFamily="34" charset="0"/>
                <a:ea typeface="Open Sans" panose="020B0606030504020204" pitchFamily="34" charset="0"/>
                <a:cs typeface="Open Sans" panose="020B0606030504020204" pitchFamily="34" charset="0"/>
              </a:rPr>
              <a:t>varied levels of visibility occurs with supervisors and other leadership</a:t>
            </a:r>
            <a:r>
              <a:rPr lang="en-US" sz="1600">
                <a:solidFill>
                  <a:prstClr val="black"/>
                </a:solidFill>
                <a:latin typeface="Open Sans" panose="020B0606030504020204" pitchFamily="34" charset="0"/>
                <a:ea typeface="Open Sans" panose="020B0606030504020204" pitchFamily="34" charset="0"/>
                <a:cs typeface="Open Sans" panose="020B0606030504020204" pitchFamily="34" charset="0"/>
              </a:rPr>
              <a:t>. It is important that workers know that </a:t>
            </a:r>
            <a:r>
              <a:rPr lang="en-US" sz="1600" b="1">
                <a:solidFill>
                  <a:prstClr val="black"/>
                </a:solidFill>
                <a:latin typeface="Open Sans" panose="020B0606030504020204" pitchFamily="34" charset="0"/>
                <a:ea typeface="Open Sans" panose="020B0606030504020204" pitchFamily="34" charset="0"/>
                <a:cs typeface="Open Sans" panose="020B0606030504020204" pitchFamily="34" charset="0"/>
              </a:rPr>
              <a:t>their contributions are noticed </a:t>
            </a:r>
            <a:r>
              <a:rPr lang="en-US" sz="1600">
                <a:solidFill>
                  <a:prstClr val="black"/>
                </a:solidFill>
                <a:latin typeface="Open Sans" panose="020B0606030504020204" pitchFamily="34" charset="0"/>
                <a:ea typeface="Open Sans" panose="020B0606030504020204" pitchFamily="34" charset="0"/>
                <a:cs typeface="Open Sans" panose="020B0606030504020204" pitchFamily="34" charset="0"/>
              </a:rPr>
              <a:t>and that their </a:t>
            </a:r>
            <a:r>
              <a:rPr lang="en-US" sz="1600" b="1">
                <a:solidFill>
                  <a:prstClr val="black"/>
                </a:solidFill>
                <a:latin typeface="Open Sans" panose="020B0606030504020204" pitchFamily="34" charset="0"/>
                <a:ea typeface="Open Sans" panose="020B0606030504020204" pitchFamily="34" charset="0"/>
                <a:cs typeface="Open Sans" panose="020B0606030504020204" pitchFamily="34" charset="0"/>
              </a:rPr>
              <a:t>performance will be evaluated fairly and equitably.</a:t>
            </a:r>
            <a:endParaRPr lang="en-US" sz="16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Arrow: Pentagon 42">
            <a:extLst>
              <a:ext uri="{FF2B5EF4-FFF2-40B4-BE49-F238E27FC236}">
                <a16:creationId xmlns:a16="http://schemas.microsoft.com/office/drawing/2014/main" id="{CCE1883A-63CD-419D-9439-313DCC1B327D}"/>
              </a:ext>
            </a:extLst>
          </p:cNvPr>
          <p:cNvSpPr/>
          <p:nvPr/>
        </p:nvSpPr>
        <p:spPr>
          <a:xfrm>
            <a:off x="5474460" y="1850629"/>
            <a:ext cx="6141656" cy="1040995"/>
          </a:xfrm>
          <a:prstGeom prst="homePlate">
            <a:avLst/>
          </a:prstGeom>
          <a:solidFill>
            <a:srgbClr val="0B1677">
              <a:alpha val="31000"/>
            </a:srgbClr>
          </a:solidFill>
          <a:ln w="12700" cap="flat" cmpd="sng" algn="ctr">
            <a:solidFill>
              <a:srgbClr val="0B1677"/>
            </a:solidFill>
            <a:prstDash val="solid"/>
          </a:ln>
          <a:effectLst/>
        </p:spPr>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all"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PROXIMITY Equity</a:t>
            </a:r>
            <a:r>
              <a:rPr kumimoji="0" lang="en-US" sz="1400" b="1" i="0" u="none" strike="noStrike" kern="0" cap="all"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Equity related to </a:t>
            </a:r>
            <a:r>
              <a:rPr kumimoji="0" lang="en-US" sz="1200" b="1" i="0"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work locations</a:t>
            </a:r>
            <a:r>
              <a:rPr kumimoji="0" lang="en-US" sz="1200" b="0" i="0"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of workers </a:t>
            </a:r>
            <a:r>
              <a:rPr kumimoji="0" lang="en-US" sz="1200" b="0" i="0"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consider difference in circumstances (e.g., mobile office, home office) and technology access (e.g., video conferencing) to enable the same outcomes remotely as others have participating in-person). </a:t>
            </a:r>
          </a:p>
        </p:txBody>
      </p:sp>
      <p:sp>
        <p:nvSpPr>
          <p:cNvPr id="44" name="Arrow: Pentagon 43">
            <a:extLst>
              <a:ext uri="{FF2B5EF4-FFF2-40B4-BE49-F238E27FC236}">
                <a16:creationId xmlns:a16="http://schemas.microsoft.com/office/drawing/2014/main" id="{F1E3752B-7782-49FD-9AAD-42D04543DBCF}"/>
              </a:ext>
            </a:extLst>
          </p:cNvPr>
          <p:cNvSpPr/>
          <p:nvPr/>
        </p:nvSpPr>
        <p:spPr>
          <a:xfrm>
            <a:off x="5474460" y="2914129"/>
            <a:ext cx="6141656" cy="1042416"/>
          </a:xfrm>
          <a:prstGeom prst="homePlate">
            <a:avLst/>
          </a:prstGeom>
          <a:solidFill>
            <a:srgbClr val="1B5D13">
              <a:alpha val="32000"/>
            </a:srgbClr>
          </a:solidFill>
          <a:ln w="12700" cap="flat" cmpd="sng" algn="ctr">
            <a:solidFill>
              <a:srgbClr val="1B5D13"/>
            </a:solidFill>
            <a:prstDash val="solid"/>
          </a:ln>
          <a:effectLst/>
        </p:spPr>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all"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Experience Equity: </a:t>
            </a:r>
            <a:r>
              <a:rPr kumimoji="0" lang="en-US" sz="1200" b="0" i="0"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Equity related to the </a:t>
            </a:r>
            <a:r>
              <a:rPr kumimoji="0" lang="en-US" sz="1200" b="1" i="0"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experience of performing job tasks </a:t>
            </a:r>
            <a:r>
              <a:rPr kumimoji="0" lang="en-US" sz="1200" b="0" i="0"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and responsibilities and ensuring that </a:t>
            </a:r>
            <a:r>
              <a:rPr lang="en-US" sz="1200" kern="0">
                <a:latin typeface="Open Sans" panose="020B0606030504020204" pitchFamily="34" charset="0"/>
                <a:ea typeface="Open Sans" panose="020B0606030504020204" pitchFamily="34" charset="0"/>
                <a:cs typeface="Open Sans" panose="020B0606030504020204" pitchFamily="34" charset="0"/>
              </a:rPr>
              <a:t>workers</a:t>
            </a:r>
            <a:r>
              <a:rPr kumimoji="0" lang="en-US" sz="1200" b="0" i="0"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have fair access and career advancement opportunities regardless of work location. </a:t>
            </a:r>
          </a:p>
        </p:txBody>
      </p:sp>
      <p:sp>
        <p:nvSpPr>
          <p:cNvPr id="12" name="Arrow: Pentagon 11">
            <a:extLst>
              <a:ext uri="{FF2B5EF4-FFF2-40B4-BE49-F238E27FC236}">
                <a16:creationId xmlns:a16="http://schemas.microsoft.com/office/drawing/2014/main" id="{2FED846A-FD9B-4812-8080-74AE34181456}"/>
              </a:ext>
            </a:extLst>
          </p:cNvPr>
          <p:cNvSpPr/>
          <p:nvPr/>
        </p:nvSpPr>
        <p:spPr>
          <a:xfrm>
            <a:off x="5474460" y="3969218"/>
            <a:ext cx="6141656" cy="1042416"/>
          </a:xfrm>
          <a:prstGeom prst="homePlate">
            <a:avLst/>
          </a:prstGeom>
          <a:solidFill>
            <a:srgbClr val="FABB01">
              <a:alpha val="32000"/>
            </a:srgbClr>
          </a:solidFill>
          <a:ln w="12700" cap="flat" cmpd="sng" algn="ctr">
            <a:solidFill>
              <a:srgbClr val="FABB01"/>
            </a:solidFill>
            <a:prstDash val="solid"/>
          </a:ln>
          <a:effectLst/>
        </p:spPr>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b="1" kern="0" cap="all">
                <a:latin typeface="Open Sans" panose="020B0606030504020204" pitchFamily="34" charset="0"/>
                <a:ea typeface="Open Sans" panose="020B0606030504020204" pitchFamily="34" charset="0"/>
                <a:cs typeface="Open Sans" panose="020B0606030504020204" pitchFamily="34" charset="0"/>
              </a:rPr>
              <a:t>identity</a:t>
            </a:r>
            <a:r>
              <a:rPr kumimoji="0" lang="en-US" sz="1600" b="1" i="0" u="none" strike="noStrike" kern="0" cap="all"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Equity: </a:t>
            </a:r>
            <a:r>
              <a:rPr kumimoji="0" lang="en-US" sz="1200" b="0" i="0"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Equity from the standpoint of </a:t>
            </a:r>
            <a:r>
              <a:rPr kumimoji="0" lang="en-US" sz="1200" b="1" i="0"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race, gender, sexual orientation, religion, disability status, and other cultural/personal identities</a:t>
            </a:r>
            <a:r>
              <a:rPr lang="en-US" sz="1200" kern="0">
                <a:latin typeface="Open Sans" panose="020B0606030504020204" pitchFamily="34" charset="0"/>
                <a:ea typeface="Open Sans" panose="020B0606030504020204" pitchFamily="34" charset="0"/>
                <a:cs typeface="Open Sans" panose="020B0606030504020204" pitchFamily="34" charset="0"/>
              </a:rPr>
              <a:t> and removing bias from decisions on work location options.</a:t>
            </a:r>
            <a:endParaRPr kumimoji="0" lang="en-US" sz="1200" b="0" i="0" u="none" strike="noStrike" kern="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9D3F6533-3ECA-4371-83EE-28DB173C98F2}"/>
              </a:ext>
            </a:extLst>
          </p:cNvPr>
          <p:cNvSpPr/>
          <p:nvPr/>
        </p:nvSpPr>
        <p:spPr>
          <a:xfrm>
            <a:off x="680058" y="1860460"/>
            <a:ext cx="4761975" cy="3151173"/>
          </a:xfrm>
          <a:prstGeom prst="rect">
            <a:avLst/>
          </a:prstGeom>
          <a:solidFill>
            <a:srgbClr val="9AA094">
              <a:alpha val="30000"/>
            </a:srgbClr>
          </a:solidFill>
          <a:ln w="38100">
            <a:solidFill>
              <a:srgbClr val="9AA0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6B27C99-1439-4411-AAB9-4453178A4EB3}"/>
              </a:ext>
            </a:extLst>
          </p:cNvPr>
          <p:cNvSpPr txBox="1"/>
          <p:nvPr/>
        </p:nvSpPr>
        <p:spPr>
          <a:xfrm>
            <a:off x="819507" y="2380958"/>
            <a:ext cx="4654953" cy="2092881"/>
          </a:xfrm>
          <a:prstGeom prst="rect">
            <a:avLst/>
          </a:prstGeom>
          <a:noFill/>
          <a:ln>
            <a:noFill/>
          </a:ln>
        </p:spPr>
        <p:txBody>
          <a:bodyPr wrap="square" rtlCol="0">
            <a:spAutoFit/>
          </a:bodyPr>
          <a:lstStyle/>
          <a:p>
            <a:r>
              <a:rPr lang="en-US" sz="1600" b="1">
                <a:latin typeface="Open Sans" panose="020B0606030504020204" pitchFamily="34" charset="0"/>
                <a:ea typeface="Open Sans" panose="020B0606030504020204" pitchFamily="34" charset="0"/>
                <a:cs typeface="Open Sans" panose="020B0606030504020204" pitchFamily="34" charset="0"/>
              </a:rPr>
              <a:t>Transparency </a:t>
            </a:r>
            <a:r>
              <a:rPr lang="en-US" sz="1600">
                <a:latin typeface="Open Sans" panose="020B0606030504020204" pitchFamily="34" charset="0"/>
                <a:ea typeface="Open Sans" panose="020B0606030504020204" pitchFamily="34" charset="0"/>
                <a:cs typeface="Open Sans" panose="020B0606030504020204" pitchFamily="34" charset="0"/>
              </a:rPr>
              <a:t>is needed to make sure that workers feel that they are treated </a:t>
            </a:r>
            <a:r>
              <a:rPr lang="en-US" sz="1600" b="1">
                <a:latin typeface="Open Sans" panose="020B0606030504020204" pitchFamily="34" charset="0"/>
                <a:ea typeface="Open Sans" panose="020B0606030504020204" pitchFamily="34" charset="0"/>
                <a:cs typeface="Open Sans" panose="020B0606030504020204" pitchFamily="34" charset="0"/>
              </a:rPr>
              <a:t>equitably</a:t>
            </a:r>
            <a:r>
              <a:rPr lang="en-US" sz="1600">
                <a:latin typeface="Open Sans" panose="020B0606030504020204" pitchFamily="34" charset="0"/>
                <a:ea typeface="Open Sans" panose="020B0606030504020204" pitchFamily="34" charset="0"/>
                <a:cs typeface="Open Sans" panose="020B0606030504020204" pitchFamily="34" charset="0"/>
              </a:rPr>
              <a:t>, regardless of their circumstances</a:t>
            </a:r>
            <a:r>
              <a:rPr lang="en-US" sz="1600" b="1">
                <a:latin typeface="Open Sans" panose="020B0606030504020204" pitchFamily="34" charset="0"/>
                <a:ea typeface="Open Sans" panose="020B0606030504020204" pitchFamily="34" charset="0"/>
                <a:cs typeface="Open Sans" panose="020B0606030504020204" pitchFamily="34" charset="0"/>
              </a:rPr>
              <a:t>:</a:t>
            </a:r>
          </a:p>
          <a:p>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600">
                <a:latin typeface="Open Sans" panose="020B0606030504020204" pitchFamily="34" charset="0"/>
                <a:ea typeface="Open Sans" panose="020B0606030504020204" pitchFamily="34" charset="0"/>
                <a:cs typeface="Open Sans" panose="020B0606030504020204" pitchFamily="34" charset="0"/>
              </a:rPr>
              <a:t>Set real </a:t>
            </a:r>
            <a:r>
              <a:rPr lang="en-US" sz="1600" b="1">
                <a:latin typeface="Open Sans" panose="020B0606030504020204" pitchFamily="34" charset="0"/>
                <a:ea typeface="Open Sans" panose="020B0606030504020204" pitchFamily="34" charset="0"/>
                <a:cs typeface="Open Sans" panose="020B0606030504020204" pitchFamily="34" charset="0"/>
              </a:rPr>
              <a:t>expectations</a:t>
            </a:r>
          </a:p>
          <a:p>
            <a:pPr marL="285750" indent="-285750">
              <a:buFont typeface="Arial" panose="020B0604020202020204" pitchFamily="34" charset="0"/>
              <a:buChar char="•"/>
            </a:pPr>
            <a:r>
              <a:rPr lang="en-US" sz="1600">
                <a:latin typeface="Open Sans" panose="020B0606030504020204" pitchFamily="34" charset="0"/>
                <a:ea typeface="Open Sans" panose="020B0606030504020204" pitchFamily="34" charset="0"/>
                <a:cs typeface="Open Sans" panose="020B0606030504020204" pitchFamily="34" charset="0"/>
              </a:rPr>
              <a:t>Create a </a:t>
            </a:r>
            <a:r>
              <a:rPr lang="en-US" sz="1600" b="1">
                <a:latin typeface="Open Sans" panose="020B0606030504020204" pitchFamily="34" charset="0"/>
                <a:ea typeface="Open Sans" panose="020B0606030504020204" pitchFamily="34" charset="0"/>
                <a:cs typeface="Open Sans" panose="020B0606030504020204" pitchFamily="34" charset="0"/>
              </a:rPr>
              <a:t>consistent</a:t>
            </a:r>
            <a:r>
              <a:rPr lang="en-US" sz="1600">
                <a:latin typeface="Open Sans" panose="020B0606030504020204" pitchFamily="34" charset="0"/>
                <a:ea typeface="Open Sans" panose="020B0606030504020204" pitchFamily="34" charset="0"/>
                <a:cs typeface="Open Sans" panose="020B0606030504020204" pitchFamily="34" charset="0"/>
              </a:rPr>
              <a:t> workforce experience</a:t>
            </a:r>
          </a:p>
          <a:p>
            <a:pPr marL="285750" indent="-285750">
              <a:buFont typeface="Arial" panose="020B0604020202020204" pitchFamily="34" charset="0"/>
              <a:buChar char="•"/>
            </a:pPr>
            <a:r>
              <a:rPr lang="en-US" sz="1600">
                <a:latin typeface="Open Sans" panose="020B0606030504020204" pitchFamily="34" charset="0"/>
                <a:ea typeface="Open Sans" panose="020B0606030504020204" pitchFamily="34" charset="0"/>
                <a:cs typeface="Open Sans" panose="020B0606030504020204" pitchFamily="34" charset="0"/>
              </a:rPr>
              <a:t>Maintain </a:t>
            </a:r>
            <a:r>
              <a:rPr lang="en-US" sz="1600" b="1">
                <a:latin typeface="Open Sans" panose="020B0606030504020204" pitchFamily="34" charset="0"/>
                <a:ea typeface="Open Sans" panose="020B0606030504020204" pitchFamily="34" charset="0"/>
                <a:cs typeface="Open Sans" panose="020B0606030504020204" pitchFamily="34" charset="0"/>
              </a:rPr>
              <a:t>standards</a:t>
            </a:r>
            <a:r>
              <a:rPr lang="en-US" sz="1600">
                <a:latin typeface="Open Sans" panose="020B0606030504020204" pitchFamily="34" charset="0"/>
                <a:ea typeface="Open Sans" panose="020B0606030504020204" pitchFamily="34" charset="0"/>
                <a:cs typeface="Open Sans" panose="020B0606030504020204" pitchFamily="34" charset="0"/>
              </a:rPr>
              <a:t> and norms</a:t>
            </a:r>
          </a:p>
          <a:p>
            <a:pPr marL="285750" indent="-285750">
              <a:buFont typeface="Arial" panose="020B0604020202020204" pitchFamily="34" charset="0"/>
              <a:buChar char="•"/>
            </a:pPr>
            <a:r>
              <a:rPr lang="en-US" sz="1600">
                <a:latin typeface="Open Sans" panose="020B0606030504020204" pitchFamily="34" charset="0"/>
                <a:ea typeface="Open Sans" panose="020B0606030504020204" pitchFamily="34" charset="0"/>
                <a:cs typeface="Open Sans" panose="020B0606030504020204" pitchFamily="34" charset="0"/>
              </a:rPr>
              <a:t>Be objective and </a:t>
            </a:r>
            <a:r>
              <a:rPr lang="en-US" sz="1600" b="1">
                <a:latin typeface="Open Sans" panose="020B0606030504020204" pitchFamily="34" charset="0"/>
                <a:ea typeface="Open Sans" panose="020B0606030504020204" pitchFamily="34" charset="0"/>
                <a:cs typeface="Open Sans" panose="020B0606030504020204" pitchFamily="34" charset="0"/>
              </a:rPr>
              <a:t>unbiased</a:t>
            </a:r>
          </a:p>
        </p:txBody>
      </p:sp>
    </p:spTree>
    <p:extLst>
      <p:ext uri="{BB962C8B-B14F-4D97-AF65-F5344CB8AC3E}">
        <p14:creationId xmlns:p14="http://schemas.microsoft.com/office/powerpoint/2010/main" val="2222791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64144A4-0BB1-4130-AAD3-EA5915B704D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8" name="think-cell Slide" r:id="rId6" imgW="415" imgH="416" progId="TCLayout.ActiveDocument.1">
                  <p:embed/>
                </p:oleObj>
              </mc:Choice>
              <mc:Fallback>
                <p:oleObj name="think-cell Slide" r:id="rId6" imgW="415" imgH="416" progId="TCLayout.ActiveDocument.1">
                  <p:embed/>
                  <p:pic>
                    <p:nvPicPr>
                      <p:cNvPr id="5" name="Object 4" hidden="1">
                        <a:extLst>
                          <a:ext uri="{FF2B5EF4-FFF2-40B4-BE49-F238E27FC236}">
                            <a16:creationId xmlns:a16="http://schemas.microsoft.com/office/drawing/2014/main" id="{764144A4-0BB1-4130-AAD3-EA5915B704D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3B127DC-BACE-42FC-8191-C078DA40A8A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hronicle Display Black" pitchFamily="50" charset="0"/>
              <a:ea typeface="+mn-ea"/>
              <a:cs typeface="+mn-cs"/>
              <a:sym typeface="Chronicle Display Black" pitchFamily="50" charset="0"/>
            </a:endParaRPr>
          </a:p>
        </p:txBody>
      </p:sp>
      <p:grpSp>
        <p:nvGrpSpPr>
          <p:cNvPr id="8" name="Group 7">
            <a:extLst>
              <a:ext uri="{FF2B5EF4-FFF2-40B4-BE49-F238E27FC236}">
                <a16:creationId xmlns:a16="http://schemas.microsoft.com/office/drawing/2014/main" id="{D0CA8329-91B5-46ED-9A40-B00F221BBB4F}"/>
              </a:ext>
            </a:extLst>
          </p:cNvPr>
          <p:cNvGrpSpPr/>
          <p:nvPr/>
        </p:nvGrpSpPr>
        <p:grpSpPr>
          <a:xfrm>
            <a:off x="697938" y="3320037"/>
            <a:ext cx="5067862" cy="2363133"/>
            <a:chOff x="3259961" y="2277482"/>
            <a:chExt cx="4173718" cy="2826615"/>
          </a:xfrm>
        </p:grpSpPr>
        <p:sp>
          <p:nvSpPr>
            <p:cNvPr id="17" name="Rectangle 16">
              <a:extLst>
                <a:ext uri="{FF2B5EF4-FFF2-40B4-BE49-F238E27FC236}">
                  <a16:creationId xmlns:a16="http://schemas.microsoft.com/office/drawing/2014/main" id="{8E52F1CA-FB87-45ED-AD1D-D1BC0FA4DF21}"/>
                </a:ext>
              </a:extLst>
            </p:cNvPr>
            <p:cNvSpPr>
              <a:spLocks/>
            </p:cNvSpPr>
            <p:nvPr/>
          </p:nvSpPr>
          <p:spPr>
            <a:xfrm>
              <a:off x="3259961" y="2277482"/>
              <a:ext cx="4173718" cy="2826615"/>
            </a:xfrm>
            <a:prstGeom prst="rect">
              <a:avLst/>
            </a:prstGeom>
            <a:noFill/>
            <a:ln w="28575" cap="flat" cmpd="sng" algn="ctr">
              <a:solidFill>
                <a:srgbClr val="1B5D13"/>
              </a:solidFill>
              <a:prstDash val="dash"/>
              <a:miter lim="800000"/>
            </a:ln>
            <a:effectLst/>
          </p:spPr>
          <p:txBody>
            <a:bodyPr lIns="182880" tIns="182880" rIns="182880" bIns="182880" rtlCol="0" anchor="t"/>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6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WHAT IT MIGHT LOOK LIKE:</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a:ln>
                    <a:noFill/>
                  </a:ln>
                  <a:solidFill>
                    <a:srgbClr val="1B5D13"/>
                  </a:solidFill>
                  <a:effectLst/>
                  <a:uLnTx/>
                  <a:uFillTx/>
                  <a:latin typeface="Open Sans" panose="020B0606030504020204" pitchFamily="34" charset="0"/>
                  <a:ea typeface="Open Sans" panose="020B0606030504020204" pitchFamily="34" charset="0"/>
                  <a:cs typeface="Open Sans" panose="020B0606030504020204" pitchFamily="34" charset="0"/>
                </a:rPr>
                <a:t>Different levels of</a:t>
              </a:r>
              <a:endParaRPr kumimoji="0" lang="en-US" sz="1200" b="0" i="0" u="none" strike="noStrike" kern="0" cap="none" spc="0" normalizeH="0" baseline="0" noProof="0">
                <a:ln>
                  <a:noFill/>
                </a:ln>
                <a:solidFill>
                  <a:srgbClr val="1B5D1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1" i="0" u="none" strike="noStrike" kern="0" cap="none" spc="0" normalizeH="0" baseline="0" noProof="0">
                  <a:ln>
                    <a:noFill/>
                  </a:ln>
                  <a:solidFill>
                    <a:srgbClr val="1B5D13"/>
                  </a:solidFill>
                  <a:effectLst/>
                  <a:uLnTx/>
                  <a:uFillTx/>
                  <a:latin typeface="Open Sans" panose="020B0606030504020204" pitchFamily="34" charset="0"/>
                  <a:ea typeface="Open Sans" panose="020B0606030504020204" pitchFamily="34" charset="0"/>
                  <a:cs typeface="Open Sans" panose="020B0606030504020204" pitchFamily="34" charset="0"/>
                </a:rPr>
                <a:t>Visibility</a:t>
              </a:r>
              <a:r>
                <a:rPr kumimoji="0" lang="en-US" sz="1200" b="1" i="0" u="none" strike="noStrike" kern="0" cap="none" spc="0" normalizeH="0" baseline="0" noProof="0">
                  <a:ln>
                    <a:noFill/>
                  </a:ln>
                  <a:solidFill>
                    <a:srgbClr val="0097A9"/>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(e.g., less networking, less interaction with manager)</a:t>
              </a:r>
              <a:endParaRPr kumimoji="0" lang="en-US" sz="1200" b="1" i="0" u="none" strike="noStrike" kern="0" cap="none" spc="0" normalizeH="0" baseline="0" noProof="0">
                <a:ln>
                  <a:noFill/>
                </a:ln>
                <a:solidFill>
                  <a:srgbClr val="0097A9"/>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1" kern="0">
                  <a:solidFill>
                    <a:srgbClr val="1B5D13"/>
                  </a:solidFill>
                  <a:latin typeface="Open Sans" panose="020B0606030504020204" pitchFamily="34" charset="0"/>
                  <a:ea typeface="Open Sans" panose="020B0606030504020204" pitchFamily="34" charset="0"/>
                  <a:cs typeface="Open Sans" panose="020B0606030504020204" pitchFamily="34" charset="0"/>
                </a:rPr>
                <a:t>Access to resources </a:t>
              </a:r>
              <a:r>
                <a:rPr kumimoji="0" lang="en-US"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(e.g., technology, equipment, reliable internet) </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1" i="0" u="none" strike="noStrike" kern="0" cap="none" spc="0" normalizeH="0" baseline="0" noProof="0">
                  <a:ln>
                    <a:noFill/>
                  </a:ln>
                  <a:solidFill>
                    <a:srgbClr val="1B5D13"/>
                  </a:solidFill>
                  <a:effectLst/>
                  <a:uLnTx/>
                  <a:uFillTx/>
                  <a:latin typeface="Open Sans" panose="020B0606030504020204" pitchFamily="34" charset="0"/>
                  <a:ea typeface="Open Sans" panose="020B0606030504020204" pitchFamily="34" charset="0"/>
                  <a:cs typeface="Open Sans" panose="020B0606030504020204" pitchFamily="34" charset="0"/>
                </a:rPr>
                <a:t>Access to information </a:t>
              </a: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through formal and informal channels</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1" i="0" u="none" strike="noStrike" kern="0" cap="none" spc="0" normalizeH="0" baseline="0" noProof="0">
                  <a:ln>
                    <a:noFill/>
                  </a:ln>
                  <a:solidFill>
                    <a:srgbClr val="1B5D13"/>
                  </a:solidFill>
                  <a:effectLst/>
                  <a:uLnTx/>
                  <a:uFillTx/>
                  <a:latin typeface="Open Sans" panose="020B0606030504020204" pitchFamily="34" charset="0"/>
                  <a:ea typeface="Open Sans" panose="020B0606030504020204" pitchFamily="34" charset="0"/>
                  <a:cs typeface="Open Sans" panose="020B0606030504020204" pitchFamily="34" charset="0"/>
                </a:rPr>
                <a:t>Ability to adapt </a:t>
              </a: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new ways of working in a dynamic </a:t>
              </a:r>
              <a:r>
                <a:rPr lang="en-US" sz="1200" kern="0">
                  <a:solidFill>
                    <a:prstClr val="black"/>
                  </a:solidFill>
                  <a:latin typeface="Open Sans" panose="020B0606030504020204" pitchFamily="34" charset="0"/>
                  <a:ea typeface="Open Sans" panose="020B0606030504020204" pitchFamily="34" charset="0"/>
                  <a:cs typeface="Open Sans" panose="020B0606030504020204" pitchFamily="34" charset="0"/>
                </a:rPr>
                <a:t>virtual</a:t>
              </a: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environment</a:t>
              </a:r>
            </a:p>
          </p:txBody>
        </p:sp>
        <p:sp>
          <p:nvSpPr>
            <p:cNvPr id="18" name="Freeform 429">
              <a:extLst>
                <a:ext uri="{FF2B5EF4-FFF2-40B4-BE49-F238E27FC236}">
                  <a16:creationId xmlns:a16="http://schemas.microsoft.com/office/drawing/2014/main" id="{4618BBA7-8479-494A-8ED0-1B156F30A6E6}"/>
                </a:ext>
              </a:extLst>
            </p:cNvPr>
            <p:cNvSpPr>
              <a:spLocks noChangeAspect="1" noEditPoints="1"/>
            </p:cNvSpPr>
            <p:nvPr/>
          </p:nvSpPr>
          <p:spPr bwMode="auto">
            <a:xfrm>
              <a:off x="3302146" y="2319340"/>
              <a:ext cx="398138" cy="554514"/>
            </a:xfrm>
            <a:custGeom>
              <a:avLst/>
              <a:gdLst>
                <a:gd name="T0" fmla="*/ 236 w 512"/>
                <a:gd name="T1" fmla="*/ 209 h 512"/>
                <a:gd name="T2" fmla="*/ 244 w 512"/>
                <a:gd name="T3" fmla="*/ 236 h 512"/>
                <a:gd name="T4" fmla="*/ 151 w 512"/>
                <a:gd name="T5" fmla="*/ 262 h 512"/>
                <a:gd name="T6" fmla="*/ 144 w 512"/>
                <a:gd name="T7" fmla="*/ 234 h 512"/>
                <a:gd name="T8" fmla="*/ 236 w 512"/>
                <a:gd name="T9" fmla="*/ 209 h 512"/>
                <a:gd name="T10" fmla="*/ 327 w 512"/>
                <a:gd name="T11" fmla="*/ 177 h 512"/>
                <a:gd name="T12" fmla="*/ 255 w 512"/>
                <a:gd name="T13" fmla="*/ 196 h 512"/>
                <a:gd name="T14" fmla="*/ 266 w 512"/>
                <a:gd name="T15" fmla="*/ 237 h 512"/>
                <a:gd name="T16" fmla="*/ 338 w 512"/>
                <a:gd name="T17" fmla="*/ 218 h 512"/>
                <a:gd name="T18" fmla="*/ 333 w 512"/>
                <a:gd name="T19" fmla="*/ 197 h 512"/>
                <a:gd name="T20" fmla="*/ 327 w 512"/>
                <a:gd name="T21" fmla="*/ 177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406 w 512"/>
                <a:gd name="T33" fmla="*/ 222 h 512"/>
                <a:gd name="T34" fmla="*/ 383 w 512"/>
                <a:gd name="T35" fmla="*/ 139 h 512"/>
                <a:gd name="T36" fmla="*/ 378 w 512"/>
                <a:gd name="T37" fmla="*/ 133 h 512"/>
                <a:gd name="T38" fmla="*/ 370 w 512"/>
                <a:gd name="T39" fmla="*/ 132 h 512"/>
                <a:gd name="T40" fmla="*/ 329 w 512"/>
                <a:gd name="T41" fmla="*/ 143 h 512"/>
                <a:gd name="T42" fmla="*/ 322 w 512"/>
                <a:gd name="T43" fmla="*/ 156 h 512"/>
                <a:gd name="T44" fmla="*/ 239 w 512"/>
                <a:gd name="T45" fmla="*/ 179 h 512"/>
                <a:gd name="T46" fmla="*/ 232 w 512"/>
                <a:gd name="T47" fmla="*/ 188 h 512"/>
                <a:gd name="T48" fmla="*/ 128 w 512"/>
                <a:gd name="T49" fmla="*/ 216 h 512"/>
                <a:gd name="T50" fmla="*/ 126 w 512"/>
                <a:gd name="T51" fmla="*/ 209 h 512"/>
                <a:gd name="T52" fmla="*/ 113 w 512"/>
                <a:gd name="T53" fmla="*/ 202 h 512"/>
                <a:gd name="T54" fmla="*/ 106 w 512"/>
                <a:gd name="T55" fmla="*/ 215 h 512"/>
                <a:gd name="T56" fmla="*/ 128 w 512"/>
                <a:gd name="T57" fmla="*/ 297 h 512"/>
                <a:gd name="T58" fmla="*/ 138 w 512"/>
                <a:gd name="T59" fmla="*/ 305 h 512"/>
                <a:gd name="T60" fmla="*/ 141 w 512"/>
                <a:gd name="T61" fmla="*/ 305 h 512"/>
                <a:gd name="T62" fmla="*/ 149 w 512"/>
                <a:gd name="T63" fmla="*/ 292 h 512"/>
                <a:gd name="T64" fmla="*/ 147 w 512"/>
                <a:gd name="T65" fmla="*/ 285 h 512"/>
                <a:gd name="T66" fmla="*/ 243 w 512"/>
                <a:gd name="T67" fmla="*/ 259 h 512"/>
                <a:gd name="T68" fmla="*/ 192 w 512"/>
                <a:gd name="T69" fmla="*/ 401 h 512"/>
                <a:gd name="T70" fmla="*/ 199 w 512"/>
                <a:gd name="T71" fmla="*/ 415 h 512"/>
                <a:gd name="T72" fmla="*/ 202 w 512"/>
                <a:gd name="T73" fmla="*/ 416 h 512"/>
                <a:gd name="T74" fmla="*/ 212 w 512"/>
                <a:gd name="T75" fmla="*/ 409 h 512"/>
                <a:gd name="T76" fmla="*/ 245 w 512"/>
                <a:gd name="T77" fmla="*/ 317 h 512"/>
                <a:gd name="T78" fmla="*/ 245 w 512"/>
                <a:gd name="T79" fmla="*/ 405 h 512"/>
                <a:gd name="T80" fmla="*/ 256 w 512"/>
                <a:gd name="T81" fmla="*/ 416 h 512"/>
                <a:gd name="T82" fmla="*/ 266 w 512"/>
                <a:gd name="T83" fmla="*/ 405 h 512"/>
                <a:gd name="T84" fmla="*/ 266 w 512"/>
                <a:gd name="T85" fmla="*/ 317 h 512"/>
                <a:gd name="T86" fmla="*/ 299 w 512"/>
                <a:gd name="T87" fmla="*/ 409 h 512"/>
                <a:gd name="T88" fmla="*/ 309 w 512"/>
                <a:gd name="T89" fmla="*/ 416 h 512"/>
                <a:gd name="T90" fmla="*/ 313 w 512"/>
                <a:gd name="T91" fmla="*/ 415 h 512"/>
                <a:gd name="T92" fmla="*/ 319 w 512"/>
                <a:gd name="T93" fmla="*/ 401 h 512"/>
                <a:gd name="T94" fmla="*/ 268 w 512"/>
                <a:gd name="T95" fmla="*/ 259 h 512"/>
                <a:gd name="T96" fmla="*/ 344 w 512"/>
                <a:gd name="T97" fmla="*/ 238 h 512"/>
                <a:gd name="T98" fmla="*/ 344 w 512"/>
                <a:gd name="T99" fmla="*/ 238 h 512"/>
                <a:gd name="T100" fmla="*/ 354 w 512"/>
                <a:gd name="T101" fmla="*/ 246 h 512"/>
                <a:gd name="T102" fmla="*/ 357 w 512"/>
                <a:gd name="T103" fmla="*/ 246 h 512"/>
                <a:gd name="T104" fmla="*/ 398 w 512"/>
                <a:gd name="T105" fmla="*/ 235 h 512"/>
                <a:gd name="T106" fmla="*/ 405 w 512"/>
                <a:gd name="T107" fmla="*/ 230 h 512"/>
                <a:gd name="T108" fmla="*/ 406 w 512"/>
                <a:gd name="T109" fmla="*/ 222 h 512"/>
                <a:gd name="T110" fmla="*/ 345 w 512"/>
                <a:gd name="T111" fmla="*/ 161 h 512"/>
                <a:gd name="T112" fmla="*/ 362 w 512"/>
                <a:gd name="T113" fmla="*/ 222 h 512"/>
                <a:gd name="T114" fmla="*/ 382 w 512"/>
                <a:gd name="T115" fmla="*/ 217 h 512"/>
                <a:gd name="T116" fmla="*/ 366 w 512"/>
                <a:gd name="T117" fmla="*/ 155 h 512"/>
                <a:gd name="T118" fmla="*/ 345 w 512"/>
                <a:gd name="T119" fmla="*/ 16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2" h="512">
                  <a:moveTo>
                    <a:pt x="236" y="209"/>
                  </a:moveTo>
                  <a:cubicBezTo>
                    <a:pt x="244" y="236"/>
                    <a:pt x="244" y="236"/>
                    <a:pt x="244" y="236"/>
                  </a:cubicBezTo>
                  <a:cubicBezTo>
                    <a:pt x="151" y="262"/>
                    <a:pt x="151" y="262"/>
                    <a:pt x="151" y="262"/>
                  </a:cubicBezTo>
                  <a:cubicBezTo>
                    <a:pt x="144" y="234"/>
                    <a:pt x="144" y="234"/>
                    <a:pt x="144" y="234"/>
                  </a:cubicBezTo>
                  <a:lnTo>
                    <a:pt x="236" y="209"/>
                  </a:lnTo>
                  <a:close/>
                  <a:moveTo>
                    <a:pt x="327" y="177"/>
                  </a:moveTo>
                  <a:cubicBezTo>
                    <a:pt x="255" y="196"/>
                    <a:pt x="255" y="196"/>
                    <a:pt x="255" y="196"/>
                  </a:cubicBezTo>
                  <a:cubicBezTo>
                    <a:pt x="266" y="237"/>
                    <a:pt x="266" y="237"/>
                    <a:pt x="266" y="237"/>
                  </a:cubicBezTo>
                  <a:cubicBezTo>
                    <a:pt x="338" y="218"/>
                    <a:pt x="338" y="218"/>
                    <a:pt x="338" y="218"/>
                  </a:cubicBezTo>
                  <a:cubicBezTo>
                    <a:pt x="333" y="197"/>
                    <a:pt x="333" y="197"/>
                    <a:pt x="333" y="197"/>
                  </a:cubicBezTo>
                  <a:lnTo>
                    <a:pt x="327" y="177"/>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6" y="222"/>
                  </a:moveTo>
                  <a:cubicBezTo>
                    <a:pt x="383" y="139"/>
                    <a:pt x="383" y="139"/>
                    <a:pt x="383" y="139"/>
                  </a:cubicBezTo>
                  <a:cubicBezTo>
                    <a:pt x="383" y="136"/>
                    <a:pt x="381" y="134"/>
                    <a:pt x="378" y="133"/>
                  </a:cubicBezTo>
                  <a:cubicBezTo>
                    <a:pt x="376" y="131"/>
                    <a:pt x="373" y="131"/>
                    <a:pt x="370" y="132"/>
                  </a:cubicBezTo>
                  <a:cubicBezTo>
                    <a:pt x="329" y="143"/>
                    <a:pt x="329" y="143"/>
                    <a:pt x="329" y="143"/>
                  </a:cubicBezTo>
                  <a:cubicBezTo>
                    <a:pt x="323" y="145"/>
                    <a:pt x="320" y="150"/>
                    <a:pt x="322" y="156"/>
                  </a:cubicBezTo>
                  <a:cubicBezTo>
                    <a:pt x="239" y="179"/>
                    <a:pt x="239" y="179"/>
                    <a:pt x="239" y="179"/>
                  </a:cubicBezTo>
                  <a:cubicBezTo>
                    <a:pt x="235" y="180"/>
                    <a:pt x="232" y="184"/>
                    <a:pt x="232" y="188"/>
                  </a:cubicBezTo>
                  <a:cubicBezTo>
                    <a:pt x="128" y="216"/>
                    <a:pt x="128" y="216"/>
                    <a:pt x="128" y="216"/>
                  </a:cubicBezTo>
                  <a:cubicBezTo>
                    <a:pt x="126" y="209"/>
                    <a:pt x="126" y="209"/>
                    <a:pt x="126" y="209"/>
                  </a:cubicBezTo>
                  <a:cubicBezTo>
                    <a:pt x="125" y="204"/>
                    <a:pt x="119" y="200"/>
                    <a:pt x="113" y="202"/>
                  </a:cubicBezTo>
                  <a:cubicBezTo>
                    <a:pt x="107" y="204"/>
                    <a:pt x="104" y="209"/>
                    <a:pt x="106" y="215"/>
                  </a:cubicBezTo>
                  <a:cubicBezTo>
                    <a:pt x="128" y="297"/>
                    <a:pt x="128" y="297"/>
                    <a:pt x="128" y="297"/>
                  </a:cubicBezTo>
                  <a:cubicBezTo>
                    <a:pt x="129" y="302"/>
                    <a:pt x="134" y="305"/>
                    <a:pt x="138" y="305"/>
                  </a:cubicBezTo>
                  <a:cubicBezTo>
                    <a:pt x="139" y="305"/>
                    <a:pt x="140" y="305"/>
                    <a:pt x="141" y="305"/>
                  </a:cubicBezTo>
                  <a:cubicBezTo>
                    <a:pt x="147" y="303"/>
                    <a:pt x="150" y="298"/>
                    <a:pt x="149" y="292"/>
                  </a:cubicBezTo>
                  <a:cubicBezTo>
                    <a:pt x="147" y="285"/>
                    <a:pt x="147" y="285"/>
                    <a:pt x="147" y="285"/>
                  </a:cubicBezTo>
                  <a:cubicBezTo>
                    <a:pt x="243" y="259"/>
                    <a:pt x="243" y="259"/>
                    <a:pt x="243" y="259"/>
                  </a:cubicBezTo>
                  <a:cubicBezTo>
                    <a:pt x="192" y="401"/>
                    <a:pt x="192" y="401"/>
                    <a:pt x="192" y="401"/>
                  </a:cubicBezTo>
                  <a:cubicBezTo>
                    <a:pt x="190" y="407"/>
                    <a:pt x="193" y="413"/>
                    <a:pt x="199" y="415"/>
                  </a:cubicBezTo>
                  <a:cubicBezTo>
                    <a:pt x="200" y="415"/>
                    <a:pt x="201" y="416"/>
                    <a:pt x="202" y="416"/>
                  </a:cubicBezTo>
                  <a:cubicBezTo>
                    <a:pt x="207" y="416"/>
                    <a:pt x="211" y="413"/>
                    <a:pt x="212" y="409"/>
                  </a:cubicBezTo>
                  <a:cubicBezTo>
                    <a:pt x="245" y="317"/>
                    <a:pt x="245" y="317"/>
                    <a:pt x="245" y="317"/>
                  </a:cubicBezTo>
                  <a:cubicBezTo>
                    <a:pt x="245" y="405"/>
                    <a:pt x="245" y="405"/>
                    <a:pt x="245" y="405"/>
                  </a:cubicBezTo>
                  <a:cubicBezTo>
                    <a:pt x="245" y="411"/>
                    <a:pt x="250" y="416"/>
                    <a:pt x="256" y="416"/>
                  </a:cubicBezTo>
                  <a:cubicBezTo>
                    <a:pt x="262" y="416"/>
                    <a:pt x="266" y="411"/>
                    <a:pt x="266" y="405"/>
                  </a:cubicBezTo>
                  <a:cubicBezTo>
                    <a:pt x="266" y="317"/>
                    <a:pt x="266" y="317"/>
                    <a:pt x="266" y="317"/>
                  </a:cubicBezTo>
                  <a:cubicBezTo>
                    <a:pt x="299" y="409"/>
                    <a:pt x="299" y="409"/>
                    <a:pt x="299" y="409"/>
                  </a:cubicBezTo>
                  <a:cubicBezTo>
                    <a:pt x="301" y="413"/>
                    <a:pt x="305" y="416"/>
                    <a:pt x="309" y="416"/>
                  </a:cubicBezTo>
                  <a:cubicBezTo>
                    <a:pt x="310" y="416"/>
                    <a:pt x="311" y="415"/>
                    <a:pt x="313" y="415"/>
                  </a:cubicBezTo>
                  <a:cubicBezTo>
                    <a:pt x="318" y="413"/>
                    <a:pt x="321" y="407"/>
                    <a:pt x="319" y="401"/>
                  </a:cubicBezTo>
                  <a:cubicBezTo>
                    <a:pt x="268" y="259"/>
                    <a:pt x="268" y="259"/>
                    <a:pt x="268" y="259"/>
                  </a:cubicBezTo>
                  <a:cubicBezTo>
                    <a:pt x="344" y="238"/>
                    <a:pt x="344" y="238"/>
                    <a:pt x="344" y="238"/>
                  </a:cubicBezTo>
                  <a:cubicBezTo>
                    <a:pt x="344" y="238"/>
                    <a:pt x="344" y="238"/>
                    <a:pt x="344" y="238"/>
                  </a:cubicBezTo>
                  <a:cubicBezTo>
                    <a:pt x="345" y="243"/>
                    <a:pt x="350" y="246"/>
                    <a:pt x="354" y="246"/>
                  </a:cubicBezTo>
                  <a:cubicBezTo>
                    <a:pt x="355" y="246"/>
                    <a:pt x="356" y="246"/>
                    <a:pt x="357" y="246"/>
                  </a:cubicBezTo>
                  <a:cubicBezTo>
                    <a:pt x="398" y="235"/>
                    <a:pt x="398" y="235"/>
                    <a:pt x="398" y="235"/>
                  </a:cubicBezTo>
                  <a:cubicBezTo>
                    <a:pt x="401" y="234"/>
                    <a:pt x="403" y="232"/>
                    <a:pt x="405" y="230"/>
                  </a:cubicBezTo>
                  <a:cubicBezTo>
                    <a:pt x="406" y="227"/>
                    <a:pt x="407" y="224"/>
                    <a:pt x="406" y="222"/>
                  </a:cubicBezTo>
                  <a:close/>
                  <a:moveTo>
                    <a:pt x="345" y="161"/>
                  </a:moveTo>
                  <a:cubicBezTo>
                    <a:pt x="362" y="222"/>
                    <a:pt x="362" y="222"/>
                    <a:pt x="362" y="222"/>
                  </a:cubicBezTo>
                  <a:cubicBezTo>
                    <a:pt x="382" y="217"/>
                    <a:pt x="382" y="217"/>
                    <a:pt x="382" y="217"/>
                  </a:cubicBezTo>
                  <a:cubicBezTo>
                    <a:pt x="366" y="155"/>
                    <a:pt x="366" y="155"/>
                    <a:pt x="366" y="155"/>
                  </a:cubicBezTo>
                  <a:lnTo>
                    <a:pt x="345" y="161"/>
                  </a:lnTo>
                  <a:close/>
                </a:path>
              </a:pathLst>
            </a:custGeom>
            <a:solidFill>
              <a:srgbClr val="1B5D1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 name="Group 9">
            <a:extLst>
              <a:ext uri="{FF2B5EF4-FFF2-40B4-BE49-F238E27FC236}">
                <a16:creationId xmlns:a16="http://schemas.microsoft.com/office/drawing/2014/main" id="{0FD386CB-0678-46A7-BCE6-133D3469AA17}"/>
              </a:ext>
            </a:extLst>
          </p:cNvPr>
          <p:cNvGrpSpPr/>
          <p:nvPr/>
        </p:nvGrpSpPr>
        <p:grpSpPr>
          <a:xfrm>
            <a:off x="6428286" y="3320037"/>
            <a:ext cx="5065776" cy="2328139"/>
            <a:chOff x="7223745" y="1838918"/>
            <a:chExt cx="5422917" cy="2328139"/>
          </a:xfrm>
        </p:grpSpPr>
        <p:sp>
          <p:nvSpPr>
            <p:cNvPr id="11" name="Rectangle 10">
              <a:extLst>
                <a:ext uri="{FF2B5EF4-FFF2-40B4-BE49-F238E27FC236}">
                  <a16:creationId xmlns:a16="http://schemas.microsoft.com/office/drawing/2014/main" id="{A533D435-009F-4CA8-99C4-2F66B822560C}"/>
                </a:ext>
              </a:extLst>
            </p:cNvPr>
            <p:cNvSpPr>
              <a:spLocks/>
            </p:cNvSpPr>
            <p:nvPr/>
          </p:nvSpPr>
          <p:spPr>
            <a:xfrm>
              <a:off x="7223745" y="1838918"/>
              <a:ext cx="5422917" cy="2328139"/>
            </a:xfrm>
            <a:prstGeom prst="rect">
              <a:avLst/>
            </a:prstGeom>
            <a:noFill/>
            <a:ln w="28575" cap="flat" cmpd="sng" algn="ctr">
              <a:solidFill>
                <a:srgbClr val="FABB01"/>
              </a:solidFill>
              <a:prstDash val="dash"/>
              <a:miter lim="800000"/>
            </a:ln>
            <a:effectLst/>
          </p:spPr>
          <p:txBody>
            <a:bodyPr lIns="182880" tIns="182880" rIns="182880" bIns="182880" rtlCol="0" anchor="t"/>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6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WHOM IT MIGHT IMPACT:</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1" i="0" u="none" strike="noStrike" kern="0" cap="none" spc="0" normalizeH="0" baseline="0" noProof="0">
                  <a:ln>
                    <a:noFill/>
                  </a:ln>
                  <a:solidFill>
                    <a:srgbClr val="FABB01"/>
                  </a:solidFill>
                  <a:effectLst/>
                  <a:uLnTx/>
                  <a:uFillTx/>
                  <a:latin typeface="Open Sans" panose="020B0606030504020204" pitchFamily="34" charset="0"/>
                  <a:ea typeface="Open Sans" panose="020B0606030504020204" pitchFamily="34" charset="0"/>
                  <a:cs typeface="Open Sans" panose="020B0606030504020204" pitchFamily="34" charset="0"/>
                </a:rPr>
                <a:t>Those who telework more frequently </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1" i="0" u="none" strike="noStrike" kern="0" cap="none" spc="0" normalizeH="0" baseline="0" noProof="0">
                  <a:ln>
                    <a:noFill/>
                  </a:ln>
                  <a:solidFill>
                    <a:srgbClr val="FABB01"/>
                  </a:solidFill>
                  <a:effectLst/>
                  <a:uLnTx/>
                  <a:uFillTx/>
                  <a:latin typeface="Open Sans" panose="020B0606030504020204" pitchFamily="34" charset="0"/>
                  <a:ea typeface="Open Sans" panose="020B0606030504020204" pitchFamily="34" charset="0"/>
                  <a:cs typeface="Open Sans" panose="020B0606030504020204" pitchFamily="34" charset="0"/>
                </a:rPr>
                <a:t>Women</a:t>
              </a: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who </a:t>
              </a:r>
              <a:r>
                <a:rPr lang="en-US" sz="1200" kern="0">
                  <a:solidFill>
                    <a:prstClr val="black"/>
                  </a:solidFill>
                  <a:latin typeface="Open Sans" panose="020B0606030504020204" pitchFamily="34" charset="0"/>
                  <a:ea typeface="Open Sans" panose="020B0606030504020204" pitchFamily="34" charset="0"/>
                  <a:cs typeface="Open Sans" panose="020B0606030504020204" pitchFamily="34" charset="0"/>
                </a:rPr>
                <a:t>statistically </a:t>
              </a: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bear </a:t>
              </a:r>
              <a:r>
                <a:rPr lang="en-US" sz="1200" kern="0">
                  <a:solidFill>
                    <a:prstClr val="black"/>
                  </a:solidFill>
                  <a:latin typeface="Open Sans" panose="020B0606030504020204" pitchFamily="34" charset="0"/>
                  <a:ea typeface="Open Sans" panose="020B0606030504020204" pitchFamily="34" charset="0"/>
                  <a:cs typeface="Open Sans" panose="020B0606030504020204" pitchFamily="34" charset="0"/>
                </a:rPr>
                <a:t>greater </a:t>
              </a: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responsibilities in caregiving and have left the workforce at greater rates during the pandemic, </a:t>
              </a:r>
              <a:r>
                <a:rPr kumimoji="0" lang="en-US" sz="1200" b="1" i="0" u="none" strike="noStrike" kern="0" cap="none" spc="0" normalizeH="0" baseline="0" noProof="0">
                  <a:ln>
                    <a:noFill/>
                  </a:ln>
                  <a:solidFill>
                    <a:srgbClr val="FABB01"/>
                  </a:solidFill>
                  <a:effectLst/>
                  <a:uLnTx/>
                  <a:uFillTx/>
                  <a:latin typeface="Open Sans" panose="020B0606030504020204" pitchFamily="34" charset="0"/>
                  <a:ea typeface="Open Sans" panose="020B0606030504020204" pitchFamily="34" charset="0"/>
                  <a:cs typeface="Open Sans" panose="020B0606030504020204" pitchFamily="34" charset="0"/>
                </a:rPr>
                <a:t>as they are likely to take advantage of more workplace flexibility</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1" i="0" u="none" strike="noStrike" kern="0" cap="none" spc="0" normalizeH="0" baseline="0" noProof="0">
                  <a:ln>
                    <a:noFill/>
                  </a:ln>
                  <a:solidFill>
                    <a:srgbClr val="FABB01"/>
                  </a:solidFill>
                  <a:effectLst/>
                  <a:uLnTx/>
                  <a:uFillTx/>
                  <a:latin typeface="Open Sans" panose="020B0606030504020204" pitchFamily="34" charset="0"/>
                  <a:ea typeface="Open Sans" panose="020B0606030504020204" pitchFamily="34" charset="0"/>
                  <a:cs typeface="Open Sans" panose="020B0606030504020204" pitchFamily="34" charset="0"/>
                </a:rPr>
                <a:t>New hires and </a:t>
              </a:r>
              <a:r>
                <a:rPr lang="en-US" sz="1200" b="1" kern="0">
                  <a:solidFill>
                    <a:srgbClr val="FABB01"/>
                  </a:solidFill>
                  <a:latin typeface="Open Sans" panose="020B0606030504020204" pitchFamily="34" charset="0"/>
                  <a:ea typeface="Open Sans" panose="020B0606030504020204" pitchFamily="34" charset="0"/>
                  <a:cs typeface="Open Sans" panose="020B0606030504020204" pitchFamily="34" charset="0"/>
                </a:rPr>
                <a:t>members of underrepresented groups</a:t>
              </a:r>
              <a:r>
                <a:rPr kumimoji="0" lang="en-US" sz="1200" b="1" i="0" u="none" strike="noStrike" kern="0" cap="none" spc="0" normalizeH="0" baseline="0" noProof="0">
                  <a:ln>
                    <a:noFill/>
                  </a:ln>
                  <a:solidFill>
                    <a:srgbClr val="FABB0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who may lack a robust existing network to support them at work</a:t>
              </a:r>
            </a:p>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Freeform 552">
              <a:extLst>
                <a:ext uri="{FF2B5EF4-FFF2-40B4-BE49-F238E27FC236}">
                  <a16:creationId xmlns:a16="http://schemas.microsoft.com/office/drawing/2014/main" id="{B948A66F-9EBA-4FCF-BB17-087515A4E2CE}"/>
                </a:ext>
              </a:extLst>
            </p:cNvPr>
            <p:cNvSpPr>
              <a:spLocks noEditPoints="1"/>
            </p:cNvSpPr>
            <p:nvPr/>
          </p:nvSpPr>
          <p:spPr bwMode="auto">
            <a:xfrm>
              <a:off x="7271936" y="1878968"/>
              <a:ext cx="505265" cy="490065"/>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3 w 512"/>
                <a:gd name="T11" fmla="*/ 370 h 512"/>
                <a:gd name="T12" fmla="*/ 405 w 512"/>
                <a:gd name="T13" fmla="*/ 374 h 512"/>
                <a:gd name="T14" fmla="*/ 398 w 512"/>
                <a:gd name="T15" fmla="*/ 371 h 512"/>
                <a:gd name="T16" fmla="*/ 349 w 512"/>
                <a:gd name="T17" fmla="*/ 358 h 512"/>
                <a:gd name="T18" fmla="*/ 316 w 512"/>
                <a:gd name="T19" fmla="*/ 352 h 512"/>
                <a:gd name="T20" fmla="*/ 286 w 512"/>
                <a:gd name="T21" fmla="*/ 324 h 512"/>
                <a:gd name="T22" fmla="*/ 290 w 512"/>
                <a:gd name="T23" fmla="*/ 303 h 512"/>
                <a:gd name="T24" fmla="*/ 320 w 512"/>
                <a:gd name="T25" fmla="*/ 233 h 512"/>
                <a:gd name="T26" fmla="*/ 311 w 512"/>
                <a:gd name="T27" fmla="*/ 142 h 512"/>
                <a:gd name="T28" fmla="*/ 256 w 512"/>
                <a:gd name="T29" fmla="*/ 118 h 512"/>
                <a:gd name="T30" fmla="*/ 256 w 512"/>
                <a:gd name="T31" fmla="*/ 118 h 512"/>
                <a:gd name="T32" fmla="*/ 256 w 512"/>
                <a:gd name="T33" fmla="*/ 118 h 512"/>
                <a:gd name="T34" fmla="*/ 256 w 512"/>
                <a:gd name="T35" fmla="*/ 118 h 512"/>
                <a:gd name="T36" fmla="*/ 201 w 512"/>
                <a:gd name="T37" fmla="*/ 142 h 512"/>
                <a:gd name="T38" fmla="*/ 192 w 512"/>
                <a:gd name="T39" fmla="*/ 233 h 512"/>
                <a:gd name="T40" fmla="*/ 222 w 512"/>
                <a:gd name="T41" fmla="*/ 303 h 512"/>
                <a:gd name="T42" fmla="*/ 225 w 512"/>
                <a:gd name="T43" fmla="*/ 324 h 512"/>
                <a:gd name="T44" fmla="*/ 196 w 512"/>
                <a:gd name="T45" fmla="*/ 352 h 512"/>
                <a:gd name="T46" fmla="*/ 163 w 512"/>
                <a:gd name="T47" fmla="*/ 358 h 512"/>
                <a:gd name="T48" fmla="*/ 114 w 512"/>
                <a:gd name="T49" fmla="*/ 371 h 512"/>
                <a:gd name="T50" fmla="*/ 107 w 512"/>
                <a:gd name="T51" fmla="*/ 374 h 512"/>
                <a:gd name="T52" fmla="*/ 99 w 512"/>
                <a:gd name="T53" fmla="*/ 370 h 512"/>
                <a:gd name="T54" fmla="*/ 100 w 512"/>
                <a:gd name="T55" fmla="*/ 355 h 512"/>
                <a:gd name="T56" fmla="*/ 160 w 512"/>
                <a:gd name="T57" fmla="*/ 337 h 512"/>
                <a:gd name="T58" fmla="*/ 188 w 512"/>
                <a:gd name="T59" fmla="*/ 332 h 512"/>
                <a:gd name="T60" fmla="*/ 205 w 512"/>
                <a:gd name="T61" fmla="*/ 318 h 512"/>
                <a:gd name="T62" fmla="*/ 205 w 512"/>
                <a:gd name="T63" fmla="*/ 316 h 512"/>
                <a:gd name="T64" fmla="*/ 171 w 512"/>
                <a:gd name="T65" fmla="*/ 237 h 512"/>
                <a:gd name="T66" fmla="*/ 184 w 512"/>
                <a:gd name="T67" fmla="*/ 128 h 512"/>
                <a:gd name="T68" fmla="*/ 256 w 512"/>
                <a:gd name="T69" fmla="*/ 96 h 512"/>
                <a:gd name="T70" fmla="*/ 256 w 512"/>
                <a:gd name="T71" fmla="*/ 96 h 512"/>
                <a:gd name="T72" fmla="*/ 328 w 512"/>
                <a:gd name="T73" fmla="*/ 128 h 512"/>
                <a:gd name="T74" fmla="*/ 341 w 512"/>
                <a:gd name="T75" fmla="*/ 237 h 512"/>
                <a:gd name="T76" fmla="*/ 307 w 512"/>
                <a:gd name="T77" fmla="*/ 316 h 512"/>
                <a:gd name="T78" fmla="*/ 307 w 512"/>
                <a:gd name="T79" fmla="*/ 318 h 512"/>
                <a:gd name="T80" fmla="*/ 324 w 512"/>
                <a:gd name="T81" fmla="*/ 332 h 512"/>
                <a:gd name="T82" fmla="*/ 352 w 512"/>
                <a:gd name="T83" fmla="*/ 337 h 512"/>
                <a:gd name="T84" fmla="*/ 412 w 512"/>
                <a:gd name="T85" fmla="*/ 355 h 512"/>
                <a:gd name="T86" fmla="*/ 413 w 512"/>
                <a:gd name="T87" fmla="*/ 3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413" y="370"/>
                  </a:moveTo>
                  <a:cubicBezTo>
                    <a:pt x="411" y="372"/>
                    <a:pt x="408" y="374"/>
                    <a:pt x="405" y="374"/>
                  </a:cubicBezTo>
                  <a:cubicBezTo>
                    <a:pt x="403" y="374"/>
                    <a:pt x="400" y="373"/>
                    <a:pt x="398" y="371"/>
                  </a:cubicBezTo>
                  <a:cubicBezTo>
                    <a:pt x="391" y="364"/>
                    <a:pt x="366" y="361"/>
                    <a:pt x="349" y="358"/>
                  </a:cubicBezTo>
                  <a:cubicBezTo>
                    <a:pt x="335" y="356"/>
                    <a:pt x="324" y="355"/>
                    <a:pt x="316" y="352"/>
                  </a:cubicBezTo>
                  <a:cubicBezTo>
                    <a:pt x="301" y="346"/>
                    <a:pt x="290" y="336"/>
                    <a:pt x="286" y="324"/>
                  </a:cubicBezTo>
                  <a:cubicBezTo>
                    <a:pt x="284" y="317"/>
                    <a:pt x="285" y="310"/>
                    <a:pt x="290" y="303"/>
                  </a:cubicBezTo>
                  <a:cubicBezTo>
                    <a:pt x="301" y="288"/>
                    <a:pt x="314" y="258"/>
                    <a:pt x="320" y="233"/>
                  </a:cubicBezTo>
                  <a:cubicBezTo>
                    <a:pt x="330" y="192"/>
                    <a:pt x="327" y="162"/>
                    <a:pt x="311" y="142"/>
                  </a:cubicBezTo>
                  <a:cubicBezTo>
                    <a:pt x="291" y="117"/>
                    <a:pt x="257" y="118"/>
                    <a:pt x="256" y="118"/>
                  </a:cubicBezTo>
                  <a:cubicBezTo>
                    <a:pt x="256" y="118"/>
                    <a:pt x="256" y="118"/>
                    <a:pt x="256" y="118"/>
                  </a:cubicBezTo>
                  <a:cubicBezTo>
                    <a:pt x="256" y="118"/>
                    <a:pt x="256" y="118"/>
                    <a:pt x="256" y="118"/>
                  </a:cubicBezTo>
                  <a:cubicBezTo>
                    <a:pt x="256" y="118"/>
                    <a:pt x="256" y="118"/>
                    <a:pt x="256" y="118"/>
                  </a:cubicBezTo>
                  <a:cubicBezTo>
                    <a:pt x="255" y="118"/>
                    <a:pt x="220" y="117"/>
                    <a:pt x="201" y="142"/>
                  </a:cubicBezTo>
                  <a:cubicBezTo>
                    <a:pt x="185" y="162"/>
                    <a:pt x="182" y="192"/>
                    <a:pt x="192" y="233"/>
                  </a:cubicBezTo>
                  <a:cubicBezTo>
                    <a:pt x="198" y="258"/>
                    <a:pt x="211" y="288"/>
                    <a:pt x="222" y="303"/>
                  </a:cubicBezTo>
                  <a:cubicBezTo>
                    <a:pt x="226" y="310"/>
                    <a:pt x="228" y="317"/>
                    <a:pt x="225" y="324"/>
                  </a:cubicBezTo>
                  <a:cubicBezTo>
                    <a:pt x="222" y="336"/>
                    <a:pt x="211" y="346"/>
                    <a:pt x="196" y="352"/>
                  </a:cubicBezTo>
                  <a:cubicBezTo>
                    <a:pt x="188" y="355"/>
                    <a:pt x="177" y="356"/>
                    <a:pt x="163" y="358"/>
                  </a:cubicBezTo>
                  <a:cubicBezTo>
                    <a:pt x="145" y="361"/>
                    <a:pt x="121" y="364"/>
                    <a:pt x="114" y="371"/>
                  </a:cubicBezTo>
                  <a:cubicBezTo>
                    <a:pt x="112" y="373"/>
                    <a:pt x="109" y="374"/>
                    <a:pt x="107" y="374"/>
                  </a:cubicBezTo>
                  <a:cubicBezTo>
                    <a:pt x="104" y="374"/>
                    <a:pt x="101" y="372"/>
                    <a:pt x="99" y="370"/>
                  </a:cubicBezTo>
                  <a:cubicBezTo>
                    <a:pt x="95" y="366"/>
                    <a:pt x="95" y="359"/>
                    <a:pt x="100" y="355"/>
                  </a:cubicBezTo>
                  <a:cubicBezTo>
                    <a:pt x="112" y="344"/>
                    <a:pt x="136" y="341"/>
                    <a:pt x="160" y="337"/>
                  </a:cubicBezTo>
                  <a:cubicBezTo>
                    <a:pt x="171" y="335"/>
                    <a:pt x="183" y="334"/>
                    <a:pt x="188" y="332"/>
                  </a:cubicBezTo>
                  <a:cubicBezTo>
                    <a:pt x="198" y="328"/>
                    <a:pt x="204" y="322"/>
                    <a:pt x="205" y="318"/>
                  </a:cubicBezTo>
                  <a:cubicBezTo>
                    <a:pt x="205" y="317"/>
                    <a:pt x="205" y="317"/>
                    <a:pt x="205" y="316"/>
                  </a:cubicBezTo>
                  <a:cubicBezTo>
                    <a:pt x="192" y="298"/>
                    <a:pt x="178" y="265"/>
                    <a:pt x="171" y="237"/>
                  </a:cubicBezTo>
                  <a:cubicBezTo>
                    <a:pt x="160" y="190"/>
                    <a:pt x="164" y="153"/>
                    <a:pt x="184" y="128"/>
                  </a:cubicBezTo>
                  <a:cubicBezTo>
                    <a:pt x="210" y="96"/>
                    <a:pt x="252" y="96"/>
                    <a:pt x="256" y="96"/>
                  </a:cubicBezTo>
                  <a:cubicBezTo>
                    <a:pt x="256" y="96"/>
                    <a:pt x="256" y="96"/>
                    <a:pt x="256" y="96"/>
                  </a:cubicBezTo>
                  <a:cubicBezTo>
                    <a:pt x="258" y="96"/>
                    <a:pt x="301" y="96"/>
                    <a:pt x="328" y="128"/>
                  </a:cubicBezTo>
                  <a:cubicBezTo>
                    <a:pt x="348" y="153"/>
                    <a:pt x="352" y="190"/>
                    <a:pt x="341" y="237"/>
                  </a:cubicBezTo>
                  <a:cubicBezTo>
                    <a:pt x="334" y="265"/>
                    <a:pt x="320" y="298"/>
                    <a:pt x="307" y="316"/>
                  </a:cubicBezTo>
                  <a:cubicBezTo>
                    <a:pt x="307" y="317"/>
                    <a:pt x="306" y="317"/>
                    <a:pt x="307" y="318"/>
                  </a:cubicBezTo>
                  <a:cubicBezTo>
                    <a:pt x="308" y="322"/>
                    <a:pt x="314" y="328"/>
                    <a:pt x="324" y="332"/>
                  </a:cubicBezTo>
                  <a:cubicBezTo>
                    <a:pt x="329" y="334"/>
                    <a:pt x="341" y="335"/>
                    <a:pt x="352" y="337"/>
                  </a:cubicBezTo>
                  <a:cubicBezTo>
                    <a:pt x="375" y="341"/>
                    <a:pt x="400" y="344"/>
                    <a:pt x="412" y="355"/>
                  </a:cubicBezTo>
                  <a:cubicBezTo>
                    <a:pt x="417" y="359"/>
                    <a:pt x="417" y="366"/>
                    <a:pt x="413" y="370"/>
                  </a:cubicBezTo>
                  <a:close/>
                </a:path>
              </a:pathLst>
            </a:custGeom>
            <a:solidFill>
              <a:srgbClr val="FABB0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23" name="Title 1">
            <a:extLst>
              <a:ext uri="{FF2B5EF4-FFF2-40B4-BE49-F238E27FC236}">
                <a16:creationId xmlns:a16="http://schemas.microsoft.com/office/drawing/2014/main" id="{166236CA-2E7A-4BD6-9139-0402323249F6}"/>
              </a:ext>
            </a:extLst>
          </p:cNvPr>
          <p:cNvSpPr txBox="1">
            <a:spLocks/>
          </p:cNvSpPr>
          <p:nvPr/>
        </p:nvSpPr>
        <p:spPr>
          <a:xfrm>
            <a:off x="648824" y="570081"/>
            <a:ext cx="9730852"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kumimoji="0" lang="en-US" sz="32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Managing Teams Equitably</a:t>
            </a:r>
          </a:p>
        </p:txBody>
      </p:sp>
      <p:sp>
        <p:nvSpPr>
          <p:cNvPr id="24" name="Rectangle 23">
            <a:extLst>
              <a:ext uri="{FF2B5EF4-FFF2-40B4-BE49-F238E27FC236}">
                <a16:creationId xmlns:a16="http://schemas.microsoft.com/office/drawing/2014/main" id="{BEC48419-6BEA-4FAF-AE8C-06E4B5FB79C6}"/>
              </a:ext>
            </a:extLst>
          </p:cNvPr>
          <p:cNvSpPr/>
          <p:nvPr/>
        </p:nvSpPr>
        <p:spPr>
          <a:xfrm>
            <a:off x="648824" y="1043551"/>
            <a:ext cx="10461112" cy="553998"/>
          </a:xfrm>
          <a:prstGeom prst="rect">
            <a:avLst/>
          </a:prstGeom>
        </p:spPr>
        <p:txBody>
          <a:bodyPr wrap="square" lIns="0" tIns="0" rIns="0" bIns="0" anchor="t">
            <a:spAutoFit/>
          </a:bodyPr>
          <a:lstStyle/>
          <a:p>
            <a:pPr lvl="0">
              <a:buClr>
                <a:srgbClr val="787878"/>
              </a:buClr>
              <a:defRPr/>
            </a:pP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It is important for managers and supervisors to </a:t>
            </a:r>
            <a:r>
              <a:rPr lang="en-US" b="1">
                <a:solidFill>
                  <a:srgbClr val="000000"/>
                </a:solidFill>
                <a:latin typeface="Open Sans" panose="020B0606030504020204" pitchFamily="34" charset="0"/>
                <a:ea typeface="Open Sans" panose="020B0606030504020204" pitchFamily="34" charset="0"/>
                <a:cs typeface="Open Sans" panose="020B0606030504020204" pitchFamily="34" charset="0"/>
              </a:rPr>
              <a:t>be aware of equity concerns and be intentional about addressing them. </a:t>
            </a:r>
          </a:p>
        </p:txBody>
      </p:sp>
      <p:grpSp>
        <p:nvGrpSpPr>
          <p:cNvPr id="9" name="Group 8">
            <a:extLst>
              <a:ext uri="{FF2B5EF4-FFF2-40B4-BE49-F238E27FC236}">
                <a16:creationId xmlns:a16="http://schemas.microsoft.com/office/drawing/2014/main" id="{B163A183-A288-42F4-9DDD-5EDDD54E5A61}"/>
              </a:ext>
            </a:extLst>
          </p:cNvPr>
          <p:cNvGrpSpPr/>
          <p:nvPr/>
        </p:nvGrpSpPr>
        <p:grpSpPr>
          <a:xfrm>
            <a:off x="2370122" y="1838528"/>
            <a:ext cx="7451757" cy="1201590"/>
            <a:chOff x="2029851" y="2270016"/>
            <a:chExt cx="8236897" cy="1201590"/>
          </a:xfrm>
        </p:grpSpPr>
        <p:sp>
          <p:nvSpPr>
            <p:cNvPr id="15" name="Rectangle 14">
              <a:extLst>
                <a:ext uri="{FF2B5EF4-FFF2-40B4-BE49-F238E27FC236}">
                  <a16:creationId xmlns:a16="http://schemas.microsoft.com/office/drawing/2014/main" id="{6FAF528A-6486-41C2-B89A-0989E8B792BF}"/>
                </a:ext>
              </a:extLst>
            </p:cNvPr>
            <p:cNvSpPr>
              <a:spLocks/>
            </p:cNvSpPr>
            <p:nvPr/>
          </p:nvSpPr>
          <p:spPr>
            <a:xfrm>
              <a:off x="2029851" y="2270016"/>
              <a:ext cx="8236897" cy="1201590"/>
            </a:xfrm>
            <a:prstGeom prst="rect">
              <a:avLst/>
            </a:prstGeom>
            <a:noFill/>
            <a:ln w="28575" cap="flat" cmpd="sng" algn="ctr">
              <a:solidFill>
                <a:srgbClr val="0B1677"/>
              </a:solidFill>
              <a:prstDash val="dash"/>
              <a:miter lim="800000"/>
            </a:ln>
            <a:effectLst/>
          </p:spPr>
          <p:txBody>
            <a:bodyPr lIns="182880" tIns="182880" rIns="182880" bIns="182880" rtlCol="0" anchor="t"/>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600" b="1"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CHALLENGE:</a:t>
              </a:r>
            </a:p>
            <a:p>
              <a:pPr marR="0" lvl="0" indent="0" algn="ctr" defTabSz="914400" eaLnBrk="1" fontAlgn="auto" latinLnBrk="0" hangingPunct="1">
                <a:lnSpc>
                  <a:spcPct val="100000"/>
                </a:lnSpc>
                <a:spcBef>
                  <a:spcPts val="0"/>
                </a:spcBef>
                <a:spcAft>
                  <a:spcPts val="600"/>
                </a:spcAft>
                <a:buClrTx/>
                <a:buSzTx/>
                <a:buFontTx/>
                <a:buNone/>
                <a:tabLst/>
                <a:defRPr/>
              </a:pPr>
              <a:r>
                <a:rPr lang="en-US" sz="1200" kern="0" err="1">
                  <a:solidFill>
                    <a:prstClr val="black"/>
                  </a:solidFill>
                  <a:latin typeface="Open Sans" panose="020B0606030504020204" pitchFamily="34" charset="0"/>
                  <a:ea typeface="Open Sans" panose="020B0606030504020204" pitchFamily="34" charset="0"/>
                  <a:cs typeface="Open Sans" panose="020B0606030504020204" pitchFamily="34" charset="0"/>
                </a:rPr>
                <a:t>Telew</a:t>
              </a: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ork environments may create inequities and power differentials</a:t>
              </a:r>
              <a:r>
                <a:rPr kumimoji="0" lang="en-US" sz="1200" b="1" i="0" u="none" strike="noStrike" kern="0" cap="none" spc="0" normalizeH="0" baseline="0" noProof="0">
                  <a:ln>
                    <a:noFill/>
                  </a:ln>
                  <a:solidFill>
                    <a:srgbClr val="86BC25"/>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0" cap="none" spc="0" normalizeH="0" baseline="0" noProof="0">
                  <a:ln>
                    <a:noFill/>
                  </a:ln>
                  <a:solidFill>
                    <a:srgbClr val="0B1677"/>
                  </a:solidFill>
                  <a:effectLst/>
                  <a:uLnTx/>
                  <a:uFillTx/>
                  <a:latin typeface="Open Sans" panose="020B0606030504020204" pitchFamily="34" charset="0"/>
                  <a:ea typeface="Open Sans" panose="020B0606030504020204" pitchFamily="34" charset="0"/>
                  <a:cs typeface="Open Sans" panose="020B0606030504020204" pitchFamily="34" charset="0"/>
                </a:rPr>
                <a:t>between those who are in-person and those who are working virtually </a:t>
              </a:r>
              <a:r>
                <a:rPr kumimoji="0" lang="en-US" sz="12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any given time. </a:t>
              </a:r>
            </a:p>
          </p:txBody>
        </p:sp>
        <p:sp>
          <p:nvSpPr>
            <p:cNvPr id="16" name="Freeform 375">
              <a:extLst>
                <a:ext uri="{FF2B5EF4-FFF2-40B4-BE49-F238E27FC236}">
                  <a16:creationId xmlns:a16="http://schemas.microsoft.com/office/drawing/2014/main" id="{DC3E83D2-0DD4-40C2-8BF3-FD4F3C3EDF9A}"/>
                </a:ext>
              </a:extLst>
            </p:cNvPr>
            <p:cNvSpPr>
              <a:spLocks noChangeAspect="1" noEditPoints="1"/>
            </p:cNvSpPr>
            <p:nvPr/>
          </p:nvSpPr>
          <p:spPr bwMode="auto">
            <a:xfrm>
              <a:off x="2072916" y="2293074"/>
              <a:ext cx="554514" cy="488502"/>
            </a:xfrm>
            <a:custGeom>
              <a:avLst/>
              <a:gdLst>
                <a:gd name="T0" fmla="*/ 297 w 512"/>
                <a:gd name="T1" fmla="*/ 213 h 512"/>
                <a:gd name="T2" fmla="*/ 382 w 512"/>
                <a:gd name="T3" fmla="*/ 221 h 512"/>
                <a:gd name="T4" fmla="*/ 323 w 512"/>
                <a:gd name="T5" fmla="*/ 280 h 512"/>
                <a:gd name="T6" fmla="*/ 320 w 512"/>
                <a:gd name="T7" fmla="*/ 290 h 512"/>
                <a:gd name="T8" fmla="*/ 337 w 512"/>
                <a:gd name="T9" fmla="*/ 374 h 512"/>
                <a:gd name="T10" fmla="*/ 261 w 512"/>
                <a:gd name="T11" fmla="*/ 332 h 512"/>
                <a:gd name="T12" fmla="*/ 256 w 512"/>
                <a:gd name="T13" fmla="*/ 330 h 512"/>
                <a:gd name="T14" fmla="*/ 250 w 512"/>
                <a:gd name="T15" fmla="*/ 332 h 512"/>
                <a:gd name="T16" fmla="*/ 175 w 512"/>
                <a:gd name="T17" fmla="*/ 374 h 512"/>
                <a:gd name="T18" fmla="*/ 191 w 512"/>
                <a:gd name="T19" fmla="*/ 290 h 512"/>
                <a:gd name="T20" fmla="*/ 189 w 512"/>
                <a:gd name="T21" fmla="*/ 280 h 512"/>
                <a:gd name="T22" fmla="*/ 130 w 512"/>
                <a:gd name="T23" fmla="*/ 221 h 512"/>
                <a:gd name="T24" fmla="*/ 214 w 512"/>
                <a:gd name="T25" fmla="*/ 213 h 512"/>
                <a:gd name="T26" fmla="*/ 223 w 512"/>
                <a:gd name="T27" fmla="*/ 207 h 512"/>
                <a:gd name="T28" fmla="*/ 256 w 512"/>
                <a:gd name="T29" fmla="*/ 133 h 512"/>
                <a:gd name="T30" fmla="*/ 289 w 512"/>
                <a:gd name="T31" fmla="*/ 207 h 512"/>
                <a:gd name="T32" fmla="*/ 297 w 512"/>
                <a:gd name="T33" fmla="*/ 213 h 512"/>
                <a:gd name="T34" fmla="*/ 512 w 512"/>
                <a:gd name="T35" fmla="*/ 256 h 512"/>
                <a:gd name="T36" fmla="*/ 256 w 512"/>
                <a:gd name="T37" fmla="*/ 512 h 512"/>
                <a:gd name="T38" fmla="*/ 0 w 512"/>
                <a:gd name="T39" fmla="*/ 256 h 512"/>
                <a:gd name="T40" fmla="*/ 256 w 512"/>
                <a:gd name="T41" fmla="*/ 0 h 512"/>
                <a:gd name="T42" fmla="*/ 512 w 512"/>
                <a:gd name="T43" fmla="*/ 256 h 512"/>
                <a:gd name="T44" fmla="*/ 415 w 512"/>
                <a:gd name="T45" fmla="*/ 209 h 512"/>
                <a:gd name="T46" fmla="*/ 406 w 512"/>
                <a:gd name="T47" fmla="*/ 202 h 512"/>
                <a:gd name="T48" fmla="*/ 306 w 512"/>
                <a:gd name="T49" fmla="*/ 192 h 512"/>
                <a:gd name="T50" fmla="*/ 265 w 512"/>
                <a:gd name="T51" fmla="*/ 102 h 512"/>
                <a:gd name="T52" fmla="*/ 256 w 512"/>
                <a:gd name="T53" fmla="*/ 96 h 512"/>
                <a:gd name="T54" fmla="*/ 246 w 512"/>
                <a:gd name="T55" fmla="*/ 102 h 512"/>
                <a:gd name="T56" fmla="*/ 206 w 512"/>
                <a:gd name="T57" fmla="*/ 192 h 512"/>
                <a:gd name="T58" fmla="*/ 105 w 512"/>
                <a:gd name="T59" fmla="*/ 202 h 512"/>
                <a:gd name="T60" fmla="*/ 96 w 512"/>
                <a:gd name="T61" fmla="*/ 209 h 512"/>
                <a:gd name="T62" fmla="*/ 99 w 512"/>
                <a:gd name="T63" fmla="*/ 221 h 512"/>
                <a:gd name="T64" fmla="*/ 169 w 512"/>
                <a:gd name="T65" fmla="*/ 291 h 512"/>
                <a:gd name="T66" fmla="*/ 149 w 512"/>
                <a:gd name="T67" fmla="*/ 392 h 512"/>
                <a:gd name="T68" fmla="*/ 153 w 512"/>
                <a:gd name="T69" fmla="*/ 403 h 512"/>
                <a:gd name="T70" fmla="*/ 165 w 512"/>
                <a:gd name="T71" fmla="*/ 404 h 512"/>
                <a:gd name="T72" fmla="*/ 256 w 512"/>
                <a:gd name="T73" fmla="*/ 353 h 512"/>
                <a:gd name="T74" fmla="*/ 346 w 512"/>
                <a:gd name="T75" fmla="*/ 404 h 512"/>
                <a:gd name="T76" fmla="*/ 352 w 512"/>
                <a:gd name="T77" fmla="*/ 405 h 512"/>
                <a:gd name="T78" fmla="*/ 358 w 512"/>
                <a:gd name="T79" fmla="*/ 403 h 512"/>
                <a:gd name="T80" fmla="*/ 362 w 512"/>
                <a:gd name="T81" fmla="*/ 392 h 512"/>
                <a:gd name="T82" fmla="*/ 342 w 512"/>
                <a:gd name="T83" fmla="*/ 291 h 512"/>
                <a:gd name="T84" fmla="*/ 413 w 512"/>
                <a:gd name="T85" fmla="*/ 221 h 512"/>
                <a:gd name="T86" fmla="*/ 415 w 512"/>
                <a:gd name="T87" fmla="*/ 2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97" y="213"/>
                  </a:moveTo>
                  <a:cubicBezTo>
                    <a:pt x="382" y="221"/>
                    <a:pt x="382" y="221"/>
                    <a:pt x="382" y="221"/>
                  </a:cubicBezTo>
                  <a:cubicBezTo>
                    <a:pt x="323" y="280"/>
                    <a:pt x="323" y="280"/>
                    <a:pt x="323" y="280"/>
                  </a:cubicBezTo>
                  <a:cubicBezTo>
                    <a:pt x="320" y="283"/>
                    <a:pt x="319" y="286"/>
                    <a:pt x="320" y="290"/>
                  </a:cubicBezTo>
                  <a:cubicBezTo>
                    <a:pt x="337" y="374"/>
                    <a:pt x="337" y="374"/>
                    <a:pt x="337" y="374"/>
                  </a:cubicBezTo>
                  <a:cubicBezTo>
                    <a:pt x="261" y="332"/>
                    <a:pt x="261" y="332"/>
                    <a:pt x="261" y="332"/>
                  </a:cubicBezTo>
                  <a:cubicBezTo>
                    <a:pt x="259" y="331"/>
                    <a:pt x="257" y="330"/>
                    <a:pt x="256" y="330"/>
                  </a:cubicBezTo>
                  <a:cubicBezTo>
                    <a:pt x="254" y="330"/>
                    <a:pt x="252" y="331"/>
                    <a:pt x="250" y="332"/>
                  </a:cubicBezTo>
                  <a:cubicBezTo>
                    <a:pt x="175" y="374"/>
                    <a:pt x="175" y="374"/>
                    <a:pt x="175" y="374"/>
                  </a:cubicBezTo>
                  <a:cubicBezTo>
                    <a:pt x="191" y="290"/>
                    <a:pt x="191" y="290"/>
                    <a:pt x="191" y="290"/>
                  </a:cubicBezTo>
                  <a:cubicBezTo>
                    <a:pt x="192" y="286"/>
                    <a:pt x="191" y="283"/>
                    <a:pt x="189" y="280"/>
                  </a:cubicBezTo>
                  <a:cubicBezTo>
                    <a:pt x="130" y="221"/>
                    <a:pt x="130" y="221"/>
                    <a:pt x="130" y="221"/>
                  </a:cubicBezTo>
                  <a:cubicBezTo>
                    <a:pt x="214" y="213"/>
                    <a:pt x="214" y="213"/>
                    <a:pt x="214" y="213"/>
                  </a:cubicBezTo>
                  <a:cubicBezTo>
                    <a:pt x="218" y="213"/>
                    <a:pt x="221" y="210"/>
                    <a:pt x="223" y="207"/>
                  </a:cubicBezTo>
                  <a:cubicBezTo>
                    <a:pt x="256" y="133"/>
                    <a:pt x="256" y="133"/>
                    <a:pt x="256" y="133"/>
                  </a:cubicBezTo>
                  <a:cubicBezTo>
                    <a:pt x="289" y="207"/>
                    <a:pt x="289" y="207"/>
                    <a:pt x="289" y="207"/>
                  </a:cubicBezTo>
                  <a:cubicBezTo>
                    <a:pt x="290" y="210"/>
                    <a:pt x="293" y="213"/>
                    <a:pt x="297"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209"/>
                  </a:moveTo>
                  <a:cubicBezTo>
                    <a:pt x="414" y="206"/>
                    <a:pt x="410" y="203"/>
                    <a:pt x="406" y="202"/>
                  </a:cubicBezTo>
                  <a:cubicBezTo>
                    <a:pt x="306" y="192"/>
                    <a:pt x="306" y="192"/>
                    <a:pt x="306" y="192"/>
                  </a:cubicBezTo>
                  <a:cubicBezTo>
                    <a:pt x="265" y="102"/>
                    <a:pt x="265" y="102"/>
                    <a:pt x="265" y="102"/>
                  </a:cubicBezTo>
                  <a:cubicBezTo>
                    <a:pt x="264" y="98"/>
                    <a:pt x="260" y="96"/>
                    <a:pt x="256" y="96"/>
                  </a:cubicBezTo>
                  <a:cubicBezTo>
                    <a:pt x="251" y="96"/>
                    <a:pt x="248" y="98"/>
                    <a:pt x="246" y="102"/>
                  </a:cubicBezTo>
                  <a:cubicBezTo>
                    <a:pt x="206" y="192"/>
                    <a:pt x="206" y="192"/>
                    <a:pt x="206" y="192"/>
                  </a:cubicBezTo>
                  <a:cubicBezTo>
                    <a:pt x="105" y="202"/>
                    <a:pt x="105" y="202"/>
                    <a:pt x="105" y="202"/>
                  </a:cubicBezTo>
                  <a:cubicBezTo>
                    <a:pt x="101" y="203"/>
                    <a:pt x="98" y="206"/>
                    <a:pt x="96" y="209"/>
                  </a:cubicBezTo>
                  <a:cubicBezTo>
                    <a:pt x="95" y="213"/>
                    <a:pt x="96" y="218"/>
                    <a:pt x="99" y="221"/>
                  </a:cubicBezTo>
                  <a:cubicBezTo>
                    <a:pt x="169" y="291"/>
                    <a:pt x="169" y="291"/>
                    <a:pt x="169" y="291"/>
                  </a:cubicBezTo>
                  <a:cubicBezTo>
                    <a:pt x="149" y="392"/>
                    <a:pt x="149" y="392"/>
                    <a:pt x="149" y="392"/>
                  </a:cubicBezTo>
                  <a:cubicBezTo>
                    <a:pt x="148" y="396"/>
                    <a:pt x="150" y="401"/>
                    <a:pt x="153" y="403"/>
                  </a:cubicBezTo>
                  <a:cubicBezTo>
                    <a:pt x="157" y="405"/>
                    <a:pt x="161" y="406"/>
                    <a:pt x="165" y="404"/>
                  </a:cubicBezTo>
                  <a:cubicBezTo>
                    <a:pt x="256" y="353"/>
                    <a:pt x="256" y="353"/>
                    <a:pt x="256" y="353"/>
                  </a:cubicBezTo>
                  <a:cubicBezTo>
                    <a:pt x="346" y="404"/>
                    <a:pt x="346" y="404"/>
                    <a:pt x="346" y="404"/>
                  </a:cubicBezTo>
                  <a:cubicBezTo>
                    <a:pt x="348" y="405"/>
                    <a:pt x="350" y="405"/>
                    <a:pt x="352" y="405"/>
                  </a:cubicBezTo>
                  <a:cubicBezTo>
                    <a:pt x="354" y="405"/>
                    <a:pt x="356" y="404"/>
                    <a:pt x="358" y="403"/>
                  </a:cubicBezTo>
                  <a:cubicBezTo>
                    <a:pt x="361" y="401"/>
                    <a:pt x="363" y="396"/>
                    <a:pt x="362" y="392"/>
                  </a:cubicBezTo>
                  <a:cubicBezTo>
                    <a:pt x="342" y="291"/>
                    <a:pt x="342" y="291"/>
                    <a:pt x="342" y="291"/>
                  </a:cubicBezTo>
                  <a:cubicBezTo>
                    <a:pt x="413" y="221"/>
                    <a:pt x="413" y="221"/>
                    <a:pt x="413" y="221"/>
                  </a:cubicBezTo>
                  <a:cubicBezTo>
                    <a:pt x="415" y="218"/>
                    <a:pt x="416" y="213"/>
                    <a:pt x="415" y="209"/>
                  </a:cubicBezTo>
                  <a:close/>
                </a:path>
              </a:pathLst>
            </a:custGeom>
            <a:solidFill>
              <a:srgbClr val="0B167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68378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2">
            <a:extLst>
              <a:ext uri="{FF2B5EF4-FFF2-40B4-BE49-F238E27FC236}">
                <a16:creationId xmlns:a16="http://schemas.microsoft.com/office/drawing/2014/main" id="{0865CE7D-4559-4572-9425-7B64BC7D2D81}"/>
              </a:ext>
            </a:extLst>
          </p:cNvPr>
          <p:cNvSpPr txBox="1">
            <a:spLocks/>
          </p:cNvSpPr>
          <p:nvPr/>
        </p:nvSpPr>
        <p:spPr bwMode="gray">
          <a:xfrm>
            <a:off x="698792" y="226803"/>
            <a:ext cx="9584371" cy="592024"/>
          </a:xfrm>
          <a:prstGeom prst="rect">
            <a:avLst/>
          </a:prstGeom>
        </p:spPr>
        <p:txBody>
          <a:bodyPr vert="horz" lIns="0" tIns="0" rIns="0" bIns="0" rtlCol="0" anchor="b" anchorCtr="0">
            <a:noAutofit/>
          </a:bodyPr>
          <a:lstStyle>
            <a:lvl1pPr algn="l" defTabSz="1219170" rtl="0" eaLnBrk="1" latinLnBrk="0" hangingPunct="1">
              <a:spcBef>
                <a:spcPct val="0"/>
              </a:spcBef>
              <a:buNone/>
              <a:defRPr sz="2000" b="0" kern="1200" spc="-50" baseline="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5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A4E5A3C3-778A-487B-B18F-A2A79E2DBDFB}"/>
              </a:ext>
            </a:extLst>
          </p:cNvPr>
          <p:cNvSpPr txBox="1"/>
          <p:nvPr/>
        </p:nvSpPr>
        <p:spPr>
          <a:xfrm>
            <a:off x="722478" y="3499329"/>
            <a:ext cx="2057525" cy="555537"/>
          </a:xfrm>
          <a:prstGeom prst="rect">
            <a:avLst/>
          </a:prstGeom>
          <a:noFill/>
        </p:spPr>
        <p:txBody>
          <a:bodyPr wrap="square">
            <a:spAutoFit/>
          </a:bodyPr>
          <a:lstStyle/>
          <a:p>
            <a:pPr marL="0" lvl="0" indent="0" algn="ctr" defTabSz="800100">
              <a:lnSpc>
                <a:spcPct val="90000"/>
              </a:lnSpc>
              <a:spcBef>
                <a:spcPct val="0"/>
              </a:spcBef>
              <a:spcAft>
                <a:spcPct val="35000"/>
              </a:spcAft>
              <a:buNone/>
            </a:pPr>
            <a:r>
              <a:rPr lang="en-US" sz="1400" b="1" kern="1200">
                <a:latin typeface="Open Sans" panose="020B0606030504020204" pitchFamily="34" charset="0"/>
                <a:ea typeface="Open Sans" panose="020B0606030504020204" pitchFamily="34" charset="0"/>
                <a:cs typeface="Open Sans" panose="020B0606030504020204" pitchFamily="34" charset="0"/>
              </a:rPr>
              <a:t>Provide</a:t>
            </a:r>
          </a:p>
          <a:p>
            <a:pPr marL="0" lvl="0" indent="0" algn="ctr" defTabSz="800100">
              <a:lnSpc>
                <a:spcPct val="90000"/>
              </a:lnSpc>
              <a:spcBef>
                <a:spcPct val="0"/>
              </a:spcBef>
              <a:spcAft>
                <a:spcPct val="35000"/>
              </a:spcAft>
              <a:buNone/>
            </a:pPr>
            <a:r>
              <a:rPr lang="en-US" sz="1400" b="1" kern="1200">
                <a:latin typeface="Open Sans" panose="020B0606030504020204" pitchFamily="34" charset="0"/>
                <a:ea typeface="Open Sans" panose="020B0606030504020204" pitchFamily="34" charset="0"/>
                <a:cs typeface="Open Sans" panose="020B0606030504020204" pitchFamily="34" charset="0"/>
              </a:rPr>
              <a:t> Feedback</a:t>
            </a:r>
          </a:p>
        </p:txBody>
      </p:sp>
      <p:grpSp>
        <p:nvGrpSpPr>
          <p:cNvPr id="3" name="Group 2">
            <a:extLst>
              <a:ext uri="{FF2B5EF4-FFF2-40B4-BE49-F238E27FC236}">
                <a16:creationId xmlns:a16="http://schemas.microsoft.com/office/drawing/2014/main" id="{9BF8652B-3AF4-444A-B2FC-E489CBCD64F2}"/>
              </a:ext>
            </a:extLst>
          </p:cNvPr>
          <p:cNvGrpSpPr/>
          <p:nvPr/>
        </p:nvGrpSpPr>
        <p:grpSpPr>
          <a:xfrm>
            <a:off x="801224" y="1741731"/>
            <a:ext cx="2606549" cy="4174670"/>
            <a:chOff x="731622" y="1415632"/>
            <a:chExt cx="2834325" cy="4678130"/>
          </a:xfrm>
        </p:grpSpPr>
        <p:sp>
          <p:nvSpPr>
            <p:cNvPr id="16" name="Arrow: Circular 15">
              <a:extLst>
                <a:ext uri="{FF2B5EF4-FFF2-40B4-BE49-F238E27FC236}">
                  <a16:creationId xmlns:a16="http://schemas.microsoft.com/office/drawing/2014/main" id="{ABF0261F-87F0-482A-B946-C4A298AA6FBB}"/>
                </a:ext>
              </a:extLst>
            </p:cNvPr>
            <p:cNvSpPr/>
            <p:nvPr/>
          </p:nvSpPr>
          <p:spPr>
            <a:xfrm>
              <a:off x="1493789" y="1415632"/>
              <a:ext cx="2066071" cy="2066385"/>
            </a:xfrm>
            <a:prstGeom prst="circularArrow">
              <a:avLst>
                <a:gd name="adj1" fmla="val 10980"/>
                <a:gd name="adj2" fmla="val 1142322"/>
                <a:gd name="adj3" fmla="val 4500000"/>
                <a:gd name="adj4" fmla="val 10800000"/>
                <a:gd name="adj5" fmla="val 12500"/>
              </a:avLst>
            </a:prstGeom>
            <a:solidFill>
              <a:srgbClr val="0B1677"/>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7" name="Shape 16">
              <a:extLst>
                <a:ext uri="{FF2B5EF4-FFF2-40B4-BE49-F238E27FC236}">
                  <a16:creationId xmlns:a16="http://schemas.microsoft.com/office/drawing/2014/main" id="{16ABEAF2-58A0-45BA-BF8A-D6055845A5B9}"/>
                </a:ext>
              </a:extLst>
            </p:cNvPr>
            <p:cNvSpPr/>
            <p:nvPr/>
          </p:nvSpPr>
          <p:spPr>
            <a:xfrm>
              <a:off x="731622" y="2662497"/>
              <a:ext cx="2066071" cy="2066385"/>
            </a:xfrm>
            <a:prstGeom prst="leftCircularArrow">
              <a:avLst>
                <a:gd name="adj1" fmla="val 10980"/>
                <a:gd name="adj2" fmla="val 1142322"/>
                <a:gd name="adj3" fmla="val 6300000"/>
                <a:gd name="adj4" fmla="val 18900000"/>
                <a:gd name="adj5" fmla="val 12500"/>
              </a:avLst>
            </a:prstGeom>
            <a:solidFill>
              <a:srgbClr val="1B5D13"/>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42F25B6-29D4-4F44-8DFF-C11CA80ACA60}"/>
                </a:ext>
              </a:extLst>
            </p:cNvPr>
            <p:cNvGrpSpPr/>
            <p:nvPr/>
          </p:nvGrpSpPr>
          <p:grpSpPr>
            <a:xfrm>
              <a:off x="1451057" y="2140499"/>
              <a:ext cx="2114890" cy="3953263"/>
              <a:chOff x="1451057" y="2129617"/>
              <a:chExt cx="2114890" cy="3953263"/>
            </a:xfrm>
          </p:grpSpPr>
          <p:sp>
            <p:nvSpPr>
              <p:cNvPr id="18" name="Block Arc 17">
                <a:extLst>
                  <a:ext uri="{FF2B5EF4-FFF2-40B4-BE49-F238E27FC236}">
                    <a16:creationId xmlns:a16="http://schemas.microsoft.com/office/drawing/2014/main" id="{7C3AAED6-F3EC-44A6-AD81-7AC952BB0D55}"/>
                  </a:ext>
                </a:extLst>
              </p:cNvPr>
              <p:cNvSpPr/>
              <p:nvPr/>
            </p:nvSpPr>
            <p:spPr>
              <a:xfrm>
                <a:off x="1620965" y="4307094"/>
                <a:ext cx="1775075" cy="1775786"/>
              </a:xfrm>
              <a:prstGeom prst="blockArc">
                <a:avLst>
                  <a:gd name="adj1" fmla="val 13500000"/>
                  <a:gd name="adj2" fmla="val 10800000"/>
                  <a:gd name="adj3" fmla="val 12740"/>
                </a:avLst>
              </a:prstGeom>
              <a:solidFill>
                <a:srgbClr val="FABB01"/>
              </a:solidFill>
              <a:ln w="12700" cap="flat" cmpd="sng" algn="ctr">
                <a:solidFill>
                  <a:srgbClr val="BE9042"/>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CF84FA59-7838-4965-B625-409FB7F07AE9}"/>
                  </a:ext>
                </a:extLst>
              </p:cNvPr>
              <p:cNvSpPr txBox="1"/>
              <p:nvPr/>
            </p:nvSpPr>
            <p:spPr>
              <a:xfrm>
                <a:off x="1451057" y="2129617"/>
                <a:ext cx="2114890" cy="622534"/>
              </a:xfrm>
              <a:prstGeom prst="rect">
                <a:avLst/>
              </a:prstGeom>
              <a:noFill/>
            </p:spPr>
            <p:txBody>
              <a:bodyPr wrap="square">
                <a:spAutoFit/>
              </a:bodyPr>
              <a:lstStyle/>
              <a:p>
                <a:pPr marL="0" lvl="0" indent="0" algn="ctr" defTabSz="800100">
                  <a:lnSpc>
                    <a:spcPct val="90000"/>
                  </a:lnSpc>
                  <a:spcBef>
                    <a:spcPct val="0"/>
                  </a:spcBef>
                  <a:spcAft>
                    <a:spcPct val="35000"/>
                  </a:spcAft>
                  <a:buNone/>
                </a:pPr>
                <a:r>
                  <a:rPr lang="en-US" sz="1400" b="1" kern="1200">
                    <a:latin typeface="Open Sans" panose="020B0606030504020204" pitchFamily="34" charset="0"/>
                    <a:ea typeface="Open Sans" panose="020B0606030504020204" pitchFamily="34" charset="0"/>
                    <a:cs typeface="Open Sans" panose="020B0606030504020204" pitchFamily="34" charset="0"/>
                  </a:rPr>
                  <a:t>Set</a:t>
                </a:r>
              </a:p>
              <a:p>
                <a:pPr marL="0" lvl="0" indent="0" algn="ctr" defTabSz="800100">
                  <a:lnSpc>
                    <a:spcPct val="90000"/>
                  </a:lnSpc>
                  <a:spcBef>
                    <a:spcPct val="0"/>
                  </a:spcBef>
                  <a:spcAft>
                    <a:spcPct val="35000"/>
                  </a:spcAft>
                  <a:buNone/>
                </a:pPr>
                <a:r>
                  <a:rPr lang="en-US" sz="1400" b="1" kern="1200">
                    <a:latin typeface="Open Sans" panose="020B0606030504020204" pitchFamily="34" charset="0"/>
                    <a:ea typeface="Open Sans" panose="020B0606030504020204" pitchFamily="34" charset="0"/>
                    <a:cs typeface="Open Sans" panose="020B0606030504020204" pitchFamily="34" charset="0"/>
                  </a:rPr>
                  <a:t> Expectations</a:t>
                </a:r>
              </a:p>
            </p:txBody>
          </p:sp>
          <p:sp>
            <p:nvSpPr>
              <p:cNvPr id="26" name="TextBox 25">
                <a:extLst>
                  <a:ext uri="{FF2B5EF4-FFF2-40B4-BE49-F238E27FC236}">
                    <a16:creationId xmlns:a16="http://schemas.microsoft.com/office/drawing/2014/main" id="{50898555-6B0E-4D40-8224-BCACCFB610F7}"/>
                  </a:ext>
                </a:extLst>
              </p:cNvPr>
              <p:cNvSpPr txBox="1"/>
              <p:nvPr/>
            </p:nvSpPr>
            <p:spPr>
              <a:xfrm>
                <a:off x="1602641" y="5043199"/>
                <a:ext cx="1811720" cy="320751"/>
              </a:xfrm>
              <a:prstGeom prst="rect">
                <a:avLst/>
              </a:prstGeom>
              <a:noFill/>
            </p:spPr>
            <p:txBody>
              <a:bodyPr wrap="square">
                <a:spAutoFit/>
              </a:bodyPr>
              <a:lstStyle/>
              <a:p>
                <a:pPr marL="0" lvl="0" indent="0" algn="ctr" defTabSz="711200">
                  <a:lnSpc>
                    <a:spcPct val="90000"/>
                  </a:lnSpc>
                  <a:spcBef>
                    <a:spcPct val="0"/>
                  </a:spcBef>
                  <a:spcAft>
                    <a:spcPct val="35000"/>
                  </a:spcAft>
                  <a:buNone/>
                </a:pPr>
                <a:r>
                  <a:rPr lang="en-US" sz="1400" b="1">
                    <a:latin typeface="Open Sans" panose="020B0606030504020204" pitchFamily="34" charset="0"/>
                    <a:ea typeface="Open Sans" panose="020B0606030504020204" pitchFamily="34" charset="0"/>
                    <a:cs typeface="Open Sans" panose="020B0606030504020204" pitchFamily="34" charset="0"/>
                  </a:rPr>
                  <a:t>Repeat</a:t>
                </a:r>
                <a:endParaRPr lang="en-US" sz="1400" b="1" kern="1200">
                  <a:latin typeface="Open Sans" panose="020B0606030504020204" pitchFamily="34" charset="0"/>
                  <a:ea typeface="Open Sans" panose="020B0606030504020204" pitchFamily="34" charset="0"/>
                  <a:cs typeface="Open Sans" panose="020B0606030504020204" pitchFamily="34" charset="0"/>
                </a:endParaRPr>
              </a:p>
            </p:txBody>
          </p:sp>
        </p:grpSp>
      </p:grpSp>
      <p:pic>
        <p:nvPicPr>
          <p:cNvPr id="5" name="Graphic 4" descr="Clipboard outline">
            <a:extLst>
              <a:ext uri="{FF2B5EF4-FFF2-40B4-BE49-F238E27FC236}">
                <a16:creationId xmlns:a16="http://schemas.microsoft.com/office/drawing/2014/main" id="{25C31B82-56D5-4285-A6CC-B7B7168218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9109" y="1678406"/>
            <a:ext cx="555625" cy="555625"/>
          </a:xfrm>
          <a:prstGeom prst="rect">
            <a:avLst/>
          </a:prstGeom>
        </p:spPr>
      </p:pic>
      <p:sp>
        <p:nvSpPr>
          <p:cNvPr id="6" name="TextBox 5">
            <a:extLst>
              <a:ext uri="{FF2B5EF4-FFF2-40B4-BE49-F238E27FC236}">
                <a16:creationId xmlns:a16="http://schemas.microsoft.com/office/drawing/2014/main" id="{4703CBFE-8E41-40C3-ACFE-DA75F24C57AA}"/>
              </a:ext>
            </a:extLst>
          </p:cNvPr>
          <p:cNvSpPr txBox="1"/>
          <p:nvPr/>
        </p:nvSpPr>
        <p:spPr>
          <a:xfrm>
            <a:off x="5084983" y="1741731"/>
            <a:ext cx="6780752" cy="461665"/>
          </a:xfrm>
          <a:prstGeom prst="rect">
            <a:avLst/>
          </a:prstGeom>
          <a:noFill/>
        </p:spPr>
        <p:txBody>
          <a:bodyPr wrap="square" rtlCol="0">
            <a:spAutoFit/>
          </a:bodyPr>
          <a:lstStyle/>
          <a:p>
            <a:r>
              <a:rPr lang="en-US" sz="1200" b="1">
                <a:solidFill>
                  <a:srgbClr val="0B1677"/>
                </a:solidFill>
                <a:latin typeface="Open Sans" panose="020B0606030504020204" pitchFamily="34" charset="0"/>
                <a:ea typeface="Open Sans" panose="020B0606030504020204" pitchFamily="34" charset="0"/>
                <a:cs typeface="Open Sans" panose="020B0606030504020204" pitchFamily="34" charset="0"/>
              </a:rPr>
              <a:t>Define</a:t>
            </a:r>
            <a:r>
              <a:rPr lang="en-US" sz="1200" b="1">
                <a:latin typeface="Open Sans" panose="020B0606030504020204" pitchFamily="34" charset="0"/>
                <a:ea typeface="Open Sans" panose="020B0606030504020204" pitchFamily="34" charset="0"/>
                <a:cs typeface="Open Sans" panose="020B0606030504020204" pitchFamily="34" charset="0"/>
              </a:rPr>
              <a:t> </a:t>
            </a:r>
            <a:r>
              <a:rPr lang="en-US" sz="1200">
                <a:latin typeface="Open Sans" panose="020B0606030504020204" pitchFamily="34" charset="0"/>
                <a:ea typeface="Open Sans" panose="020B0606030504020204" pitchFamily="34" charset="0"/>
                <a:cs typeface="Open Sans" panose="020B0606030504020204" pitchFamily="34" charset="0"/>
              </a:rPr>
              <a:t>team and work priorities and objectives with workers </a:t>
            </a:r>
            <a:r>
              <a:rPr lang="en-US" sz="1200" b="1">
                <a:solidFill>
                  <a:srgbClr val="0B1677"/>
                </a:solidFill>
                <a:latin typeface="Open Sans" panose="020B0606030504020204" pitchFamily="34" charset="0"/>
                <a:ea typeface="Open Sans" panose="020B0606030504020204" pitchFamily="34" charset="0"/>
                <a:cs typeface="Open Sans" panose="020B0606030504020204" pitchFamily="34" charset="0"/>
              </a:rPr>
              <a:t>to help to align goals</a:t>
            </a:r>
            <a:r>
              <a:rPr lang="en-US" sz="1200">
                <a:solidFill>
                  <a:srgbClr val="0B1677"/>
                </a:solidFill>
                <a:latin typeface="Open Sans" panose="020B0606030504020204" pitchFamily="34" charset="0"/>
                <a:ea typeface="Open Sans" panose="020B0606030504020204" pitchFamily="34" charset="0"/>
                <a:cs typeface="Open Sans" panose="020B0606030504020204" pitchFamily="34" charset="0"/>
              </a:rPr>
              <a:t> </a:t>
            </a:r>
            <a:r>
              <a:rPr lang="en-US" sz="1200">
                <a:latin typeface="Open Sans" panose="020B0606030504020204" pitchFamily="34" charset="0"/>
                <a:ea typeface="Open Sans" panose="020B0606030504020204" pitchFamily="34" charset="0"/>
                <a:cs typeface="Open Sans" panose="020B0606030504020204" pitchFamily="34" charset="0"/>
              </a:rPr>
              <a:t>and increase transparency. </a:t>
            </a:r>
          </a:p>
        </p:txBody>
      </p:sp>
      <p:pic>
        <p:nvPicPr>
          <p:cNvPr id="7" name="Graphic 6" descr="Marketing with solid fill">
            <a:extLst>
              <a:ext uri="{FF2B5EF4-FFF2-40B4-BE49-F238E27FC236}">
                <a16:creationId xmlns:a16="http://schemas.microsoft.com/office/drawing/2014/main" id="{787B5550-44B3-4891-A023-037A8E45A2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76911" y="2368831"/>
            <a:ext cx="555625" cy="555625"/>
          </a:xfrm>
          <a:prstGeom prst="rect">
            <a:avLst/>
          </a:prstGeom>
        </p:spPr>
      </p:pic>
      <p:sp>
        <p:nvSpPr>
          <p:cNvPr id="28" name="TextBox 27">
            <a:extLst>
              <a:ext uri="{FF2B5EF4-FFF2-40B4-BE49-F238E27FC236}">
                <a16:creationId xmlns:a16="http://schemas.microsoft.com/office/drawing/2014/main" id="{87FFA942-3685-4C45-AB62-AA85FEA4014D}"/>
              </a:ext>
            </a:extLst>
          </p:cNvPr>
          <p:cNvSpPr txBox="1"/>
          <p:nvPr/>
        </p:nvSpPr>
        <p:spPr>
          <a:xfrm>
            <a:off x="5098931" y="2503687"/>
            <a:ext cx="6397706" cy="276999"/>
          </a:xfrm>
          <a:prstGeom prst="rect">
            <a:avLst/>
          </a:prstGeom>
          <a:noFill/>
        </p:spPr>
        <p:txBody>
          <a:bodyPr wrap="square" rtlCol="0">
            <a:spAutoFit/>
          </a:bodyPr>
          <a:lstStyle/>
          <a:p>
            <a:r>
              <a:rPr lang="en-US" sz="1200" b="1">
                <a:solidFill>
                  <a:srgbClr val="0B1677"/>
                </a:solidFill>
                <a:latin typeface="Open Sans" panose="020B0606030504020204" pitchFamily="34" charset="0"/>
                <a:ea typeface="Open Sans" panose="020B0606030504020204" pitchFamily="34" charset="0"/>
                <a:cs typeface="Open Sans" panose="020B0606030504020204" pitchFamily="34" charset="0"/>
              </a:rPr>
              <a:t>Establish</a:t>
            </a:r>
            <a:r>
              <a:rPr lang="en-US" sz="1200" b="1">
                <a:latin typeface="Open Sans" panose="020B0606030504020204" pitchFamily="34" charset="0"/>
                <a:ea typeface="Open Sans" panose="020B0606030504020204" pitchFamily="34" charset="0"/>
                <a:cs typeface="Open Sans" panose="020B0606030504020204" pitchFamily="34" charset="0"/>
              </a:rPr>
              <a:t> </a:t>
            </a:r>
            <a:r>
              <a:rPr lang="en-US" sz="1200">
                <a:latin typeface="Open Sans" panose="020B0606030504020204" pitchFamily="34" charset="0"/>
                <a:ea typeface="Open Sans" panose="020B0606030504020204" pitchFamily="34" charset="0"/>
                <a:cs typeface="Open Sans" panose="020B0606030504020204" pitchFamily="34" charset="0"/>
              </a:rPr>
              <a:t>expectations for </a:t>
            </a:r>
            <a:r>
              <a:rPr lang="en-US" sz="1200" b="1">
                <a:solidFill>
                  <a:srgbClr val="0B1677"/>
                </a:solidFill>
                <a:latin typeface="Open Sans" panose="020B0606030504020204" pitchFamily="34" charset="0"/>
                <a:ea typeface="Open Sans" panose="020B0606030504020204" pitchFamily="34" charset="0"/>
                <a:cs typeface="Open Sans" panose="020B0606030504020204" pitchFamily="34" charset="0"/>
              </a:rPr>
              <a:t>communication</a:t>
            </a:r>
            <a:r>
              <a:rPr lang="en-US" sz="1200">
                <a:solidFill>
                  <a:srgbClr val="0B1677"/>
                </a:solidFill>
                <a:latin typeface="Open Sans" panose="020B0606030504020204" pitchFamily="34" charset="0"/>
                <a:ea typeface="Open Sans" panose="020B0606030504020204" pitchFamily="34" charset="0"/>
                <a:cs typeface="Open Sans" panose="020B0606030504020204" pitchFamily="34" charset="0"/>
              </a:rPr>
              <a:t> </a:t>
            </a:r>
            <a:r>
              <a:rPr lang="en-US" sz="1200">
                <a:latin typeface="Open Sans" panose="020B0606030504020204" pitchFamily="34" charset="0"/>
                <a:ea typeface="Open Sans" panose="020B0606030504020204" pitchFamily="34" charset="0"/>
                <a:cs typeface="Open Sans" panose="020B0606030504020204" pitchFamily="34" charset="0"/>
              </a:rPr>
              <a:t>and take note of individual preferences.</a:t>
            </a:r>
          </a:p>
        </p:txBody>
      </p:sp>
      <p:pic>
        <p:nvPicPr>
          <p:cNvPr id="10" name="Graphic 9" descr="Programmer male with solid fill">
            <a:extLst>
              <a:ext uri="{FF2B5EF4-FFF2-40B4-BE49-F238E27FC236}">
                <a16:creationId xmlns:a16="http://schemas.microsoft.com/office/drawing/2014/main" id="{3E18F750-08FD-4DF4-8EB8-C239FE9AFB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39109" y="2964512"/>
            <a:ext cx="555626" cy="555626"/>
          </a:xfrm>
          <a:prstGeom prst="rect">
            <a:avLst/>
          </a:prstGeom>
        </p:spPr>
      </p:pic>
      <p:sp>
        <p:nvSpPr>
          <p:cNvPr id="29" name="TextBox 28">
            <a:extLst>
              <a:ext uri="{FF2B5EF4-FFF2-40B4-BE49-F238E27FC236}">
                <a16:creationId xmlns:a16="http://schemas.microsoft.com/office/drawing/2014/main" id="{CA4CCE76-20D7-4A87-B7F9-E7668EFD3826}"/>
              </a:ext>
            </a:extLst>
          </p:cNvPr>
          <p:cNvSpPr txBox="1"/>
          <p:nvPr/>
        </p:nvSpPr>
        <p:spPr>
          <a:xfrm>
            <a:off x="5084983" y="3011493"/>
            <a:ext cx="6501878" cy="461665"/>
          </a:xfrm>
          <a:prstGeom prst="rect">
            <a:avLst/>
          </a:prstGeom>
          <a:noFill/>
        </p:spPr>
        <p:txBody>
          <a:bodyPr wrap="square" rtlCol="0">
            <a:spAutoFit/>
          </a:bodyPr>
          <a:lstStyle/>
          <a:p>
            <a:r>
              <a:rPr lang="en-US" sz="1200" b="1">
                <a:solidFill>
                  <a:srgbClr val="0B1677"/>
                </a:solidFill>
                <a:latin typeface="Open Sans" panose="020B0606030504020204" pitchFamily="34" charset="0"/>
                <a:ea typeface="Open Sans" panose="020B0606030504020204" pitchFamily="34" charset="0"/>
                <a:cs typeface="Open Sans" panose="020B0606030504020204" pitchFamily="34" charset="0"/>
              </a:rPr>
              <a:t>Document</a:t>
            </a:r>
            <a:r>
              <a:rPr lang="en-US" sz="1200" b="1">
                <a:latin typeface="Open Sans" panose="020B0606030504020204" pitchFamily="34" charset="0"/>
                <a:ea typeface="Open Sans" panose="020B0606030504020204" pitchFamily="34" charset="0"/>
                <a:cs typeface="Open Sans" panose="020B0606030504020204" pitchFamily="34" charset="0"/>
              </a:rPr>
              <a:t> </a:t>
            </a:r>
            <a:r>
              <a:rPr lang="en-US" sz="1200">
                <a:latin typeface="Open Sans" panose="020B0606030504020204" pitchFamily="34" charset="0"/>
                <a:ea typeface="Open Sans" panose="020B0606030504020204" pitchFamily="34" charset="0"/>
                <a:cs typeface="Open Sans" panose="020B0606030504020204" pitchFamily="34" charset="0"/>
              </a:rPr>
              <a:t>worker performance throughout the year to </a:t>
            </a:r>
            <a:r>
              <a:rPr lang="en-US" sz="1200" b="1">
                <a:solidFill>
                  <a:srgbClr val="0B1677"/>
                </a:solidFill>
                <a:latin typeface="Open Sans" panose="020B0606030504020204" pitchFamily="34" charset="0"/>
                <a:ea typeface="Open Sans" panose="020B0606030504020204" pitchFamily="34" charset="0"/>
                <a:cs typeface="Open Sans" panose="020B0606030504020204" pitchFamily="34" charset="0"/>
              </a:rPr>
              <a:t>reference specific actions </a:t>
            </a:r>
            <a:r>
              <a:rPr lang="en-US" sz="1200">
                <a:latin typeface="Open Sans" panose="020B0606030504020204" pitchFamily="34" charset="0"/>
                <a:ea typeface="Open Sans" panose="020B0606030504020204" pitchFamily="34" charset="0"/>
                <a:cs typeface="Open Sans" panose="020B0606030504020204" pitchFamily="34" charset="0"/>
              </a:rPr>
              <a:t>during evaluations.</a:t>
            </a:r>
          </a:p>
        </p:txBody>
      </p:sp>
      <p:sp>
        <p:nvSpPr>
          <p:cNvPr id="30" name="TextBox 29">
            <a:extLst>
              <a:ext uri="{FF2B5EF4-FFF2-40B4-BE49-F238E27FC236}">
                <a16:creationId xmlns:a16="http://schemas.microsoft.com/office/drawing/2014/main" id="{2F3A3868-4913-487E-AF7B-50B95CFB9453}"/>
              </a:ext>
            </a:extLst>
          </p:cNvPr>
          <p:cNvSpPr txBox="1"/>
          <p:nvPr/>
        </p:nvSpPr>
        <p:spPr>
          <a:xfrm>
            <a:off x="5085797" y="3691309"/>
            <a:ext cx="6701021" cy="461665"/>
          </a:xfrm>
          <a:prstGeom prst="rect">
            <a:avLst/>
          </a:prstGeom>
          <a:noFill/>
        </p:spPr>
        <p:txBody>
          <a:bodyPr wrap="square" rtlCol="0">
            <a:spAutoFit/>
          </a:bodyPr>
          <a:lstStyle/>
          <a:p>
            <a:r>
              <a:rPr lang="en-US" sz="1200" b="1">
                <a:solidFill>
                  <a:srgbClr val="0B1677"/>
                </a:solidFill>
                <a:latin typeface="Open Sans" panose="020B0606030504020204" pitchFamily="34" charset="0"/>
                <a:ea typeface="Open Sans" panose="020B0606030504020204" pitchFamily="34" charset="0"/>
                <a:cs typeface="Open Sans" panose="020B0606030504020204" pitchFamily="34" charset="0"/>
              </a:rPr>
              <a:t>Conduct </a:t>
            </a:r>
            <a:r>
              <a:rPr lang="en-US" sz="1200">
                <a:latin typeface="Open Sans" panose="020B0606030504020204" pitchFamily="34" charset="0"/>
                <a:ea typeface="Open Sans" panose="020B0606030504020204" pitchFamily="34" charset="0"/>
                <a:cs typeface="Open Sans" panose="020B0606030504020204" pitchFamily="34" charset="0"/>
              </a:rPr>
              <a:t>frequent check-ins to </a:t>
            </a:r>
            <a:r>
              <a:rPr lang="en-US" sz="1200" b="1">
                <a:solidFill>
                  <a:srgbClr val="0B1677"/>
                </a:solidFill>
                <a:latin typeface="Open Sans" panose="020B0606030504020204" pitchFamily="34" charset="0"/>
                <a:ea typeface="Open Sans" panose="020B0606030504020204" pitchFamily="34" charset="0"/>
                <a:cs typeface="Open Sans" panose="020B0606030504020204" pitchFamily="34" charset="0"/>
              </a:rPr>
              <a:t>set short-term goals, discuss work products, learn about your worker’s day-to-day activities, </a:t>
            </a:r>
            <a:r>
              <a:rPr lang="en-US" sz="1200">
                <a:latin typeface="Open Sans" panose="020B0606030504020204" pitchFamily="34" charset="0"/>
                <a:ea typeface="Open Sans" panose="020B0606030504020204" pitchFamily="34" charset="0"/>
                <a:cs typeface="Open Sans" panose="020B0606030504020204" pitchFamily="34" charset="0"/>
              </a:rPr>
              <a:t>and create time for casual conversation.</a:t>
            </a:r>
          </a:p>
        </p:txBody>
      </p:sp>
      <p:pic>
        <p:nvPicPr>
          <p:cNvPr id="19" name="Graphic 18" descr="Dance with solid fill">
            <a:extLst>
              <a:ext uri="{FF2B5EF4-FFF2-40B4-BE49-F238E27FC236}">
                <a16:creationId xmlns:a16="http://schemas.microsoft.com/office/drawing/2014/main" id="{4220B23A-ACA3-48C1-B38A-B3AB43E372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02337" y="3614881"/>
            <a:ext cx="738665" cy="738665"/>
          </a:xfrm>
          <a:prstGeom prst="rect">
            <a:avLst/>
          </a:prstGeom>
        </p:spPr>
      </p:pic>
      <p:sp>
        <p:nvSpPr>
          <p:cNvPr id="31" name="TextBox 30">
            <a:extLst>
              <a:ext uri="{FF2B5EF4-FFF2-40B4-BE49-F238E27FC236}">
                <a16:creationId xmlns:a16="http://schemas.microsoft.com/office/drawing/2014/main" id="{F38756A9-4BDB-41AE-8369-CADE41A702B6}"/>
              </a:ext>
            </a:extLst>
          </p:cNvPr>
          <p:cNvSpPr txBox="1"/>
          <p:nvPr/>
        </p:nvSpPr>
        <p:spPr>
          <a:xfrm>
            <a:off x="5084983" y="4322936"/>
            <a:ext cx="6501878" cy="461665"/>
          </a:xfrm>
          <a:prstGeom prst="rect">
            <a:avLst/>
          </a:prstGeom>
          <a:noFill/>
        </p:spPr>
        <p:txBody>
          <a:bodyPr wrap="square" rtlCol="0">
            <a:spAutoFit/>
          </a:bodyPr>
          <a:lstStyle/>
          <a:p>
            <a:r>
              <a:rPr lang="en-US" sz="1200" b="1">
                <a:solidFill>
                  <a:srgbClr val="0B1677"/>
                </a:solidFill>
                <a:latin typeface="Open Sans" panose="020B0606030504020204" pitchFamily="34" charset="0"/>
                <a:ea typeface="Open Sans" panose="020B0606030504020204" pitchFamily="34" charset="0"/>
                <a:cs typeface="Open Sans" panose="020B0606030504020204" pitchFamily="34" charset="0"/>
              </a:rPr>
              <a:t>Check</a:t>
            </a:r>
            <a:r>
              <a:rPr lang="en-US" sz="1200" b="1">
                <a:latin typeface="Open Sans" panose="020B0606030504020204" pitchFamily="34" charset="0"/>
                <a:ea typeface="Open Sans" panose="020B0606030504020204" pitchFamily="34" charset="0"/>
                <a:cs typeface="Open Sans" panose="020B0606030504020204" pitchFamily="34" charset="0"/>
              </a:rPr>
              <a:t> </a:t>
            </a:r>
            <a:r>
              <a:rPr lang="en-US" sz="1200">
                <a:latin typeface="Open Sans" panose="020B0606030504020204" pitchFamily="34" charset="0"/>
                <a:ea typeface="Open Sans" panose="020B0606030504020204" pitchFamily="34" charset="0"/>
                <a:cs typeface="Open Sans" panose="020B0606030504020204" pitchFamily="34" charset="0"/>
              </a:rPr>
              <a:t>the pulse of workers by requesting feedback to gauge your performance as a manager and take note of team challenges.</a:t>
            </a:r>
          </a:p>
        </p:txBody>
      </p:sp>
      <p:pic>
        <p:nvPicPr>
          <p:cNvPr id="33" name="Graphic 32" descr="Checkmark with solid fill">
            <a:extLst>
              <a:ext uri="{FF2B5EF4-FFF2-40B4-BE49-F238E27FC236}">
                <a16:creationId xmlns:a16="http://schemas.microsoft.com/office/drawing/2014/main" id="{8476818D-077F-4305-A1E0-F1FEEE9E2CF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92843" y="4199911"/>
            <a:ext cx="648159" cy="648159"/>
          </a:xfrm>
          <a:prstGeom prst="rect">
            <a:avLst/>
          </a:prstGeom>
        </p:spPr>
      </p:pic>
      <p:sp>
        <p:nvSpPr>
          <p:cNvPr id="34" name="Rectangle 33">
            <a:extLst>
              <a:ext uri="{FF2B5EF4-FFF2-40B4-BE49-F238E27FC236}">
                <a16:creationId xmlns:a16="http://schemas.microsoft.com/office/drawing/2014/main" id="{FA35DB40-6675-43FA-AFB7-9FCFAA1FC804}"/>
              </a:ext>
            </a:extLst>
          </p:cNvPr>
          <p:cNvSpPr/>
          <p:nvPr/>
        </p:nvSpPr>
        <p:spPr>
          <a:xfrm>
            <a:off x="5196835" y="5028844"/>
            <a:ext cx="2594807" cy="864345"/>
          </a:xfrm>
          <a:prstGeom prst="rect">
            <a:avLst/>
          </a:prstGeom>
          <a:solidFill>
            <a:schemeClr val="bg1">
              <a:lumMod val="85000"/>
              <a:alpha val="10000"/>
            </a:schemeClr>
          </a:solidFill>
          <a:ln w="28575">
            <a:solidFill>
              <a:srgbClr val="30916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Consider the </a:t>
            </a: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challenges you have faced </a:t>
            </a:r>
            <a:r>
              <a:rPr kumimoji="0" lang="en-US" sz="120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with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managing performance </a:t>
            </a:r>
            <a:r>
              <a:rPr kumimoji="0" lang="en-US" sz="120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 a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virtual</a:t>
            </a:r>
            <a:r>
              <a:rPr kumimoji="0" lang="en-US" sz="120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setting</a:t>
            </a:r>
          </a:p>
        </p:txBody>
      </p:sp>
      <p:sp>
        <p:nvSpPr>
          <p:cNvPr id="36" name="Rectangle 35">
            <a:extLst>
              <a:ext uri="{FF2B5EF4-FFF2-40B4-BE49-F238E27FC236}">
                <a16:creationId xmlns:a16="http://schemas.microsoft.com/office/drawing/2014/main" id="{5893308C-D2EE-4186-B078-B168D3EE64E8}"/>
              </a:ext>
            </a:extLst>
          </p:cNvPr>
          <p:cNvSpPr/>
          <p:nvPr/>
        </p:nvSpPr>
        <p:spPr>
          <a:xfrm>
            <a:off x="8297784" y="5028843"/>
            <a:ext cx="2606549" cy="864345"/>
          </a:xfrm>
          <a:prstGeom prst="rect">
            <a:avLst/>
          </a:prstGeom>
          <a:solidFill>
            <a:schemeClr val="bg1">
              <a:lumMod val="85000"/>
              <a:alpha val="10000"/>
            </a:schemeClr>
          </a:solidFill>
          <a:ln w="28575">
            <a:solidFill>
              <a:srgbClr val="BE904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Create goals based on </a:t>
            </a: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outcomes, work product, and deliverables </a:t>
            </a:r>
            <a:r>
              <a:rPr kumimoji="0" lang="en-US" sz="120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v</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t>s.</a:t>
            </a:r>
            <a:r>
              <a:rPr kumimoji="0" lang="en-US" sz="120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number of hours worked</a:t>
            </a:r>
          </a:p>
        </p:txBody>
      </p:sp>
      <p:sp>
        <p:nvSpPr>
          <p:cNvPr id="38" name="Title 1">
            <a:extLst>
              <a:ext uri="{FF2B5EF4-FFF2-40B4-BE49-F238E27FC236}">
                <a16:creationId xmlns:a16="http://schemas.microsoft.com/office/drawing/2014/main" id="{65166EB3-6164-4332-9C6D-EA915F944FAD}"/>
              </a:ext>
            </a:extLst>
          </p:cNvPr>
          <p:cNvSpPr txBox="1">
            <a:spLocks/>
          </p:cNvSpPr>
          <p:nvPr/>
        </p:nvSpPr>
        <p:spPr>
          <a:xfrm>
            <a:off x="648824" y="570081"/>
            <a:ext cx="9730852"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kumimoji="0" lang="en-US" sz="3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Managing Performance When Teleworking</a:t>
            </a:r>
          </a:p>
          <a:p>
            <a:pPr>
              <a:defRPr/>
            </a:pPr>
            <a:endParaRPr kumimoji="0" lang="en-US" sz="32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39">
            <a:extLst>
              <a:ext uri="{FF2B5EF4-FFF2-40B4-BE49-F238E27FC236}">
                <a16:creationId xmlns:a16="http://schemas.microsoft.com/office/drawing/2014/main" id="{53451AFA-2F90-469E-8DF9-2024EA0386B3}"/>
              </a:ext>
            </a:extLst>
          </p:cNvPr>
          <p:cNvSpPr/>
          <p:nvPr/>
        </p:nvSpPr>
        <p:spPr>
          <a:xfrm>
            <a:off x="648824" y="1043551"/>
            <a:ext cx="10461112" cy="553998"/>
          </a:xfrm>
          <a:prstGeom prst="rect">
            <a:avLst/>
          </a:prstGeom>
        </p:spPr>
        <p:txBody>
          <a:bodyPr wrap="square" lIns="0" tIns="0" rIns="0" bIns="0" anchor="t">
            <a:spAutoFit/>
          </a:bodyPr>
          <a:lstStyle/>
          <a:p>
            <a:pPr>
              <a:spcBef>
                <a:spcPts val="331"/>
              </a:spcBef>
              <a:buSzPct val="100000"/>
              <a:defRPr/>
            </a:pPr>
            <a:r>
              <a:rPr lang="en-US" sz="1800">
                <a:latin typeface="Open Sans" panose="020B0606030504020204" pitchFamily="34" charset="0"/>
                <a:ea typeface="Open Sans" panose="020B0606030504020204" pitchFamily="34" charset="0"/>
                <a:cs typeface="Open Sans" panose="020B0606030504020204" pitchFamily="34" charset="0"/>
              </a:rPr>
              <a:t>It is important for managers to use the established performance management process, so </a:t>
            </a:r>
            <a:r>
              <a:rPr lang="en-US">
                <a:latin typeface="Open Sans" panose="020B0606030504020204" pitchFamily="34" charset="0"/>
                <a:ea typeface="Open Sans" panose="020B0606030504020204" pitchFamily="34" charset="0"/>
                <a:cs typeface="Open Sans" panose="020B0606030504020204" pitchFamily="34" charset="0"/>
              </a:rPr>
              <a:t>that </a:t>
            </a:r>
            <a:r>
              <a:rPr lang="en-US" sz="1800">
                <a:latin typeface="Open Sans" panose="020B0606030504020204" pitchFamily="34" charset="0"/>
                <a:ea typeface="Open Sans" panose="020B0606030504020204" pitchFamily="34" charset="0"/>
                <a:cs typeface="Open Sans" panose="020B0606030504020204" pitchFamily="34" charset="0"/>
              </a:rPr>
              <a:t>it is effective and unbiased across different environments. </a:t>
            </a: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42640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64144A4-0BB1-4130-AAD3-EA5915B704D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4" name="think-cell Slide" r:id="rId6" imgW="415" imgH="416" progId="TCLayout.ActiveDocument.1">
                  <p:embed/>
                </p:oleObj>
              </mc:Choice>
              <mc:Fallback>
                <p:oleObj name="think-cell Slide" r:id="rId6" imgW="415" imgH="416" progId="TCLayout.ActiveDocument.1">
                  <p:embed/>
                  <p:pic>
                    <p:nvPicPr>
                      <p:cNvPr id="5" name="Object 4" hidden="1">
                        <a:extLst>
                          <a:ext uri="{FF2B5EF4-FFF2-40B4-BE49-F238E27FC236}">
                            <a16:creationId xmlns:a16="http://schemas.microsoft.com/office/drawing/2014/main" id="{764144A4-0BB1-4130-AAD3-EA5915B704D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3B127DC-BACE-42FC-8191-C078DA40A8A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hronicle Display Black" pitchFamily="50" charset="0"/>
              <a:ea typeface="+mn-ea"/>
              <a:cs typeface="+mn-cs"/>
              <a:sym typeface="Chronicle Display Black" pitchFamily="50" charset="0"/>
            </a:endParaRPr>
          </a:p>
        </p:txBody>
      </p:sp>
      <p:sp>
        <p:nvSpPr>
          <p:cNvPr id="9" name="TextBox 8">
            <a:extLst>
              <a:ext uri="{FF2B5EF4-FFF2-40B4-BE49-F238E27FC236}">
                <a16:creationId xmlns:a16="http://schemas.microsoft.com/office/drawing/2014/main" id="{C5580AED-8769-470D-A64B-5C6431971E10}"/>
              </a:ext>
            </a:extLst>
          </p:cNvPr>
          <p:cNvSpPr txBox="1"/>
          <p:nvPr/>
        </p:nvSpPr>
        <p:spPr>
          <a:xfrm>
            <a:off x="524227" y="2741068"/>
            <a:ext cx="2438048" cy="24929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787878"/>
              </a:buClr>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Traditional performance management was based on the idea of being in-person and working together. </a:t>
            </a:r>
            <a:endPar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
                <a:srgbClr val="787878"/>
              </a:buClr>
              <a:buSzTx/>
              <a:buFontTx/>
              <a:buNone/>
              <a:tabLst/>
              <a:defRPr/>
            </a:pPr>
            <a:endPar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
                <a:srgbClr val="787878"/>
              </a:buClr>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 the virtual age, however, managers need </a:t>
            </a: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 ability to accurately and fairly evaluate worker contributions when some workers are in the office and others are working from alternative sites</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US" sz="1200" b="0" i="0" u="none" strike="noStrike" kern="1200" cap="none" spc="-3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3E96C4EA-7C0F-4382-B2F7-FDEC577D9D5A}"/>
              </a:ext>
            </a:extLst>
          </p:cNvPr>
          <p:cNvGrpSpPr/>
          <p:nvPr/>
        </p:nvGrpSpPr>
        <p:grpSpPr>
          <a:xfrm>
            <a:off x="3584746" y="2349524"/>
            <a:ext cx="7519011" cy="3322960"/>
            <a:chOff x="2773290" y="2635389"/>
            <a:chExt cx="7519011" cy="3322960"/>
          </a:xfrm>
        </p:grpSpPr>
        <p:sp>
          <p:nvSpPr>
            <p:cNvPr id="10" name="Rectangle 9">
              <a:extLst>
                <a:ext uri="{FF2B5EF4-FFF2-40B4-BE49-F238E27FC236}">
                  <a16:creationId xmlns:a16="http://schemas.microsoft.com/office/drawing/2014/main" id="{B44D953E-1785-4E22-B23E-98528C569AE9}"/>
                </a:ext>
              </a:extLst>
            </p:cNvPr>
            <p:cNvSpPr/>
            <p:nvPr/>
          </p:nvSpPr>
          <p:spPr>
            <a:xfrm>
              <a:off x="2779469" y="2636485"/>
              <a:ext cx="3586667" cy="3321864"/>
            </a:xfrm>
            <a:prstGeom prst="rect">
              <a:avLst/>
            </a:prstGeom>
            <a:solidFill>
              <a:srgbClr val="9AA094">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B8755D90-E877-41D7-BBB1-07AA3E4C4D1B}"/>
                </a:ext>
              </a:extLst>
            </p:cNvPr>
            <p:cNvSpPr/>
            <p:nvPr/>
          </p:nvSpPr>
          <p:spPr>
            <a:xfrm>
              <a:off x="6709076" y="2636484"/>
              <a:ext cx="3583225" cy="3319272"/>
            </a:xfrm>
            <a:prstGeom prst="rect">
              <a:avLst/>
            </a:prstGeom>
            <a:solidFill>
              <a:srgbClr val="1B5D13">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2" name="Freeform 598">
              <a:extLst>
                <a:ext uri="{FF2B5EF4-FFF2-40B4-BE49-F238E27FC236}">
                  <a16:creationId xmlns:a16="http://schemas.microsoft.com/office/drawing/2014/main" id="{55CEC91F-25D9-4417-B87E-7F65F7398969}"/>
                </a:ext>
              </a:extLst>
            </p:cNvPr>
            <p:cNvSpPr>
              <a:spLocks noChangeAspect="1" noEditPoints="1"/>
            </p:cNvSpPr>
            <p:nvPr/>
          </p:nvSpPr>
          <p:spPr bwMode="auto">
            <a:xfrm>
              <a:off x="8168969" y="5224006"/>
              <a:ext cx="658368" cy="658368"/>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rgbClr val="1B5D13"/>
            </a:solidFill>
            <a:ln>
              <a:noFill/>
            </a:ln>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13" name="Freeform 132">
              <a:extLst>
                <a:ext uri="{FF2B5EF4-FFF2-40B4-BE49-F238E27FC236}">
                  <a16:creationId xmlns:a16="http://schemas.microsoft.com/office/drawing/2014/main" id="{163177BA-77E8-41BB-966D-7FEE6ACB18E8}"/>
                </a:ext>
              </a:extLst>
            </p:cNvPr>
            <p:cNvSpPr>
              <a:spLocks noChangeAspect="1" noEditPoints="1"/>
            </p:cNvSpPr>
            <p:nvPr/>
          </p:nvSpPr>
          <p:spPr bwMode="auto">
            <a:xfrm>
              <a:off x="4230285" y="5225175"/>
              <a:ext cx="657199" cy="657199"/>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1 w 512"/>
                <a:gd name="T11" fmla="*/ 365 h 512"/>
                <a:gd name="T12" fmla="*/ 381 w 512"/>
                <a:gd name="T13" fmla="*/ 381 h 512"/>
                <a:gd name="T14" fmla="*/ 373 w 512"/>
                <a:gd name="T15" fmla="*/ 384 h 512"/>
                <a:gd name="T16" fmla="*/ 365 w 512"/>
                <a:gd name="T17" fmla="*/ 381 h 512"/>
                <a:gd name="T18" fmla="*/ 256 w 512"/>
                <a:gd name="T19" fmla="*/ 271 h 512"/>
                <a:gd name="T20" fmla="*/ 146 w 512"/>
                <a:gd name="T21" fmla="*/ 381 h 512"/>
                <a:gd name="T22" fmla="*/ 138 w 512"/>
                <a:gd name="T23" fmla="*/ 384 h 512"/>
                <a:gd name="T24" fmla="*/ 131 w 512"/>
                <a:gd name="T25" fmla="*/ 381 h 512"/>
                <a:gd name="T26" fmla="*/ 131 w 512"/>
                <a:gd name="T27" fmla="*/ 365 h 512"/>
                <a:gd name="T28" fmla="*/ 241 w 512"/>
                <a:gd name="T29" fmla="*/ 256 h 512"/>
                <a:gd name="T30" fmla="*/ 131 w 512"/>
                <a:gd name="T31" fmla="*/ 146 h 512"/>
                <a:gd name="T32" fmla="*/ 131 w 512"/>
                <a:gd name="T33" fmla="*/ 131 h 512"/>
                <a:gd name="T34" fmla="*/ 146 w 512"/>
                <a:gd name="T35" fmla="*/ 131 h 512"/>
                <a:gd name="T36" fmla="*/ 256 w 512"/>
                <a:gd name="T37" fmla="*/ 241 h 512"/>
                <a:gd name="T38" fmla="*/ 365 w 512"/>
                <a:gd name="T39" fmla="*/ 131 h 512"/>
                <a:gd name="T40" fmla="*/ 381 w 512"/>
                <a:gd name="T41" fmla="*/ 131 h 512"/>
                <a:gd name="T42" fmla="*/ 381 w 512"/>
                <a:gd name="T43" fmla="*/ 146 h 512"/>
                <a:gd name="T44" fmla="*/ 271 w 512"/>
                <a:gd name="T45" fmla="*/ 256 h 512"/>
                <a:gd name="T46" fmla="*/ 381 w 512"/>
                <a:gd name="T47" fmla="*/ 36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1" y="365"/>
                  </a:moveTo>
                  <a:cubicBezTo>
                    <a:pt x="385" y="370"/>
                    <a:pt x="385" y="376"/>
                    <a:pt x="381" y="381"/>
                  </a:cubicBezTo>
                  <a:cubicBezTo>
                    <a:pt x="378" y="383"/>
                    <a:pt x="376" y="384"/>
                    <a:pt x="373" y="384"/>
                  </a:cubicBezTo>
                  <a:cubicBezTo>
                    <a:pt x="370" y="384"/>
                    <a:pt x="368" y="383"/>
                    <a:pt x="365" y="381"/>
                  </a:cubicBezTo>
                  <a:cubicBezTo>
                    <a:pt x="256" y="271"/>
                    <a:pt x="256" y="271"/>
                    <a:pt x="256" y="271"/>
                  </a:cubicBezTo>
                  <a:cubicBezTo>
                    <a:pt x="146" y="381"/>
                    <a:pt x="146" y="381"/>
                    <a:pt x="146" y="381"/>
                  </a:cubicBezTo>
                  <a:cubicBezTo>
                    <a:pt x="144" y="383"/>
                    <a:pt x="141" y="384"/>
                    <a:pt x="138" y="384"/>
                  </a:cubicBezTo>
                  <a:cubicBezTo>
                    <a:pt x="136" y="384"/>
                    <a:pt x="133" y="383"/>
                    <a:pt x="131" y="381"/>
                  </a:cubicBezTo>
                  <a:cubicBezTo>
                    <a:pt x="127" y="376"/>
                    <a:pt x="127" y="370"/>
                    <a:pt x="131" y="365"/>
                  </a:cubicBezTo>
                  <a:cubicBezTo>
                    <a:pt x="241" y="256"/>
                    <a:pt x="241" y="256"/>
                    <a:pt x="241" y="256"/>
                  </a:cubicBezTo>
                  <a:cubicBezTo>
                    <a:pt x="131" y="146"/>
                    <a:pt x="131" y="146"/>
                    <a:pt x="131" y="146"/>
                  </a:cubicBezTo>
                  <a:cubicBezTo>
                    <a:pt x="127" y="142"/>
                    <a:pt x="127" y="135"/>
                    <a:pt x="131" y="131"/>
                  </a:cubicBezTo>
                  <a:cubicBezTo>
                    <a:pt x="135" y="127"/>
                    <a:pt x="142" y="127"/>
                    <a:pt x="146" y="131"/>
                  </a:cubicBezTo>
                  <a:cubicBezTo>
                    <a:pt x="256" y="241"/>
                    <a:pt x="256" y="241"/>
                    <a:pt x="256" y="241"/>
                  </a:cubicBezTo>
                  <a:cubicBezTo>
                    <a:pt x="365" y="131"/>
                    <a:pt x="365" y="131"/>
                    <a:pt x="365" y="131"/>
                  </a:cubicBezTo>
                  <a:cubicBezTo>
                    <a:pt x="370" y="127"/>
                    <a:pt x="376" y="127"/>
                    <a:pt x="381" y="131"/>
                  </a:cubicBezTo>
                  <a:cubicBezTo>
                    <a:pt x="385" y="135"/>
                    <a:pt x="385" y="142"/>
                    <a:pt x="381" y="146"/>
                  </a:cubicBezTo>
                  <a:cubicBezTo>
                    <a:pt x="271" y="256"/>
                    <a:pt x="271" y="256"/>
                    <a:pt x="271" y="256"/>
                  </a:cubicBezTo>
                  <a:lnTo>
                    <a:pt x="381" y="365"/>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AA52AD04-246D-4923-B1E5-71609EC27F4C}"/>
                </a:ext>
              </a:extLst>
            </p:cNvPr>
            <p:cNvSpPr txBox="1"/>
            <p:nvPr/>
          </p:nvSpPr>
          <p:spPr>
            <a:xfrm>
              <a:off x="2773290" y="2635389"/>
              <a:ext cx="3583224" cy="338554"/>
            </a:xfrm>
            <a:prstGeom prst="rect">
              <a:avLst/>
            </a:prstGeom>
            <a:noFill/>
          </p:spPr>
          <p:txBody>
            <a:bodyPr wrap="square" rtlCol="0">
              <a:spAutoFit/>
            </a:bodyPr>
            <a:lstStyle/>
            <a:p>
              <a:pPr algn="ctr"/>
              <a:r>
                <a:rPr lang="en-US" sz="1600" b="1">
                  <a:latin typeface="Open Sans" panose="020B0606030504020204" pitchFamily="34" charset="0"/>
                  <a:ea typeface="Open Sans" panose="020B0606030504020204" pitchFamily="34" charset="0"/>
                  <a:cs typeface="Open Sans" panose="020B0606030504020204" pitchFamily="34" charset="0"/>
                </a:rPr>
                <a:t>Avoid exclusively measuring…</a:t>
              </a:r>
            </a:p>
          </p:txBody>
        </p:sp>
        <p:sp>
          <p:nvSpPr>
            <p:cNvPr id="15" name="TextBox 14">
              <a:extLst>
                <a:ext uri="{FF2B5EF4-FFF2-40B4-BE49-F238E27FC236}">
                  <a16:creationId xmlns:a16="http://schemas.microsoft.com/office/drawing/2014/main" id="{F5DE0AFF-7D4E-40B7-8C75-2CC7E1A47284}"/>
                </a:ext>
              </a:extLst>
            </p:cNvPr>
            <p:cNvSpPr txBox="1"/>
            <p:nvPr/>
          </p:nvSpPr>
          <p:spPr>
            <a:xfrm>
              <a:off x="6709076" y="2647054"/>
              <a:ext cx="3578155" cy="338554"/>
            </a:xfrm>
            <a:prstGeom prst="rect">
              <a:avLst/>
            </a:prstGeom>
            <a:noFill/>
          </p:spPr>
          <p:txBody>
            <a:bodyPr wrap="square" rtlCol="0">
              <a:spAutoFit/>
            </a:bodyPr>
            <a:lstStyle/>
            <a:p>
              <a:pPr algn="ctr"/>
              <a:r>
                <a:rPr lang="en-US" sz="1600" b="1">
                  <a:latin typeface="Open Sans" panose="020B0606030504020204" pitchFamily="34" charset="0"/>
                  <a:ea typeface="Open Sans" panose="020B0606030504020204" pitchFamily="34" charset="0"/>
                  <a:cs typeface="Open Sans" panose="020B0606030504020204" pitchFamily="34" charset="0"/>
                </a:rPr>
                <a:t>Strive to holistically measure…</a:t>
              </a:r>
            </a:p>
          </p:txBody>
        </p:sp>
        <p:sp>
          <p:nvSpPr>
            <p:cNvPr id="16" name="TextBox 15">
              <a:extLst>
                <a:ext uri="{FF2B5EF4-FFF2-40B4-BE49-F238E27FC236}">
                  <a16:creationId xmlns:a16="http://schemas.microsoft.com/office/drawing/2014/main" id="{93A84642-1DED-4F13-995B-07733DE32CA9}"/>
                </a:ext>
              </a:extLst>
            </p:cNvPr>
            <p:cNvSpPr txBox="1"/>
            <p:nvPr/>
          </p:nvSpPr>
          <p:spPr>
            <a:xfrm>
              <a:off x="2843805" y="3072589"/>
              <a:ext cx="3430160" cy="1877437"/>
            </a:xfrm>
            <a:prstGeom prst="rect">
              <a:avLst/>
            </a:prstGeom>
            <a:noFill/>
          </p:spPr>
          <p:txBody>
            <a:bodyPr wrap="square" rtlCol="0">
              <a:spAutoFit/>
            </a:bodyPr>
            <a:lstStyle/>
            <a:p>
              <a:r>
                <a:rPr lang="en-US" sz="1600" b="1">
                  <a:solidFill>
                    <a:srgbClr val="FF0000"/>
                  </a:solidFill>
                  <a:latin typeface="Open Sans" panose="020B0606030504020204" pitchFamily="34" charset="0"/>
                  <a:ea typeface="Open Sans" panose="020B0606030504020204" pitchFamily="34" charset="0"/>
                  <a:cs typeface="Open Sans" panose="020B0606030504020204" pitchFamily="34" charset="0"/>
                </a:rPr>
                <a:t>…activities and where they are performed. </a:t>
              </a:r>
            </a:p>
            <a:p>
              <a:endParaRPr lang="en-US" sz="1200" b="1">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r>
                <a:rPr lang="en-US" sz="1200">
                  <a:latin typeface="Open Sans" panose="020B0606030504020204" pitchFamily="34" charset="0"/>
                  <a:ea typeface="Open Sans" panose="020B0606030504020204" pitchFamily="34" charset="0"/>
                  <a:cs typeface="Open Sans" panose="020B0606030504020204" pitchFamily="34" charset="0"/>
                </a:rPr>
                <a:t>Activities produce results. Though it is easier to see the activities that in-person workers are performing, virtual tasks are just as important. Don’t forget to recognize and thank your workers for their work, whether you can see the effort that went in or not.</a:t>
              </a:r>
            </a:p>
          </p:txBody>
        </p:sp>
        <p:sp>
          <p:nvSpPr>
            <p:cNvPr id="17" name="TextBox 16">
              <a:extLst>
                <a:ext uri="{FF2B5EF4-FFF2-40B4-BE49-F238E27FC236}">
                  <a16:creationId xmlns:a16="http://schemas.microsoft.com/office/drawing/2014/main" id="{9432178B-2244-4E33-B3A5-2A4D3FAF0BF5}"/>
                </a:ext>
              </a:extLst>
            </p:cNvPr>
            <p:cNvSpPr txBox="1"/>
            <p:nvPr/>
          </p:nvSpPr>
          <p:spPr>
            <a:xfrm>
              <a:off x="6776450" y="3072589"/>
              <a:ext cx="3510781" cy="2246769"/>
            </a:xfrm>
            <a:prstGeom prst="rect">
              <a:avLst/>
            </a:prstGeom>
            <a:noFill/>
          </p:spPr>
          <p:txBody>
            <a:bodyPr wrap="square" rtlCol="0">
              <a:spAutoFit/>
            </a:bodyPr>
            <a:lstStyle/>
            <a:p>
              <a:r>
                <a:rPr lang="en-US" sz="1600" b="1">
                  <a:solidFill>
                    <a:srgbClr val="1B5D13"/>
                  </a:solidFill>
                  <a:latin typeface="Open Sans" panose="020B0606030504020204" pitchFamily="34" charset="0"/>
                  <a:ea typeface="Open Sans" panose="020B0606030504020204" pitchFamily="34" charset="0"/>
                  <a:cs typeface="Open Sans" panose="020B0606030504020204" pitchFamily="34" charset="0"/>
                </a:rPr>
                <a:t>…accomplishments and outcomes. </a:t>
              </a:r>
            </a:p>
            <a:p>
              <a:endParaRPr lang="en-US" sz="1200" b="1" spc="-5">
                <a:solidFill>
                  <a:srgbClr val="1B5D13"/>
                </a:solidFill>
                <a:latin typeface="Open Sans" panose="020B0606030504020204" pitchFamily="34" charset="0"/>
                <a:ea typeface="Open Sans" panose="020B0606030504020204" pitchFamily="34" charset="0"/>
                <a:cs typeface="Open Sans" panose="020B0606030504020204" pitchFamily="34" charset="0"/>
              </a:endParaRPr>
            </a:p>
            <a:p>
              <a:r>
                <a:rPr lang="en-US" sz="1200" spc="-5">
                  <a:solidFill>
                    <a:prstClr val="black"/>
                  </a:solidFill>
                  <a:latin typeface="Open Sans" panose="020B0606030504020204" pitchFamily="34" charset="0"/>
                  <a:ea typeface="Open Sans" panose="020B0606030504020204" pitchFamily="34" charset="0"/>
                  <a:cs typeface="Open Sans" panose="020B0606030504020204" pitchFamily="34" charset="0"/>
                </a:rPr>
                <a:t>Aim to measure performance by what was achieved.</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spc="-5">
                  <a:solidFill>
                    <a:prstClr val="black"/>
                  </a:solidFill>
                  <a:latin typeface="Open Sans" panose="020B0606030504020204" pitchFamily="34" charset="0"/>
                  <a:ea typeface="Open Sans" panose="020B0606030504020204" pitchFamily="34" charset="0"/>
                  <a:cs typeface="Open Sans" panose="020B0606030504020204" pitchFamily="34" charset="0"/>
                </a:rPr>
                <a:t>Outcomes </a:t>
              </a:r>
              <a:r>
                <a:rPr lang="en-US" sz="1200">
                  <a:solidFill>
                    <a:prstClr val="black"/>
                  </a:solidFill>
                  <a:latin typeface="Open Sans" panose="020B0606030504020204" pitchFamily="34" charset="0"/>
                  <a:ea typeface="Open Sans" panose="020B0606030504020204" pitchFamily="34" charset="0"/>
                  <a:cs typeface="Open Sans" panose="020B0606030504020204" pitchFamily="34" charset="0"/>
                </a:rPr>
                <a:t>are </a:t>
              </a:r>
              <a:r>
                <a:rPr lang="en-US" sz="1200" spc="-5">
                  <a:solidFill>
                    <a:prstClr val="black"/>
                  </a:solidFill>
                  <a:latin typeface="Open Sans" panose="020B0606030504020204" pitchFamily="34" charset="0"/>
                  <a:ea typeface="Open Sans" panose="020B0606030504020204" pitchFamily="34" charset="0"/>
                  <a:cs typeface="Open Sans" panose="020B0606030504020204" pitchFamily="34" charset="0"/>
                </a:rPr>
                <a:t>the final results </a:t>
              </a:r>
              <a:r>
                <a:rPr lang="en-US" sz="1200">
                  <a:solidFill>
                    <a:prstClr val="black"/>
                  </a:solidFill>
                  <a:latin typeface="Open Sans" panose="020B0606030504020204" pitchFamily="34" charset="0"/>
                  <a:ea typeface="Open Sans" panose="020B0606030504020204" pitchFamily="34" charset="0"/>
                  <a:cs typeface="Open Sans" panose="020B0606030504020204" pitchFamily="34" charset="0"/>
                </a:rPr>
                <a:t>of </a:t>
              </a:r>
              <a:r>
                <a:rPr lang="en-US" sz="1200" spc="-5">
                  <a:solidFill>
                    <a:prstClr val="black"/>
                  </a:solidFill>
                  <a:latin typeface="Open Sans" panose="020B0606030504020204" pitchFamily="34" charset="0"/>
                  <a:ea typeface="Open Sans" panose="020B0606030504020204" pitchFamily="34" charset="0"/>
                  <a:cs typeface="Open Sans" panose="020B0606030504020204" pitchFamily="34" charset="0"/>
                </a:rPr>
                <a:t>a team’s work and activities. Individuals and teams should be measured by their ability to accomplish goals over time through hard work and innovation, such as enhancing process efficiency, improving client satisfaction, reducing costs, etc.</a:t>
              </a:r>
            </a:p>
          </p:txBody>
        </p:sp>
      </p:grpSp>
      <p:sp>
        <p:nvSpPr>
          <p:cNvPr id="52" name="Title 1">
            <a:extLst>
              <a:ext uri="{FF2B5EF4-FFF2-40B4-BE49-F238E27FC236}">
                <a16:creationId xmlns:a16="http://schemas.microsoft.com/office/drawing/2014/main" id="{444DE156-BCFD-407A-8860-025D3D3E272A}"/>
              </a:ext>
            </a:extLst>
          </p:cNvPr>
          <p:cNvSpPr txBox="1">
            <a:spLocks/>
          </p:cNvSpPr>
          <p:nvPr/>
        </p:nvSpPr>
        <p:spPr>
          <a:xfrm>
            <a:off x="648824" y="570081"/>
            <a:ext cx="9730852"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kumimoji="0" lang="en-US" sz="32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Rethinking Performance Management (1/2)</a:t>
            </a:r>
          </a:p>
        </p:txBody>
      </p:sp>
      <p:sp>
        <p:nvSpPr>
          <p:cNvPr id="58" name="Rectangle 57">
            <a:extLst>
              <a:ext uri="{FF2B5EF4-FFF2-40B4-BE49-F238E27FC236}">
                <a16:creationId xmlns:a16="http://schemas.microsoft.com/office/drawing/2014/main" id="{E6D1A87A-82C7-4A7A-BE02-2C089D9E36CB}"/>
              </a:ext>
            </a:extLst>
          </p:cNvPr>
          <p:cNvSpPr/>
          <p:nvPr/>
        </p:nvSpPr>
        <p:spPr>
          <a:xfrm>
            <a:off x="648824" y="1043551"/>
            <a:ext cx="10461112" cy="553998"/>
          </a:xfrm>
          <a:prstGeom prst="rect">
            <a:avLst/>
          </a:prstGeom>
        </p:spPr>
        <p:txBody>
          <a:bodyPr wrap="square" lIns="0" tIns="0" rIns="0" bIns="0" anchor="t">
            <a:spAutoFit/>
          </a:bodyPr>
          <a:lstStyle/>
          <a:p>
            <a:pPr>
              <a:spcBef>
                <a:spcPts val="331"/>
              </a:spcBef>
              <a:buSzPct val="100000"/>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Performance cannot be viewed through the lens of time spent working, but instead should be measured in outcomes and achievements, regardless of where work is done.</a:t>
            </a:r>
          </a:p>
        </p:txBody>
      </p:sp>
      <p:sp>
        <p:nvSpPr>
          <p:cNvPr id="6" name="TextBox 5">
            <a:extLst>
              <a:ext uri="{FF2B5EF4-FFF2-40B4-BE49-F238E27FC236}">
                <a16:creationId xmlns:a16="http://schemas.microsoft.com/office/drawing/2014/main" id="{DEB33C69-48E8-4E5C-8E4B-5C99FAA7FC1F}"/>
              </a:ext>
            </a:extLst>
          </p:cNvPr>
          <p:cNvSpPr txBox="1"/>
          <p:nvPr/>
        </p:nvSpPr>
        <p:spPr>
          <a:xfrm>
            <a:off x="3123872" y="1753366"/>
            <a:ext cx="5944256" cy="338554"/>
          </a:xfrm>
          <a:prstGeom prst="rect">
            <a:avLst/>
          </a:prstGeom>
          <a:noFill/>
        </p:spPr>
        <p:txBody>
          <a:bodyPr wrap="none" rtlCol="0">
            <a:spAutoFit/>
          </a:bodyPr>
          <a:lstStyle/>
          <a:p>
            <a:r>
              <a:rPr lang="en-US" sz="1600" b="1" u="sng">
                <a:latin typeface="Open Sans" panose="020B0606030504020204" pitchFamily="34" charset="0"/>
                <a:ea typeface="Open Sans" panose="020B0606030504020204" pitchFamily="34" charset="0"/>
                <a:cs typeface="Open Sans" panose="020B0606030504020204" pitchFamily="34" charset="0"/>
              </a:rPr>
              <a:t>Upend Outdated Ideas about Performance Management</a:t>
            </a:r>
          </a:p>
        </p:txBody>
      </p:sp>
      <p:sp>
        <p:nvSpPr>
          <p:cNvPr id="7" name="Arrow: Chevron 6">
            <a:extLst>
              <a:ext uri="{FF2B5EF4-FFF2-40B4-BE49-F238E27FC236}">
                <a16:creationId xmlns:a16="http://schemas.microsoft.com/office/drawing/2014/main" id="{D0995920-5950-48E7-BEFD-2066A261ACA8}"/>
              </a:ext>
            </a:extLst>
          </p:cNvPr>
          <p:cNvSpPr/>
          <p:nvPr/>
        </p:nvSpPr>
        <p:spPr>
          <a:xfrm>
            <a:off x="2962275" y="2786724"/>
            <a:ext cx="438150" cy="2375826"/>
          </a:xfrm>
          <a:prstGeom prst="chevron">
            <a:avLst>
              <a:gd name="adj" fmla="val 71875"/>
            </a:avLst>
          </a:prstGeom>
          <a:solidFill>
            <a:srgbClr val="0B1677"/>
          </a:solidFill>
          <a:ln>
            <a:solidFill>
              <a:srgbClr val="0B1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9556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06890C52-8528-4082-A087-075B2AE0E4DF}"/>
              </a:ext>
            </a:extLst>
          </p:cNvPr>
          <p:cNvCxnSpPr>
            <a:cxnSpLocks/>
          </p:cNvCxnSpPr>
          <p:nvPr/>
        </p:nvCxnSpPr>
        <p:spPr>
          <a:xfrm>
            <a:off x="4159221" y="1828813"/>
            <a:ext cx="3997036" cy="0"/>
          </a:xfrm>
          <a:prstGeom prst="line">
            <a:avLst/>
          </a:prstGeom>
          <a:ln w="28575">
            <a:solidFill>
              <a:srgbClr val="014AAB"/>
            </a:solidFill>
          </a:ln>
        </p:spPr>
        <p:style>
          <a:lnRef idx="1">
            <a:schemeClr val="accent1"/>
          </a:lnRef>
          <a:fillRef idx="0">
            <a:schemeClr val="accent1"/>
          </a:fillRef>
          <a:effectRef idx="0">
            <a:schemeClr val="accent1"/>
          </a:effectRef>
          <a:fontRef idx="minor">
            <a:schemeClr val="tx1"/>
          </a:fontRef>
        </p:style>
      </p:cxnSp>
      <p:graphicFrame>
        <p:nvGraphicFramePr>
          <p:cNvPr id="5" name="Object 4" hidden="1">
            <a:extLst>
              <a:ext uri="{FF2B5EF4-FFF2-40B4-BE49-F238E27FC236}">
                <a16:creationId xmlns:a16="http://schemas.microsoft.com/office/drawing/2014/main" id="{764144A4-0BB1-4130-AAD3-EA5915B704D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2" name="think-cell Slide" r:id="rId6" imgW="415" imgH="416" progId="TCLayout.ActiveDocument.1">
                  <p:embed/>
                </p:oleObj>
              </mc:Choice>
              <mc:Fallback>
                <p:oleObj name="think-cell Slide" r:id="rId6" imgW="415" imgH="416" progId="TCLayout.ActiveDocument.1">
                  <p:embed/>
                  <p:pic>
                    <p:nvPicPr>
                      <p:cNvPr id="5" name="Object 4" hidden="1">
                        <a:extLst>
                          <a:ext uri="{FF2B5EF4-FFF2-40B4-BE49-F238E27FC236}">
                            <a16:creationId xmlns:a16="http://schemas.microsoft.com/office/drawing/2014/main" id="{764144A4-0BB1-4130-AAD3-EA5915B704D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3B127DC-BACE-42FC-8191-C078DA40A8A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hronicle Display Black" pitchFamily="50" charset="0"/>
              <a:ea typeface="+mn-ea"/>
              <a:cs typeface="+mn-cs"/>
              <a:sym typeface="Chronicle Display Black" pitchFamily="50" charset="0"/>
            </a:endParaRPr>
          </a:p>
        </p:txBody>
      </p:sp>
      <p:sp>
        <p:nvSpPr>
          <p:cNvPr id="18" name="Rectangle 17">
            <a:extLst>
              <a:ext uri="{FF2B5EF4-FFF2-40B4-BE49-F238E27FC236}">
                <a16:creationId xmlns:a16="http://schemas.microsoft.com/office/drawing/2014/main" id="{81FC1C39-21C5-4C45-8E41-E9F46C152216}"/>
              </a:ext>
            </a:extLst>
          </p:cNvPr>
          <p:cNvSpPr/>
          <p:nvPr/>
        </p:nvSpPr>
        <p:spPr>
          <a:xfrm>
            <a:off x="11068029" y="4908070"/>
            <a:ext cx="492317" cy="200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A561A144-8445-4651-9BFD-3DB5D40C37B5}"/>
              </a:ext>
            </a:extLst>
          </p:cNvPr>
          <p:cNvSpPr txBox="1"/>
          <p:nvPr/>
        </p:nvSpPr>
        <p:spPr>
          <a:xfrm>
            <a:off x="625590" y="4188724"/>
            <a:ext cx="1533391" cy="1384995"/>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Skills-Based. </a:t>
            </a:r>
          </a:p>
          <a:p>
            <a:r>
              <a:rPr lang="en-US" sz="1200">
                <a:latin typeface="Open Sans" panose="020B0606030504020204" pitchFamily="34" charset="0"/>
                <a:ea typeface="Open Sans" panose="020B0606030504020204" pitchFamily="34" charset="0"/>
                <a:cs typeface="Open Sans" panose="020B0606030504020204" pitchFamily="34" charset="0"/>
              </a:rPr>
              <a:t>The core skills and competencies necessary to successfully operate on a daily basis</a:t>
            </a:r>
            <a:endParaRPr lang="en-US" sz="1200" b="1">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1209B373-8357-427F-971E-534FA4040542}"/>
              </a:ext>
            </a:extLst>
          </p:cNvPr>
          <p:cNvSpPr txBox="1"/>
          <p:nvPr/>
        </p:nvSpPr>
        <p:spPr>
          <a:xfrm>
            <a:off x="2517231" y="4188724"/>
            <a:ext cx="1562392" cy="120032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Results-Based. </a:t>
            </a:r>
            <a:r>
              <a:rPr lang="en-US" sz="1200">
                <a:latin typeface="Open Sans" panose="020B0606030504020204" pitchFamily="34" charset="0"/>
                <a:ea typeface="Open Sans" panose="020B0606030504020204" pitchFamily="34" charset="0"/>
                <a:cs typeface="Open Sans" panose="020B0606030504020204" pitchFamily="34" charset="0"/>
              </a:rPr>
              <a:t>The indicators to measure progress based on outputs, outcomes, and impact</a:t>
            </a:r>
            <a:endParaRPr lang="en-US" sz="1200" b="1">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6BB6B559-F4D0-417C-B4D5-D5977C0692DB}"/>
              </a:ext>
            </a:extLst>
          </p:cNvPr>
          <p:cNvSpPr/>
          <p:nvPr/>
        </p:nvSpPr>
        <p:spPr>
          <a:xfrm>
            <a:off x="2123945" y="4467271"/>
            <a:ext cx="428322" cy="307777"/>
          </a:xfrm>
          <a:prstGeom prst="rect">
            <a:avLst/>
          </a:prstGeom>
        </p:spPr>
        <p:txBody>
          <a:bodyPr wrap="none">
            <a:spAutoFit/>
          </a:bodyPr>
          <a:lstStyle/>
          <a:p>
            <a:pPr algn="ctr"/>
            <a:r>
              <a:rPr lang="en-US" sz="1400" b="1">
                <a:solidFill>
                  <a:srgbClr val="1B5D13"/>
                </a:solidFill>
                <a:latin typeface="Open Sans" panose="020B0606030504020204" pitchFamily="34" charset="0"/>
                <a:ea typeface="Open Sans" panose="020B0606030504020204" pitchFamily="34" charset="0"/>
                <a:cs typeface="Open Sans" panose="020B0606030504020204" pitchFamily="34" charset="0"/>
              </a:rPr>
              <a:t>vs.</a:t>
            </a:r>
            <a:endParaRPr lang="en-US" sz="1400">
              <a:solidFill>
                <a:srgbClr val="1B5D1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1B0417A7-5170-4AC1-8062-CEB9AC39B695}"/>
              </a:ext>
            </a:extLst>
          </p:cNvPr>
          <p:cNvSpPr txBox="1"/>
          <p:nvPr/>
        </p:nvSpPr>
        <p:spPr>
          <a:xfrm>
            <a:off x="4419295" y="4188724"/>
            <a:ext cx="1533394" cy="120032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Qualitative. </a:t>
            </a:r>
          </a:p>
          <a:p>
            <a:r>
              <a:rPr lang="en-US" sz="1200">
                <a:latin typeface="Open Sans" panose="020B0606030504020204" pitchFamily="34" charset="0"/>
                <a:ea typeface="Open Sans" panose="020B0606030504020204" pitchFamily="34" charset="0"/>
                <a:cs typeface="Open Sans" panose="020B0606030504020204" pitchFamily="34" charset="0"/>
              </a:rPr>
              <a:t>A variable, abstract, and typically more open-ended form of measurement</a:t>
            </a:r>
            <a:endParaRPr lang="en-US" sz="1200" b="1">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C3ECF494-1F19-4BE0-89E2-758F95E73D7E}"/>
              </a:ext>
            </a:extLst>
          </p:cNvPr>
          <p:cNvSpPr txBox="1"/>
          <p:nvPr/>
        </p:nvSpPr>
        <p:spPr>
          <a:xfrm>
            <a:off x="6361419" y="4188724"/>
            <a:ext cx="1533395" cy="1015663"/>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Quantitative. </a:t>
            </a:r>
          </a:p>
          <a:p>
            <a:r>
              <a:rPr lang="en-US" sz="1200">
                <a:latin typeface="Open Sans" panose="020B0606030504020204" pitchFamily="34" charset="0"/>
                <a:ea typeface="Open Sans" panose="020B0606030504020204" pitchFamily="34" charset="0"/>
                <a:cs typeface="Open Sans" panose="020B0606030504020204" pitchFamily="34" charset="0"/>
              </a:rPr>
              <a:t>A data-driven, numerical, or statistical form of measurement</a:t>
            </a:r>
            <a:endParaRPr lang="en-US" sz="1200" b="1">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5E3E36B2-0322-460A-AA74-D9A24BBB8091}"/>
              </a:ext>
            </a:extLst>
          </p:cNvPr>
          <p:cNvSpPr/>
          <p:nvPr/>
        </p:nvSpPr>
        <p:spPr>
          <a:xfrm>
            <a:off x="5942893" y="4467271"/>
            <a:ext cx="428322" cy="307777"/>
          </a:xfrm>
          <a:prstGeom prst="rect">
            <a:avLst/>
          </a:prstGeom>
        </p:spPr>
        <p:txBody>
          <a:bodyPr wrap="none">
            <a:spAutoFit/>
          </a:bodyPr>
          <a:lstStyle/>
          <a:p>
            <a:pPr algn="ctr"/>
            <a:r>
              <a:rPr lang="en-US" sz="1400" b="1">
                <a:solidFill>
                  <a:srgbClr val="1B5D13"/>
                </a:solidFill>
                <a:latin typeface="Open Sans" panose="020B0606030504020204" pitchFamily="34" charset="0"/>
                <a:ea typeface="Open Sans" panose="020B0606030504020204" pitchFamily="34" charset="0"/>
                <a:cs typeface="Open Sans" panose="020B0606030504020204" pitchFamily="34" charset="0"/>
              </a:rPr>
              <a:t>vs.</a:t>
            </a:r>
            <a:endParaRPr lang="en-US" sz="1400">
              <a:solidFill>
                <a:srgbClr val="1B5D13"/>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8" name="Straight Connector 27">
            <a:extLst>
              <a:ext uri="{FF2B5EF4-FFF2-40B4-BE49-F238E27FC236}">
                <a16:creationId xmlns:a16="http://schemas.microsoft.com/office/drawing/2014/main" id="{8D653F0A-5F37-47AB-B7E7-DC6BDB8B5DAC}"/>
              </a:ext>
            </a:extLst>
          </p:cNvPr>
          <p:cNvCxnSpPr>
            <a:cxnSpLocks/>
          </p:cNvCxnSpPr>
          <p:nvPr/>
        </p:nvCxnSpPr>
        <p:spPr>
          <a:xfrm>
            <a:off x="4159221" y="3878695"/>
            <a:ext cx="0" cy="128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515CC3F-4675-4795-8895-74584A0E77A1}"/>
              </a:ext>
            </a:extLst>
          </p:cNvPr>
          <p:cNvCxnSpPr>
            <a:cxnSpLocks/>
          </p:cNvCxnSpPr>
          <p:nvPr/>
        </p:nvCxnSpPr>
        <p:spPr>
          <a:xfrm>
            <a:off x="7852719" y="3878695"/>
            <a:ext cx="0" cy="128016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3A6A455-F46C-4C0A-822B-3EEB8A16FEE7}"/>
              </a:ext>
            </a:extLst>
          </p:cNvPr>
          <p:cNvSpPr txBox="1"/>
          <p:nvPr/>
        </p:nvSpPr>
        <p:spPr>
          <a:xfrm>
            <a:off x="8182069" y="4188724"/>
            <a:ext cx="1562389" cy="120032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Objective. </a:t>
            </a:r>
            <a:r>
              <a:rPr lang="en-US" sz="1200">
                <a:latin typeface="Open Sans" panose="020B0606030504020204" pitchFamily="34" charset="0"/>
                <a:ea typeface="Open Sans" panose="020B0606030504020204" pitchFamily="34" charset="0"/>
                <a:cs typeface="Open Sans" panose="020B0606030504020204" pitchFamily="34" charset="0"/>
              </a:rPr>
              <a:t>Impartial and concrete measurement without bias or prejudice</a:t>
            </a:r>
            <a:endParaRPr lang="en-US" sz="1200" b="1">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912F6CF9-EEA3-40D8-B869-4B13EBA1A2C1}"/>
              </a:ext>
            </a:extLst>
          </p:cNvPr>
          <p:cNvSpPr txBox="1"/>
          <p:nvPr/>
        </p:nvSpPr>
        <p:spPr>
          <a:xfrm>
            <a:off x="9792309" y="4188724"/>
            <a:ext cx="1789597" cy="120032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Empathetic. </a:t>
            </a:r>
          </a:p>
          <a:p>
            <a:r>
              <a:rPr lang="en-US" sz="1200">
                <a:latin typeface="Open Sans" panose="020B0606030504020204" pitchFamily="34" charset="0"/>
                <a:ea typeface="Open Sans" panose="020B0606030504020204" pitchFamily="34" charset="0"/>
                <a:cs typeface="Open Sans" panose="020B0606030504020204" pitchFamily="34" charset="0"/>
              </a:rPr>
              <a:t>Fair judgement of performance based on human empathy for the struggles a worker may be facing </a:t>
            </a:r>
          </a:p>
        </p:txBody>
      </p:sp>
      <p:sp>
        <p:nvSpPr>
          <p:cNvPr id="32" name="Rectangle 31">
            <a:extLst>
              <a:ext uri="{FF2B5EF4-FFF2-40B4-BE49-F238E27FC236}">
                <a16:creationId xmlns:a16="http://schemas.microsoft.com/office/drawing/2014/main" id="{4F5DC90A-5BAA-4C7D-80EE-2A5CF0FDF8C7}"/>
              </a:ext>
            </a:extLst>
          </p:cNvPr>
          <p:cNvSpPr/>
          <p:nvPr/>
        </p:nvSpPr>
        <p:spPr>
          <a:xfrm>
            <a:off x="9299371" y="4467271"/>
            <a:ext cx="428322" cy="307777"/>
          </a:xfrm>
          <a:prstGeom prst="rect">
            <a:avLst/>
          </a:prstGeom>
        </p:spPr>
        <p:txBody>
          <a:bodyPr wrap="none">
            <a:spAutoFit/>
          </a:bodyPr>
          <a:lstStyle/>
          <a:p>
            <a:pPr algn="ctr"/>
            <a:r>
              <a:rPr lang="en-US" sz="1400" b="1">
                <a:solidFill>
                  <a:srgbClr val="1B5D13"/>
                </a:solidFill>
                <a:latin typeface="Open Sans" panose="020B0606030504020204" pitchFamily="34" charset="0"/>
                <a:ea typeface="Open Sans" panose="020B0606030504020204" pitchFamily="34" charset="0"/>
                <a:cs typeface="Open Sans" panose="020B0606030504020204" pitchFamily="34" charset="0"/>
              </a:rPr>
              <a:t>vs.</a:t>
            </a:r>
            <a:endParaRPr lang="en-US" sz="1400">
              <a:solidFill>
                <a:srgbClr val="1B5D1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3" name="Group 592">
            <a:extLst>
              <a:ext uri="{FF2B5EF4-FFF2-40B4-BE49-F238E27FC236}">
                <a16:creationId xmlns:a16="http://schemas.microsoft.com/office/drawing/2014/main" id="{CBE67DFF-65F5-4842-ACF8-282A182F69CF}"/>
              </a:ext>
            </a:extLst>
          </p:cNvPr>
          <p:cNvGrpSpPr>
            <a:grpSpLocks noChangeAspect="1"/>
          </p:cNvGrpSpPr>
          <p:nvPr/>
        </p:nvGrpSpPr>
        <p:grpSpPr bwMode="auto">
          <a:xfrm>
            <a:off x="2610734" y="3761083"/>
            <a:ext cx="370763" cy="369675"/>
            <a:chOff x="373" y="1933"/>
            <a:chExt cx="341" cy="340"/>
          </a:xfrm>
          <a:solidFill>
            <a:srgbClr val="1B5D13"/>
          </a:solidFill>
        </p:grpSpPr>
        <p:sp>
          <p:nvSpPr>
            <p:cNvPr id="34" name="Freeform 693">
              <a:extLst>
                <a:ext uri="{FF2B5EF4-FFF2-40B4-BE49-F238E27FC236}">
                  <a16:creationId xmlns:a16="http://schemas.microsoft.com/office/drawing/2014/main" id="{AB871100-2791-47AE-83F6-276C05141591}"/>
                </a:ext>
              </a:extLst>
            </p:cNvPr>
            <p:cNvSpPr>
              <a:spLocks/>
            </p:cNvSpPr>
            <p:nvPr/>
          </p:nvSpPr>
          <p:spPr bwMode="auto">
            <a:xfrm>
              <a:off x="436" y="2031"/>
              <a:ext cx="207" cy="157"/>
            </a:xfrm>
            <a:custGeom>
              <a:avLst/>
              <a:gdLst>
                <a:gd name="T0" fmla="*/ 307 w 311"/>
                <a:gd name="T1" fmla="*/ 4 h 236"/>
                <a:gd name="T2" fmla="*/ 292 w 311"/>
                <a:gd name="T3" fmla="*/ 4 h 236"/>
                <a:gd name="T4" fmla="*/ 86 w 311"/>
                <a:gd name="T5" fmla="*/ 210 h 236"/>
                <a:gd name="T6" fmla="*/ 19 w 311"/>
                <a:gd name="T7" fmla="*/ 143 h 236"/>
                <a:gd name="T8" fmla="*/ 4 w 311"/>
                <a:gd name="T9" fmla="*/ 143 h 236"/>
                <a:gd name="T10" fmla="*/ 4 w 311"/>
                <a:gd name="T11" fmla="*/ 158 h 236"/>
                <a:gd name="T12" fmla="*/ 78 w 311"/>
                <a:gd name="T13" fmla="*/ 233 h 236"/>
                <a:gd name="T14" fmla="*/ 86 w 311"/>
                <a:gd name="T15" fmla="*/ 236 h 236"/>
                <a:gd name="T16" fmla="*/ 94 w 311"/>
                <a:gd name="T17" fmla="*/ 233 h 236"/>
                <a:gd name="T18" fmla="*/ 307 w 311"/>
                <a:gd name="T19" fmla="*/ 19 h 236"/>
                <a:gd name="T20" fmla="*/ 307 w 311"/>
                <a:gd name="T21" fmla="*/ 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236">
                  <a:moveTo>
                    <a:pt x="307" y="4"/>
                  </a:moveTo>
                  <a:cubicBezTo>
                    <a:pt x="303" y="0"/>
                    <a:pt x="296" y="0"/>
                    <a:pt x="292" y="4"/>
                  </a:cubicBezTo>
                  <a:cubicBezTo>
                    <a:pt x="86" y="210"/>
                    <a:pt x="86" y="210"/>
                    <a:pt x="86" y="210"/>
                  </a:cubicBezTo>
                  <a:cubicBezTo>
                    <a:pt x="19" y="143"/>
                    <a:pt x="19" y="143"/>
                    <a:pt x="19" y="143"/>
                  </a:cubicBezTo>
                  <a:cubicBezTo>
                    <a:pt x="15" y="139"/>
                    <a:pt x="8" y="139"/>
                    <a:pt x="4" y="143"/>
                  </a:cubicBezTo>
                  <a:cubicBezTo>
                    <a:pt x="0" y="147"/>
                    <a:pt x="0" y="154"/>
                    <a:pt x="4" y="158"/>
                  </a:cubicBezTo>
                  <a:cubicBezTo>
                    <a:pt x="78" y="233"/>
                    <a:pt x="78" y="233"/>
                    <a:pt x="78" y="233"/>
                  </a:cubicBezTo>
                  <a:cubicBezTo>
                    <a:pt x="81" y="235"/>
                    <a:pt x="83" y="236"/>
                    <a:pt x="86" y="236"/>
                  </a:cubicBezTo>
                  <a:cubicBezTo>
                    <a:pt x="89" y="236"/>
                    <a:pt x="91" y="235"/>
                    <a:pt x="94" y="233"/>
                  </a:cubicBezTo>
                  <a:cubicBezTo>
                    <a:pt x="307" y="19"/>
                    <a:pt x="307" y="19"/>
                    <a:pt x="307" y="19"/>
                  </a:cubicBezTo>
                  <a:cubicBezTo>
                    <a:pt x="311" y="15"/>
                    <a:pt x="311" y="8"/>
                    <a:pt x="307" y="4"/>
                  </a:cubicBezTo>
                  <a:close/>
                </a:path>
              </a:pathLst>
            </a:custGeom>
            <a:grpFill/>
            <a:ln>
              <a:solidFill>
                <a:srgbClr val="0B1677"/>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694">
              <a:extLst>
                <a:ext uri="{FF2B5EF4-FFF2-40B4-BE49-F238E27FC236}">
                  <a16:creationId xmlns:a16="http://schemas.microsoft.com/office/drawing/2014/main" id="{69A44221-17B6-4765-A0D7-9B2A39E87701}"/>
                </a:ext>
              </a:extLst>
            </p:cNvPr>
            <p:cNvSpPr>
              <a:spLocks noEditPoints="1"/>
            </p:cNvSpPr>
            <p:nvPr/>
          </p:nvSpPr>
          <p:spPr bwMode="auto">
            <a:xfrm>
              <a:off x="373" y="1933"/>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rgbClr val="0B1677"/>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6" name="Group 592">
            <a:extLst>
              <a:ext uri="{FF2B5EF4-FFF2-40B4-BE49-F238E27FC236}">
                <a16:creationId xmlns:a16="http://schemas.microsoft.com/office/drawing/2014/main" id="{BABEDB8B-1CA3-4B84-8C33-29D62716F1AD}"/>
              </a:ext>
            </a:extLst>
          </p:cNvPr>
          <p:cNvGrpSpPr>
            <a:grpSpLocks noChangeAspect="1"/>
          </p:cNvGrpSpPr>
          <p:nvPr/>
        </p:nvGrpSpPr>
        <p:grpSpPr bwMode="auto">
          <a:xfrm>
            <a:off x="693901" y="3761083"/>
            <a:ext cx="370763" cy="369675"/>
            <a:chOff x="373" y="1933"/>
            <a:chExt cx="341" cy="340"/>
          </a:xfrm>
          <a:solidFill>
            <a:srgbClr val="1B5D13"/>
          </a:solidFill>
        </p:grpSpPr>
        <p:sp>
          <p:nvSpPr>
            <p:cNvPr id="37" name="Freeform 693">
              <a:extLst>
                <a:ext uri="{FF2B5EF4-FFF2-40B4-BE49-F238E27FC236}">
                  <a16:creationId xmlns:a16="http://schemas.microsoft.com/office/drawing/2014/main" id="{656E5B25-D9D1-4499-B79D-1E1DDBADAB9E}"/>
                </a:ext>
              </a:extLst>
            </p:cNvPr>
            <p:cNvSpPr>
              <a:spLocks/>
            </p:cNvSpPr>
            <p:nvPr/>
          </p:nvSpPr>
          <p:spPr bwMode="auto">
            <a:xfrm>
              <a:off x="436" y="2031"/>
              <a:ext cx="207" cy="157"/>
            </a:xfrm>
            <a:custGeom>
              <a:avLst/>
              <a:gdLst>
                <a:gd name="T0" fmla="*/ 307 w 311"/>
                <a:gd name="T1" fmla="*/ 4 h 236"/>
                <a:gd name="T2" fmla="*/ 292 w 311"/>
                <a:gd name="T3" fmla="*/ 4 h 236"/>
                <a:gd name="T4" fmla="*/ 86 w 311"/>
                <a:gd name="T5" fmla="*/ 210 h 236"/>
                <a:gd name="T6" fmla="*/ 19 w 311"/>
                <a:gd name="T7" fmla="*/ 143 h 236"/>
                <a:gd name="T8" fmla="*/ 4 w 311"/>
                <a:gd name="T9" fmla="*/ 143 h 236"/>
                <a:gd name="T10" fmla="*/ 4 w 311"/>
                <a:gd name="T11" fmla="*/ 158 h 236"/>
                <a:gd name="T12" fmla="*/ 78 w 311"/>
                <a:gd name="T13" fmla="*/ 233 h 236"/>
                <a:gd name="T14" fmla="*/ 86 w 311"/>
                <a:gd name="T15" fmla="*/ 236 h 236"/>
                <a:gd name="T16" fmla="*/ 94 w 311"/>
                <a:gd name="T17" fmla="*/ 233 h 236"/>
                <a:gd name="T18" fmla="*/ 307 w 311"/>
                <a:gd name="T19" fmla="*/ 19 h 236"/>
                <a:gd name="T20" fmla="*/ 307 w 311"/>
                <a:gd name="T21" fmla="*/ 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236">
                  <a:moveTo>
                    <a:pt x="307" y="4"/>
                  </a:moveTo>
                  <a:cubicBezTo>
                    <a:pt x="303" y="0"/>
                    <a:pt x="296" y="0"/>
                    <a:pt x="292" y="4"/>
                  </a:cubicBezTo>
                  <a:cubicBezTo>
                    <a:pt x="86" y="210"/>
                    <a:pt x="86" y="210"/>
                    <a:pt x="86" y="210"/>
                  </a:cubicBezTo>
                  <a:cubicBezTo>
                    <a:pt x="19" y="143"/>
                    <a:pt x="19" y="143"/>
                    <a:pt x="19" y="143"/>
                  </a:cubicBezTo>
                  <a:cubicBezTo>
                    <a:pt x="15" y="139"/>
                    <a:pt x="8" y="139"/>
                    <a:pt x="4" y="143"/>
                  </a:cubicBezTo>
                  <a:cubicBezTo>
                    <a:pt x="0" y="147"/>
                    <a:pt x="0" y="154"/>
                    <a:pt x="4" y="158"/>
                  </a:cubicBezTo>
                  <a:cubicBezTo>
                    <a:pt x="78" y="233"/>
                    <a:pt x="78" y="233"/>
                    <a:pt x="78" y="233"/>
                  </a:cubicBezTo>
                  <a:cubicBezTo>
                    <a:pt x="81" y="235"/>
                    <a:pt x="83" y="236"/>
                    <a:pt x="86" y="236"/>
                  </a:cubicBezTo>
                  <a:cubicBezTo>
                    <a:pt x="89" y="236"/>
                    <a:pt x="91" y="235"/>
                    <a:pt x="94" y="233"/>
                  </a:cubicBezTo>
                  <a:cubicBezTo>
                    <a:pt x="307" y="19"/>
                    <a:pt x="307" y="19"/>
                    <a:pt x="307" y="19"/>
                  </a:cubicBezTo>
                  <a:cubicBezTo>
                    <a:pt x="311" y="15"/>
                    <a:pt x="311" y="8"/>
                    <a:pt x="307" y="4"/>
                  </a:cubicBezTo>
                  <a:close/>
                </a:path>
              </a:pathLst>
            </a:custGeom>
            <a:grpFill/>
            <a:ln>
              <a:solidFill>
                <a:srgbClr val="0B1677"/>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694">
              <a:extLst>
                <a:ext uri="{FF2B5EF4-FFF2-40B4-BE49-F238E27FC236}">
                  <a16:creationId xmlns:a16="http://schemas.microsoft.com/office/drawing/2014/main" id="{C2BBFEF9-5BB8-4F3A-B85E-52E87C1638D4}"/>
                </a:ext>
              </a:extLst>
            </p:cNvPr>
            <p:cNvSpPr>
              <a:spLocks noEditPoints="1"/>
            </p:cNvSpPr>
            <p:nvPr/>
          </p:nvSpPr>
          <p:spPr bwMode="auto">
            <a:xfrm>
              <a:off x="373" y="1933"/>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rgbClr val="0B1677"/>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9" name="Group 592">
            <a:extLst>
              <a:ext uri="{FF2B5EF4-FFF2-40B4-BE49-F238E27FC236}">
                <a16:creationId xmlns:a16="http://schemas.microsoft.com/office/drawing/2014/main" id="{B5BE56FA-6241-409D-B788-946B3AC5F377}"/>
              </a:ext>
            </a:extLst>
          </p:cNvPr>
          <p:cNvGrpSpPr>
            <a:grpSpLocks noChangeAspect="1"/>
          </p:cNvGrpSpPr>
          <p:nvPr/>
        </p:nvGrpSpPr>
        <p:grpSpPr bwMode="auto">
          <a:xfrm>
            <a:off x="6361419" y="3761083"/>
            <a:ext cx="370763" cy="369675"/>
            <a:chOff x="373" y="1933"/>
            <a:chExt cx="341" cy="340"/>
          </a:xfrm>
          <a:solidFill>
            <a:srgbClr val="0B1677"/>
          </a:solidFill>
        </p:grpSpPr>
        <p:sp>
          <p:nvSpPr>
            <p:cNvPr id="40" name="Freeform 693">
              <a:extLst>
                <a:ext uri="{FF2B5EF4-FFF2-40B4-BE49-F238E27FC236}">
                  <a16:creationId xmlns:a16="http://schemas.microsoft.com/office/drawing/2014/main" id="{3F182244-FF09-4848-A061-BCA4E8A85A74}"/>
                </a:ext>
              </a:extLst>
            </p:cNvPr>
            <p:cNvSpPr>
              <a:spLocks/>
            </p:cNvSpPr>
            <p:nvPr/>
          </p:nvSpPr>
          <p:spPr bwMode="auto">
            <a:xfrm>
              <a:off x="436" y="2031"/>
              <a:ext cx="207" cy="157"/>
            </a:xfrm>
            <a:custGeom>
              <a:avLst/>
              <a:gdLst>
                <a:gd name="T0" fmla="*/ 307 w 311"/>
                <a:gd name="T1" fmla="*/ 4 h 236"/>
                <a:gd name="T2" fmla="*/ 292 w 311"/>
                <a:gd name="T3" fmla="*/ 4 h 236"/>
                <a:gd name="T4" fmla="*/ 86 w 311"/>
                <a:gd name="T5" fmla="*/ 210 h 236"/>
                <a:gd name="T6" fmla="*/ 19 w 311"/>
                <a:gd name="T7" fmla="*/ 143 h 236"/>
                <a:gd name="T8" fmla="*/ 4 w 311"/>
                <a:gd name="T9" fmla="*/ 143 h 236"/>
                <a:gd name="T10" fmla="*/ 4 w 311"/>
                <a:gd name="T11" fmla="*/ 158 h 236"/>
                <a:gd name="T12" fmla="*/ 78 w 311"/>
                <a:gd name="T13" fmla="*/ 233 h 236"/>
                <a:gd name="T14" fmla="*/ 86 w 311"/>
                <a:gd name="T15" fmla="*/ 236 h 236"/>
                <a:gd name="T16" fmla="*/ 94 w 311"/>
                <a:gd name="T17" fmla="*/ 233 h 236"/>
                <a:gd name="T18" fmla="*/ 307 w 311"/>
                <a:gd name="T19" fmla="*/ 19 h 236"/>
                <a:gd name="T20" fmla="*/ 307 w 311"/>
                <a:gd name="T21" fmla="*/ 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236">
                  <a:moveTo>
                    <a:pt x="307" y="4"/>
                  </a:moveTo>
                  <a:cubicBezTo>
                    <a:pt x="303" y="0"/>
                    <a:pt x="296" y="0"/>
                    <a:pt x="292" y="4"/>
                  </a:cubicBezTo>
                  <a:cubicBezTo>
                    <a:pt x="86" y="210"/>
                    <a:pt x="86" y="210"/>
                    <a:pt x="86" y="210"/>
                  </a:cubicBezTo>
                  <a:cubicBezTo>
                    <a:pt x="19" y="143"/>
                    <a:pt x="19" y="143"/>
                    <a:pt x="19" y="143"/>
                  </a:cubicBezTo>
                  <a:cubicBezTo>
                    <a:pt x="15" y="139"/>
                    <a:pt x="8" y="139"/>
                    <a:pt x="4" y="143"/>
                  </a:cubicBezTo>
                  <a:cubicBezTo>
                    <a:pt x="0" y="147"/>
                    <a:pt x="0" y="154"/>
                    <a:pt x="4" y="158"/>
                  </a:cubicBezTo>
                  <a:cubicBezTo>
                    <a:pt x="78" y="233"/>
                    <a:pt x="78" y="233"/>
                    <a:pt x="78" y="233"/>
                  </a:cubicBezTo>
                  <a:cubicBezTo>
                    <a:pt x="81" y="235"/>
                    <a:pt x="83" y="236"/>
                    <a:pt x="86" y="236"/>
                  </a:cubicBezTo>
                  <a:cubicBezTo>
                    <a:pt x="89" y="236"/>
                    <a:pt x="91" y="235"/>
                    <a:pt x="94" y="233"/>
                  </a:cubicBezTo>
                  <a:cubicBezTo>
                    <a:pt x="307" y="19"/>
                    <a:pt x="307" y="19"/>
                    <a:pt x="307" y="19"/>
                  </a:cubicBezTo>
                  <a:cubicBezTo>
                    <a:pt x="311" y="15"/>
                    <a:pt x="311" y="8"/>
                    <a:pt x="307" y="4"/>
                  </a:cubicBezTo>
                  <a:close/>
                </a:path>
              </a:pathLst>
            </a:custGeom>
            <a:grpFill/>
            <a:ln>
              <a:solidFill>
                <a:srgbClr val="1B5D13"/>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694">
              <a:extLst>
                <a:ext uri="{FF2B5EF4-FFF2-40B4-BE49-F238E27FC236}">
                  <a16:creationId xmlns:a16="http://schemas.microsoft.com/office/drawing/2014/main" id="{A8B81B20-14FA-41C0-A79F-46B0E1563944}"/>
                </a:ext>
              </a:extLst>
            </p:cNvPr>
            <p:cNvSpPr>
              <a:spLocks noEditPoints="1"/>
            </p:cNvSpPr>
            <p:nvPr/>
          </p:nvSpPr>
          <p:spPr bwMode="auto">
            <a:xfrm>
              <a:off x="373" y="1933"/>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rgbClr val="1B5D13"/>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2" name="Group 592">
            <a:extLst>
              <a:ext uri="{FF2B5EF4-FFF2-40B4-BE49-F238E27FC236}">
                <a16:creationId xmlns:a16="http://schemas.microsoft.com/office/drawing/2014/main" id="{3AE3ED90-C1FF-46B3-B2C4-2B7536B86F0E}"/>
              </a:ext>
            </a:extLst>
          </p:cNvPr>
          <p:cNvGrpSpPr>
            <a:grpSpLocks noChangeAspect="1"/>
          </p:cNvGrpSpPr>
          <p:nvPr/>
        </p:nvGrpSpPr>
        <p:grpSpPr bwMode="auto">
          <a:xfrm>
            <a:off x="4465147" y="3761083"/>
            <a:ext cx="370763" cy="369675"/>
            <a:chOff x="373" y="1933"/>
            <a:chExt cx="341" cy="340"/>
          </a:xfrm>
          <a:solidFill>
            <a:srgbClr val="0B1677"/>
          </a:solidFill>
        </p:grpSpPr>
        <p:sp>
          <p:nvSpPr>
            <p:cNvPr id="43" name="Freeform 693">
              <a:extLst>
                <a:ext uri="{FF2B5EF4-FFF2-40B4-BE49-F238E27FC236}">
                  <a16:creationId xmlns:a16="http://schemas.microsoft.com/office/drawing/2014/main" id="{FD26D679-79F3-4B34-BFE9-A5A9383F37EC}"/>
                </a:ext>
              </a:extLst>
            </p:cNvPr>
            <p:cNvSpPr>
              <a:spLocks/>
            </p:cNvSpPr>
            <p:nvPr/>
          </p:nvSpPr>
          <p:spPr bwMode="auto">
            <a:xfrm>
              <a:off x="436" y="2031"/>
              <a:ext cx="207" cy="157"/>
            </a:xfrm>
            <a:custGeom>
              <a:avLst/>
              <a:gdLst>
                <a:gd name="T0" fmla="*/ 307 w 311"/>
                <a:gd name="T1" fmla="*/ 4 h 236"/>
                <a:gd name="T2" fmla="*/ 292 w 311"/>
                <a:gd name="T3" fmla="*/ 4 h 236"/>
                <a:gd name="T4" fmla="*/ 86 w 311"/>
                <a:gd name="T5" fmla="*/ 210 h 236"/>
                <a:gd name="T6" fmla="*/ 19 w 311"/>
                <a:gd name="T7" fmla="*/ 143 h 236"/>
                <a:gd name="T8" fmla="*/ 4 w 311"/>
                <a:gd name="T9" fmla="*/ 143 h 236"/>
                <a:gd name="T10" fmla="*/ 4 w 311"/>
                <a:gd name="T11" fmla="*/ 158 h 236"/>
                <a:gd name="T12" fmla="*/ 78 w 311"/>
                <a:gd name="T13" fmla="*/ 233 h 236"/>
                <a:gd name="T14" fmla="*/ 86 w 311"/>
                <a:gd name="T15" fmla="*/ 236 h 236"/>
                <a:gd name="T16" fmla="*/ 94 w 311"/>
                <a:gd name="T17" fmla="*/ 233 h 236"/>
                <a:gd name="T18" fmla="*/ 307 w 311"/>
                <a:gd name="T19" fmla="*/ 19 h 236"/>
                <a:gd name="T20" fmla="*/ 307 w 311"/>
                <a:gd name="T21" fmla="*/ 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236">
                  <a:moveTo>
                    <a:pt x="307" y="4"/>
                  </a:moveTo>
                  <a:cubicBezTo>
                    <a:pt x="303" y="0"/>
                    <a:pt x="296" y="0"/>
                    <a:pt x="292" y="4"/>
                  </a:cubicBezTo>
                  <a:cubicBezTo>
                    <a:pt x="86" y="210"/>
                    <a:pt x="86" y="210"/>
                    <a:pt x="86" y="210"/>
                  </a:cubicBezTo>
                  <a:cubicBezTo>
                    <a:pt x="19" y="143"/>
                    <a:pt x="19" y="143"/>
                    <a:pt x="19" y="143"/>
                  </a:cubicBezTo>
                  <a:cubicBezTo>
                    <a:pt x="15" y="139"/>
                    <a:pt x="8" y="139"/>
                    <a:pt x="4" y="143"/>
                  </a:cubicBezTo>
                  <a:cubicBezTo>
                    <a:pt x="0" y="147"/>
                    <a:pt x="0" y="154"/>
                    <a:pt x="4" y="158"/>
                  </a:cubicBezTo>
                  <a:cubicBezTo>
                    <a:pt x="78" y="233"/>
                    <a:pt x="78" y="233"/>
                    <a:pt x="78" y="233"/>
                  </a:cubicBezTo>
                  <a:cubicBezTo>
                    <a:pt x="81" y="235"/>
                    <a:pt x="83" y="236"/>
                    <a:pt x="86" y="236"/>
                  </a:cubicBezTo>
                  <a:cubicBezTo>
                    <a:pt x="89" y="236"/>
                    <a:pt x="91" y="235"/>
                    <a:pt x="94" y="233"/>
                  </a:cubicBezTo>
                  <a:cubicBezTo>
                    <a:pt x="307" y="19"/>
                    <a:pt x="307" y="19"/>
                    <a:pt x="307" y="19"/>
                  </a:cubicBezTo>
                  <a:cubicBezTo>
                    <a:pt x="311" y="15"/>
                    <a:pt x="311" y="8"/>
                    <a:pt x="307" y="4"/>
                  </a:cubicBezTo>
                  <a:close/>
                </a:path>
              </a:pathLst>
            </a:custGeom>
            <a:grpFill/>
            <a:ln>
              <a:solidFill>
                <a:srgbClr val="1B5D13"/>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694">
              <a:extLst>
                <a:ext uri="{FF2B5EF4-FFF2-40B4-BE49-F238E27FC236}">
                  <a16:creationId xmlns:a16="http://schemas.microsoft.com/office/drawing/2014/main" id="{7656CC0F-1166-45D0-A124-9EADB245994C}"/>
                </a:ext>
              </a:extLst>
            </p:cNvPr>
            <p:cNvSpPr>
              <a:spLocks noEditPoints="1"/>
            </p:cNvSpPr>
            <p:nvPr/>
          </p:nvSpPr>
          <p:spPr bwMode="auto">
            <a:xfrm>
              <a:off x="373" y="1933"/>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rgbClr val="1B5D13"/>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5" name="Group 592">
            <a:extLst>
              <a:ext uri="{FF2B5EF4-FFF2-40B4-BE49-F238E27FC236}">
                <a16:creationId xmlns:a16="http://schemas.microsoft.com/office/drawing/2014/main" id="{D2080E60-973E-44D6-8D2F-7036E162461A}"/>
              </a:ext>
            </a:extLst>
          </p:cNvPr>
          <p:cNvGrpSpPr>
            <a:grpSpLocks noChangeAspect="1"/>
          </p:cNvGrpSpPr>
          <p:nvPr/>
        </p:nvGrpSpPr>
        <p:grpSpPr bwMode="auto">
          <a:xfrm>
            <a:off x="9792309" y="3761083"/>
            <a:ext cx="370763" cy="369675"/>
            <a:chOff x="373" y="1933"/>
            <a:chExt cx="341" cy="340"/>
          </a:xfrm>
          <a:solidFill>
            <a:srgbClr val="1B5D13"/>
          </a:solidFill>
        </p:grpSpPr>
        <p:sp>
          <p:nvSpPr>
            <p:cNvPr id="46" name="Freeform 693">
              <a:extLst>
                <a:ext uri="{FF2B5EF4-FFF2-40B4-BE49-F238E27FC236}">
                  <a16:creationId xmlns:a16="http://schemas.microsoft.com/office/drawing/2014/main" id="{46C9E4B1-F49F-431F-ABC0-AFE0F62F4E39}"/>
                </a:ext>
              </a:extLst>
            </p:cNvPr>
            <p:cNvSpPr>
              <a:spLocks/>
            </p:cNvSpPr>
            <p:nvPr/>
          </p:nvSpPr>
          <p:spPr bwMode="auto">
            <a:xfrm>
              <a:off x="436" y="2031"/>
              <a:ext cx="207" cy="157"/>
            </a:xfrm>
            <a:custGeom>
              <a:avLst/>
              <a:gdLst>
                <a:gd name="T0" fmla="*/ 307 w 311"/>
                <a:gd name="T1" fmla="*/ 4 h 236"/>
                <a:gd name="T2" fmla="*/ 292 w 311"/>
                <a:gd name="T3" fmla="*/ 4 h 236"/>
                <a:gd name="T4" fmla="*/ 86 w 311"/>
                <a:gd name="T5" fmla="*/ 210 h 236"/>
                <a:gd name="T6" fmla="*/ 19 w 311"/>
                <a:gd name="T7" fmla="*/ 143 h 236"/>
                <a:gd name="T8" fmla="*/ 4 w 311"/>
                <a:gd name="T9" fmla="*/ 143 h 236"/>
                <a:gd name="T10" fmla="*/ 4 w 311"/>
                <a:gd name="T11" fmla="*/ 158 h 236"/>
                <a:gd name="T12" fmla="*/ 78 w 311"/>
                <a:gd name="T13" fmla="*/ 233 h 236"/>
                <a:gd name="T14" fmla="*/ 86 w 311"/>
                <a:gd name="T15" fmla="*/ 236 h 236"/>
                <a:gd name="T16" fmla="*/ 94 w 311"/>
                <a:gd name="T17" fmla="*/ 233 h 236"/>
                <a:gd name="T18" fmla="*/ 307 w 311"/>
                <a:gd name="T19" fmla="*/ 19 h 236"/>
                <a:gd name="T20" fmla="*/ 307 w 311"/>
                <a:gd name="T21" fmla="*/ 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236">
                  <a:moveTo>
                    <a:pt x="307" y="4"/>
                  </a:moveTo>
                  <a:cubicBezTo>
                    <a:pt x="303" y="0"/>
                    <a:pt x="296" y="0"/>
                    <a:pt x="292" y="4"/>
                  </a:cubicBezTo>
                  <a:cubicBezTo>
                    <a:pt x="86" y="210"/>
                    <a:pt x="86" y="210"/>
                    <a:pt x="86" y="210"/>
                  </a:cubicBezTo>
                  <a:cubicBezTo>
                    <a:pt x="19" y="143"/>
                    <a:pt x="19" y="143"/>
                    <a:pt x="19" y="143"/>
                  </a:cubicBezTo>
                  <a:cubicBezTo>
                    <a:pt x="15" y="139"/>
                    <a:pt x="8" y="139"/>
                    <a:pt x="4" y="143"/>
                  </a:cubicBezTo>
                  <a:cubicBezTo>
                    <a:pt x="0" y="147"/>
                    <a:pt x="0" y="154"/>
                    <a:pt x="4" y="158"/>
                  </a:cubicBezTo>
                  <a:cubicBezTo>
                    <a:pt x="78" y="233"/>
                    <a:pt x="78" y="233"/>
                    <a:pt x="78" y="233"/>
                  </a:cubicBezTo>
                  <a:cubicBezTo>
                    <a:pt x="81" y="235"/>
                    <a:pt x="83" y="236"/>
                    <a:pt x="86" y="236"/>
                  </a:cubicBezTo>
                  <a:cubicBezTo>
                    <a:pt x="89" y="236"/>
                    <a:pt x="91" y="235"/>
                    <a:pt x="94" y="233"/>
                  </a:cubicBezTo>
                  <a:cubicBezTo>
                    <a:pt x="307" y="19"/>
                    <a:pt x="307" y="19"/>
                    <a:pt x="307" y="19"/>
                  </a:cubicBezTo>
                  <a:cubicBezTo>
                    <a:pt x="311" y="15"/>
                    <a:pt x="311" y="8"/>
                    <a:pt x="307" y="4"/>
                  </a:cubicBezTo>
                  <a:close/>
                </a:path>
              </a:pathLst>
            </a:custGeom>
            <a:grpFill/>
            <a:ln>
              <a:solidFill>
                <a:srgbClr val="FABB0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694">
              <a:extLst>
                <a:ext uri="{FF2B5EF4-FFF2-40B4-BE49-F238E27FC236}">
                  <a16:creationId xmlns:a16="http://schemas.microsoft.com/office/drawing/2014/main" id="{7C002DE1-92DB-4CC4-988E-530B61BF3FD2}"/>
                </a:ext>
              </a:extLst>
            </p:cNvPr>
            <p:cNvSpPr>
              <a:spLocks noEditPoints="1"/>
            </p:cNvSpPr>
            <p:nvPr/>
          </p:nvSpPr>
          <p:spPr bwMode="auto">
            <a:xfrm>
              <a:off x="373" y="1933"/>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rgbClr val="FABB0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8" name="Group 592">
            <a:extLst>
              <a:ext uri="{FF2B5EF4-FFF2-40B4-BE49-F238E27FC236}">
                <a16:creationId xmlns:a16="http://schemas.microsoft.com/office/drawing/2014/main" id="{11A946F3-1DD7-4198-A91A-B0D66C1AA7BF}"/>
              </a:ext>
            </a:extLst>
          </p:cNvPr>
          <p:cNvGrpSpPr>
            <a:grpSpLocks noChangeAspect="1"/>
          </p:cNvGrpSpPr>
          <p:nvPr/>
        </p:nvGrpSpPr>
        <p:grpSpPr bwMode="auto">
          <a:xfrm>
            <a:off x="8243822" y="3761083"/>
            <a:ext cx="370763" cy="369675"/>
            <a:chOff x="373" y="1933"/>
            <a:chExt cx="341" cy="340"/>
          </a:xfrm>
          <a:solidFill>
            <a:srgbClr val="1B5D13"/>
          </a:solidFill>
        </p:grpSpPr>
        <p:sp>
          <p:nvSpPr>
            <p:cNvPr id="49" name="Freeform 693">
              <a:extLst>
                <a:ext uri="{FF2B5EF4-FFF2-40B4-BE49-F238E27FC236}">
                  <a16:creationId xmlns:a16="http://schemas.microsoft.com/office/drawing/2014/main" id="{4F525F52-75E4-4ACA-AB1C-51B6B697506D}"/>
                </a:ext>
              </a:extLst>
            </p:cNvPr>
            <p:cNvSpPr>
              <a:spLocks/>
            </p:cNvSpPr>
            <p:nvPr/>
          </p:nvSpPr>
          <p:spPr bwMode="auto">
            <a:xfrm>
              <a:off x="436" y="2031"/>
              <a:ext cx="207" cy="157"/>
            </a:xfrm>
            <a:custGeom>
              <a:avLst/>
              <a:gdLst>
                <a:gd name="T0" fmla="*/ 307 w 311"/>
                <a:gd name="T1" fmla="*/ 4 h 236"/>
                <a:gd name="T2" fmla="*/ 292 w 311"/>
                <a:gd name="T3" fmla="*/ 4 h 236"/>
                <a:gd name="T4" fmla="*/ 86 w 311"/>
                <a:gd name="T5" fmla="*/ 210 h 236"/>
                <a:gd name="T6" fmla="*/ 19 w 311"/>
                <a:gd name="T7" fmla="*/ 143 h 236"/>
                <a:gd name="T8" fmla="*/ 4 w 311"/>
                <a:gd name="T9" fmla="*/ 143 h 236"/>
                <a:gd name="T10" fmla="*/ 4 w 311"/>
                <a:gd name="T11" fmla="*/ 158 h 236"/>
                <a:gd name="T12" fmla="*/ 78 w 311"/>
                <a:gd name="T13" fmla="*/ 233 h 236"/>
                <a:gd name="T14" fmla="*/ 86 w 311"/>
                <a:gd name="T15" fmla="*/ 236 h 236"/>
                <a:gd name="T16" fmla="*/ 94 w 311"/>
                <a:gd name="T17" fmla="*/ 233 h 236"/>
                <a:gd name="T18" fmla="*/ 307 w 311"/>
                <a:gd name="T19" fmla="*/ 19 h 236"/>
                <a:gd name="T20" fmla="*/ 307 w 311"/>
                <a:gd name="T21" fmla="*/ 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236">
                  <a:moveTo>
                    <a:pt x="307" y="4"/>
                  </a:moveTo>
                  <a:cubicBezTo>
                    <a:pt x="303" y="0"/>
                    <a:pt x="296" y="0"/>
                    <a:pt x="292" y="4"/>
                  </a:cubicBezTo>
                  <a:cubicBezTo>
                    <a:pt x="86" y="210"/>
                    <a:pt x="86" y="210"/>
                    <a:pt x="86" y="210"/>
                  </a:cubicBezTo>
                  <a:cubicBezTo>
                    <a:pt x="19" y="143"/>
                    <a:pt x="19" y="143"/>
                    <a:pt x="19" y="143"/>
                  </a:cubicBezTo>
                  <a:cubicBezTo>
                    <a:pt x="15" y="139"/>
                    <a:pt x="8" y="139"/>
                    <a:pt x="4" y="143"/>
                  </a:cubicBezTo>
                  <a:cubicBezTo>
                    <a:pt x="0" y="147"/>
                    <a:pt x="0" y="154"/>
                    <a:pt x="4" y="158"/>
                  </a:cubicBezTo>
                  <a:cubicBezTo>
                    <a:pt x="78" y="233"/>
                    <a:pt x="78" y="233"/>
                    <a:pt x="78" y="233"/>
                  </a:cubicBezTo>
                  <a:cubicBezTo>
                    <a:pt x="81" y="235"/>
                    <a:pt x="83" y="236"/>
                    <a:pt x="86" y="236"/>
                  </a:cubicBezTo>
                  <a:cubicBezTo>
                    <a:pt x="89" y="236"/>
                    <a:pt x="91" y="235"/>
                    <a:pt x="94" y="233"/>
                  </a:cubicBezTo>
                  <a:cubicBezTo>
                    <a:pt x="307" y="19"/>
                    <a:pt x="307" y="19"/>
                    <a:pt x="307" y="19"/>
                  </a:cubicBezTo>
                  <a:cubicBezTo>
                    <a:pt x="311" y="15"/>
                    <a:pt x="311" y="8"/>
                    <a:pt x="307" y="4"/>
                  </a:cubicBezTo>
                  <a:close/>
                </a:path>
              </a:pathLst>
            </a:custGeom>
            <a:grpFill/>
            <a:ln>
              <a:solidFill>
                <a:srgbClr val="FABB0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50" name="Freeform 694">
              <a:extLst>
                <a:ext uri="{FF2B5EF4-FFF2-40B4-BE49-F238E27FC236}">
                  <a16:creationId xmlns:a16="http://schemas.microsoft.com/office/drawing/2014/main" id="{BA410B8F-7560-4884-907C-9DD8EDBD6777}"/>
                </a:ext>
              </a:extLst>
            </p:cNvPr>
            <p:cNvSpPr>
              <a:spLocks noEditPoints="1"/>
            </p:cNvSpPr>
            <p:nvPr/>
          </p:nvSpPr>
          <p:spPr bwMode="auto">
            <a:xfrm>
              <a:off x="373" y="1933"/>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rgbClr val="FABB0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Open Sans" panose="020B0606030504020204" pitchFamily="34" charset="0"/>
                <a:ea typeface="Open Sans" panose="020B0606030504020204" pitchFamily="34" charset="0"/>
                <a:cs typeface="Open Sans" panose="020B0606030504020204" pitchFamily="34" charset="0"/>
              </a:endParaRPr>
            </a:p>
          </p:txBody>
        </p:sp>
      </p:grpSp>
      <p:sp>
        <p:nvSpPr>
          <p:cNvPr id="53" name="Rectangle: Rounded Corners 20">
            <a:extLst>
              <a:ext uri="{FF2B5EF4-FFF2-40B4-BE49-F238E27FC236}">
                <a16:creationId xmlns:a16="http://schemas.microsoft.com/office/drawing/2014/main" id="{BB233896-851B-4E96-9CE8-054683B8EE24}"/>
              </a:ext>
            </a:extLst>
          </p:cNvPr>
          <p:cNvSpPr/>
          <p:nvPr/>
        </p:nvSpPr>
        <p:spPr>
          <a:xfrm>
            <a:off x="4816663" y="1742693"/>
            <a:ext cx="2554404" cy="199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all" spc="30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FACTORS TO BALANCE</a:t>
            </a:r>
            <a:endParaRPr kumimoji="0" lang="en-US" sz="1200" b="0" i="0" u="none" strike="noStrike" kern="0" cap="all" spc="30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3EE5E242-B679-4A67-9576-5A99305DC002}"/>
              </a:ext>
            </a:extLst>
          </p:cNvPr>
          <p:cNvSpPr txBox="1"/>
          <p:nvPr/>
        </p:nvSpPr>
        <p:spPr>
          <a:xfrm>
            <a:off x="2789131" y="1945743"/>
            <a:ext cx="6613738" cy="646331"/>
          </a:xfrm>
          <a:prstGeom prst="rect">
            <a:avLst/>
          </a:prstGeom>
          <a:noFill/>
        </p:spPr>
        <p:txBody>
          <a:bodyPr wrap="square" rtlCol="0">
            <a:spAutoFit/>
          </a:bodyPr>
          <a:lstStyle/>
          <a:p>
            <a:r>
              <a:rPr lang="en-US" sz="1200">
                <a:latin typeface="Open Sans" panose="020B0606030504020204" pitchFamily="34" charset="0"/>
                <a:ea typeface="Open Sans" panose="020B0606030504020204" pitchFamily="34" charset="0"/>
                <a:cs typeface="Open Sans" panose="020B0606030504020204" pitchFamily="34" charset="0"/>
              </a:rPr>
              <a:t>When evaluating the performance of your teams, it is important to look at their work from all angles, balancing the concrete data with fluid activities and measuring the entirety of a workers’ contributions to the team and the department.</a:t>
            </a:r>
          </a:p>
        </p:txBody>
      </p:sp>
      <p:sp>
        <p:nvSpPr>
          <p:cNvPr id="51" name="Title 1">
            <a:extLst>
              <a:ext uri="{FF2B5EF4-FFF2-40B4-BE49-F238E27FC236}">
                <a16:creationId xmlns:a16="http://schemas.microsoft.com/office/drawing/2014/main" id="{9FD387B8-8637-4DD7-BB0A-6F1AFFDE0F09}"/>
              </a:ext>
            </a:extLst>
          </p:cNvPr>
          <p:cNvSpPr txBox="1">
            <a:spLocks/>
          </p:cNvSpPr>
          <p:nvPr/>
        </p:nvSpPr>
        <p:spPr>
          <a:xfrm>
            <a:off x="648824" y="570081"/>
            <a:ext cx="9730852"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kumimoji="0" lang="en-US" sz="32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Rethinking Performance Management (2/2)</a:t>
            </a:r>
          </a:p>
        </p:txBody>
      </p:sp>
      <p:sp>
        <p:nvSpPr>
          <p:cNvPr id="54" name="Rectangle 53">
            <a:extLst>
              <a:ext uri="{FF2B5EF4-FFF2-40B4-BE49-F238E27FC236}">
                <a16:creationId xmlns:a16="http://schemas.microsoft.com/office/drawing/2014/main" id="{6C95C2DE-12B9-4238-A22F-3908F95AF8D1}"/>
              </a:ext>
            </a:extLst>
          </p:cNvPr>
          <p:cNvSpPr/>
          <p:nvPr/>
        </p:nvSpPr>
        <p:spPr>
          <a:xfrm>
            <a:off x="648824" y="1043551"/>
            <a:ext cx="10461112" cy="553998"/>
          </a:xfrm>
          <a:prstGeom prst="rect">
            <a:avLst/>
          </a:prstGeom>
        </p:spPr>
        <p:txBody>
          <a:bodyPr wrap="square" lIns="0" tIns="0" rIns="0" bIns="0" anchor="t">
            <a:spAutoFit/>
          </a:bodyPr>
          <a:lstStyle/>
          <a:p>
            <a:pPr>
              <a:spcBef>
                <a:spcPts val="331"/>
              </a:spcBef>
              <a:buSzPct val="100000"/>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Managers must learn to balance the many factors, both objective and subjective, that impact the productivity, efficiency, and success of </a:t>
            </a:r>
            <a:r>
              <a:rPr kumimoji="0" lang="en-US" sz="1800" b="0" i="0" u="none" strike="noStrike" kern="1200" cap="none" spc="0" normalizeH="0" baseline="0" noProof="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thei</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r teams.</a:t>
            </a: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5" name="Picture 54" descr="molecular strand.eps">
            <a:extLst>
              <a:ext uri="{FF2B5EF4-FFF2-40B4-BE49-F238E27FC236}">
                <a16:creationId xmlns:a16="http://schemas.microsoft.com/office/drawing/2014/main" id="{91105859-ADC8-4836-892C-0E257CB35AA9}"/>
              </a:ext>
            </a:extLst>
          </p:cNvPr>
          <p:cNvPicPr>
            <a:picLocks noChangeAspect="1"/>
          </p:cNvPicPr>
          <p:nvPr/>
        </p:nvPicPr>
        <p:blipFill rotWithShape="1">
          <a:blip r:embed="rId8">
            <a:duotone>
              <a:prstClr val="black"/>
              <a:srgbClr val="D9C3A5">
                <a:tint val="50000"/>
                <a:satMod val="180000"/>
              </a:srgbClr>
            </a:duotone>
            <a:extLst>
              <a:ext uri="{28A0092B-C50C-407E-A947-70E740481C1C}">
                <a14:useLocalDpi xmlns:a14="http://schemas.microsoft.com/office/drawing/2010/main" val="0"/>
              </a:ext>
            </a:extLst>
          </a:blip>
          <a:srcRect l="24342" r="24342"/>
          <a:stretch/>
        </p:blipFill>
        <p:spPr>
          <a:xfrm>
            <a:off x="0" y="3043735"/>
            <a:ext cx="12192000" cy="545769"/>
          </a:xfrm>
          <a:prstGeom prst="rect">
            <a:avLst/>
          </a:prstGeom>
        </p:spPr>
      </p:pic>
    </p:spTree>
    <p:extLst>
      <p:ext uri="{BB962C8B-B14F-4D97-AF65-F5344CB8AC3E}">
        <p14:creationId xmlns:p14="http://schemas.microsoft.com/office/powerpoint/2010/main" val="1773112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B4FE127-BFC0-4E32-8918-AC35652AFA0D}"/>
              </a:ext>
            </a:extLst>
          </p:cNvPr>
          <p:cNvSpPr/>
          <p:nvPr/>
        </p:nvSpPr>
        <p:spPr>
          <a:xfrm>
            <a:off x="581024" y="6419850"/>
            <a:ext cx="3499485" cy="198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a:extLst>
              <a:ext uri="{FF2B5EF4-FFF2-40B4-BE49-F238E27FC236}">
                <a16:creationId xmlns:a16="http://schemas.microsoft.com/office/drawing/2014/main" id="{F5AE3CDF-0ADA-465E-B2AA-3F1FAC1EABD6}"/>
              </a:ext>
            </a:extLst>
          </p:cNvPr>
          <p:cNvPicPr>
            <a:picLocks noChangeAspect="1" noChangeArrowheads="1"/>
          </p:cNvPicPr>
          <p:nvPr/>
        </p:nvPicPr>
        <p:blipFill rotWithShape="1">
          <a:blip r:embed="rId3">
            <a:alphaModFix amt="24000"/>
            <a:extLst>
              <a:ext uri="{28A0092B-C50C-407E-A947-70E740481C1C}">
                <a14:useLocalDpi xmlns:a14="http://schemas.microsoft.com/office/drawing/2010/main" val="0"/>
              </a:ext>
            </a:extLst>
          </a:blip>
          <a:srcRect l="8288" r="15861"/>
          <a:stretch/>
        </p:blipFill>
        <p:spPr bwMode="auto">
          <a:xfrm>
            <a:off x="1243988" y="0"/>
            <a:ext cx="9756030" cy="6858001"/>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267">
            <a:extLst>
              <a:ext uri="{FF2B5EF4-FFF2-40B4-BE49-F238E27FC236}">
                <a16:creationId xmlns:a16="http://schemas.microsoft.com/office/drawing/2014/main" id="{07A0A1B8-BE84-462C-A174-F2076D344016}"/>
              </a:ext>
            </a:extLst>
          </p:cNvPr>
          <p:cNvSpPr>
            <a:spLocks noEditPoints="1"/>
          </p:cNvSpPr>
          <p:nvPr/>
        </p:nvSpPr>
        <p:spPr bwMode="auto">
          <a:xfrm>
            <a:off x="5832832" y="2419753"/>
            <a:ext cx="526335" cy="527670"/>
          </a:xfrm>
          <a:custGeom>
            <a:avLst/>
            <a:gdLst>
              <a:gd name="T0" fmla="*/ 117 w 234"/>
              <a:gd name="T1" fmla="*/ 0 h 234"/>
              <a:gd name="T2" fmla="*/ 0 w 234"/>
              <a:gd name="T3" fmla="*/ 117 h 234"/>
              <a:gd name="T4" fmla="*/ 117 w 234"/>
              <a:gd name="T5" fmla="*/ 234 h 234"/>
              <a:gd name="T6" fmla="*/ 234 w 234"/>
              <a:gd name="T7" fmla="*/ 117 h 234"/>
              <a:gd name="T8" fmla="*/ 117 w 234"/>
              <a:gd name="T9" fmla="*/ 0 h 234"/>
              <a:gd name="T10" fmla="*/ 117 w 234"/>
              <a:gd name="T11" fmla="*/ 224 h 234"/>
              <a:gd name="T12" fmla="*/ 9 w 234"/>
              <a:gd name="T13" fmla="*/ 117 h 234"/>
              <a:gd name="T14" fmla="*/ 117 w 234"/>
              <a:gd name="T15" fmla="*/ 9 h 234"/>
              <a:gd name="T16" fmla="*/ 224 w 234"/>
              <a:gd name="T17" fmla="*/ 117 h 234"/>
              <a:gd name="T18" fmla="*/ 117 w 234"/>
              <a:gd name="T19" fmla="*/ 22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4">
                <a:moveTo>
                  <a:pt x="117" y="0"/>
                </a:moveTo>
                <a:cubicBezTo>
                  <a:pt x="52" y="0"/>
                  <a:pt x="0" y="52"/>
                  <a:pt x="0" y="117"/>
                </a:cubicBezTo>
                <a:cubicBezTo>
                  <a:pt x="0" y="181"/>
                  <a:pt x="52" y="234"/>
                  <a:pt x="117" y="234"/>
                </a:cubicBezTo>
                <a:cubicBezTo>
                  <a:pt x="181" y="234"/>
                  <a:pt x="234" y="181"/>
                  <a:pt x="234" y="117"/>
                </a:cubicBezTo>
                <a:cubicBezTo>
                  <a:pt x="234" y="52"/>
                  <a:pt x="181" y="0"/>
                  <a:pt x="117" y="0"/>
                </a:cubicBezTo>
                <a:close/>
                <a:moveTo>
                  <a:pt x="117" y="224"/>
                </a:moveTo>
                <a:cubicBezTo>
                  <a:pt x="57" y="224"/>
                  <a:pt x="9" y="176"/>
                  <a:pt x="9" y="117"/>
                </a:cubicBezTo>
                <a:cubicBezTo>
                  <a:pt x="9" y="57"/>
                  <a:pt x="57" y="9"/>
                  <a:pt x="117" y="9"/>
                </a:cubicBezTo>
                <a:cubicBezTo>
                  <a:pt x="176" y="9"/>
                  <a:pt x="224" y="57"/>
                  <a:pt x="224" y="117"/>
                </a:cubicBezTo>
                <a:cubicBezTo>
                  <a:pt x="224" y="176"/>
                  <a:pt x="176" y="224"/>
                  <a:pt x="117" y="224"/>
                </a:cubicBez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
            <a:schemeClr val="dk1"/>
          </a:fillRef>
          <a:effectRef idx="0">
            <a:schemeClr val="dk1"/>
          </a:effectRef>
          <a:fontRef idx="minor">
            <a:schemeClr val="lt1"/>
          </a:fontRef>
        </p:style>
        <p:txBody>
          <a:bodyPr vert="horz" wrap="square" lIns="65314" tIns="32657" rIns="65314" bIns="32657" numCol="1" anchor="t" anchorCtr="0" compatLnSpc="1">
            <a:prstTxWarp prst="textNoShape">
              <a:avLst/>
            </a:prstTxWarp>
          </a:bodyPr>
          <a:lstStyle/>
          <a:p>
            <a:endParaRPr lang="en-US" sz="1286">
              <a:latin typeface="Open Sans" panose="020B0606030504020204" pitchFamily="34" charset="0"/>
              <a:ea typeface="Open Sans" panose="020B0606030504020204" pitchFamily="34" charset="0"/>
              <a:cs typeface="Open Sans" panose="020B0606030504020204" pitchFamily="34" charset="0"/>
            </a:endParaRPr>
          </a:p>
        </p:txBody>
      </p:sp>
      <p:sp>
        <p:nvSpPr>
          <p:cNvPr id="19" name="Title 3">
            <a:extLst>
              <a:ext uri="{FF2B5EF4-FFF2-40B4-BE49-F238E27FC236}">
                <a16:creationId xmlns:a16="http://schemas.microsoft.com/office/drawing/2014/main" id="{D4E76674-FA3E-49B9-AA95-0F58206CCE43}"/>
              </a:ext>
            </a:extLst>
          </p:cNvPr>
          <p:cNvSpPr txBox="1">
            <a:spLocks/>
          </p:cNvSpPr>
          <p:nvPr/>
        </p:nvSpPr>
        <p:spPr bwMode="gray">
          <a:xfrm>
            <a:off x="-42498" y="2947423"/>
            <a:ext cx="12192000" cy="963153"/>
          </a:xfrm>
          <a:prstGeom prst="rect">
            <a:avLst/>
          </a:prstGeom>
        </p:spPr>
        <p:txBody>
          <a:bodyPr vert="horz" lIns="0" tIns="0" rIns="0" bIns="0" rtlCol="0" anchor="ctr" anchorCtr="0">
            <a:noAutofit/>
          </a:bodyPr>
          <a:lstStyle>
            <a:lvl1pPr algn="l" defTabSz="914377" rtl="0" eaLnBrk="1" latinLnBrk="0" hangingPunct="1">
              <a:lnSpc>
                <a:spcPct val="80000"/>
              </a:lnSpc>
              <a:spcBef>
                <a:spcPct val="0"/>
              </a:spcBef>
              <a:buNone/>
              <a:defRPr sz="2800" b="1" i="0" kern="1200" cap="none" spc="-100" baseline="0">
                <a:solidFill>
                  <a:schemeClr val="tx1"/>
                </a:solidFill>
                <a:latin typeface="Times New Roman" panose="02020603050405020304" pitchFamily="18" charset="0"/>
                <a:ea typeface="Bebas Neue" charset="0"/>
                <a:cs typeface="Times New Roman" panose="02020603050405020304" pitchFamily="18" charset="0"/>
              </a:defRPr>
            </a:lvl1pPr>
          </a:lstStyle>
          <a:p>
            <a:pPr lvl="0" algn="ctr">
              <a:defRPr/>
            </a:pPr>
            <a:r>
              <a:rPr lang="en-US" sz="3200" cap="all">
                <a:solidFill>
                  <a:srgbClr val="000000"/>
                </a:solidFill>
                <a:latin typeface="Open Sans" panose="020B0606030504020204" pitchFamily="34" charset="0"/>
                <a:ea typeface="Open Sans" panose="020B0606030504020204" pitchFamily="34" charset="0"/>
                <a:cs typeface="Open Sans" panose="020B0606030504020204" pitchFamily="34" charset="0"/>
              </a:rPr>
              <a:t>CHECKLISTS: PREPARING FOR TELEWORK</a:t>
            </a:r>
          </a:p>
        </p:txBody>
      </p:sp>
      <p:sp>
        <p:nvSpPr>
          <p:cNvPr id="28" name="Rectangle 27">
            <a:extLst>
              <a:ext uri="{FF2B5EF4-FFF2-40B4-BE49-F238E27FC236}">
                <a16:creationId xmlns:a16="http://schemas.microsoft.com/office/drawing/2014/main" id="{4F75A229-8D95-4859-BDE4-48A201E22AB4}"/>
              </a:ext>
            </a:extLst>
          </p:cNvPr>
          <p:cNvSpPr/>
          <p:nvPr/>
        </p:nvSpPr>
        <p:spPr>
          <a:xfrm flipH="1">
            <a:off x="10933578" y="0"/>
            <a:ext cx="75954" cy="6858000"/>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1CF161DE-7A70-4353-9FD9-EA2CB6FDAB05}"/>
              </a:ext>
            </a:extLst>
          </p:cNvPr>
          <p:cNvSpPr/>
          <p:nvPr/>
        </p:nvSpPr>
        <p:spPr>
          <a:xfrm flipH="1">
            <a:off x="1168034" y="0"/>
            <a:ext cx="75954" cy="6858000"/>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Thought bubble with solid fill">
            <a:extLst>
              <a:ext uri="{FF2B5EF4-FFF2-40B4-BE49-F238E27FC236}">
                <a16:creationId xmlns:a16="http://schemas.microsoft.com/office/drawing/2014/main" id="{C97FA7B3-9284-49A5-8CCA-2B426DF21F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747" y="2439260"/>
            <a:ext cx="457200" cy="457200"/>
          </a:xfrm>
          <a:prstGeom prst="rect">
            <a:avLst/>
          </a:prstGeom>
        </p:spPr>
      </p:pic>
    </p:spTree>
    <p:extLst>
      <p:ext uri="{BB962C8B-B14F-4D97-AF65-F5344CB8AC3E}">
        <p14:creationId xmlns:p14="http://schemas.microsoft.com/office/powerpoint/2010/main" val="1228408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CD5DBF71-4FEF-4AB0-8867-6620BD17D3D3}"/>
              </a:ext>
            </a:extLst>
          </p:cNvPr>
          <p:cNvSpPr txBox="1"/>
          <p:nvPr/>
        </p:nvSpPr>
        <p:spPr>
          <a:xfrm>
            <a:off x="648824" y="1043551"/>
            <a:ext cx="10791135" cy="523220"/>
          </a:xfrm>
          <a:prstGeom prst="rect">
            <a:avLst/>
          </a:prstGeom>
          <a:noFill/>
        </p:spPr>
        <p:txBody>
          <a:bodyPr vert="horz" wrap="square" lIns="0" tIns="0" rIns="0" bIns="0" rtlCol="0">
            <a:noAutofit/>
          </a:bodyPr>
          <a:lstStyle/>
          <a:p>
            <a:pPr marL="0" lvl="1">
              <a:spcAft>
                <a:spcPts val="400"/>
              </a:spcAft>
              <a:buSzPct val="100000"/>
              <a:defRPr/>
            </a:pPr>
            <a:r>
              <a:rPr lang="en-US" spc="-5">
                <a:latin typeface="Open Sans" panose="020B0606030504020204" pitchFamily="34" charset="0"/>
                <a:ea typeface="Open Sans" panose="020B0606030504020204" pitchFamily="34" charset="0"/>
                <a:cs typeface="Open Sans" panose="020B0606030504020204" pitchFamily="34" charset="0"/>
              </a:rPr>
              <a:t>Ensure that </a:t>
            </a:r>
            <a:r>
              <a:rPr lang="en-US" b="1" spc="-5">
                <a:latin typeface="Open Sans" panose="020B0606030504020204" pitchFamily="34" charset="0"/>
                <a:ea typeface="Open Sans" panose="020B0606030504020204" pitchFamily="34" charset="0"/>
                <a:cs typeface="Open Sans" panose="020B0606030504020204" pitchFamily="34" charset="0"/>
              </a:rPr>
              <a:t>you are prepared to lead your team. </a:t>
            </a:r>
            <a:r>
              <a:rPr lang="en-US" spc="-5">
                <a:latin typeface="Open Sans" panose="020B0606030504020204" pitchFamily="34" charset="0"/>
                <a:ea typeface="Open Sans" panose="020B0606030504020204" pitchFamily="34" charset="0"/>
                <a:cs typeface="Open Sans" panose="020B0606030504020204" pitchFamily="34" charset="0"/>
              </a:rPr>
              <a:t>The checklist below includes </a:t>
            </a:r>
            <a:r>
              <a:rPr lang="en-US" b="1" spc="-5">
                <a:latin typeface="Open Sans" panose="020B0606030504020204" pitchFamily="34" charset="0"/>
                <a:ea typeface="Open Sans" panose="020B0606030504020204" pitchFamily="34" charset="0"/>
                <a:cs typeface="Open Sans" panose="020B0606030504020204" pitchFamily="34" charset="0"/>
              </a:rPr>
              <a:t>questions to ask yourself</a:t>
            </a:r>
            <a:r>
              <a:rPr lang="en-US" spc="-5">
                <a:latin typeface="Open Sans" panose="020B0606030504020204" pitchFamily="34" charset="0"/>
                <a:ea typeface="Open Sans" panose="020B0606030504020204" pitchFamily="34" charset="0"/>
                <a:cs typeface="Open Sans" panose="020B0606030504020204" pitchFamily="34" charset="0"/>
              </a:rPr>
              <a:t> to better prepare you to manage virtual teams. </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9" name="Title 1">
            <a:extLst>
              <a:ext uri="{FF2B5EF4-FFF2-40B4-BE49-F238E27FC236}">
                <a16:creationId xmlns:a16="http://schemas.microsoft.com/office/drawing/2014/main" id="{324EA461-4B54-4922-95B2-14C87CC71AC6}"/>
              </a:ext>
            </a:extLst>
          </p:cNvPr>
          <p:cNvSpPr txBox="1">
            <a:spLocks/>
          </p:cNvSpPr>
          <p:nvPr/>
        </p:nvSpPr>
        <p:spPr>
          <a:xfrm>
            <a:off x="648824" y="570081"/>
            <a:ext cx="9730852"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a:solidFill>
                  <a:srgbClr val="000000"/>
                </a:solidFill>
                <a:latin typeface="Open Sans" panose="020B0606030504020204" pitchFamily="34" charset="0"/>
                <a:ea typeface="Open Sans" panose="020B0606030504020204" pitchFamily="34" charset="0"/>
                <a:cs typeface="Open Sans" panose="020B0606030504020204" pitchFamily="34" charset="0"/>
              </a:rPr>
              <a:t>Manager Checklist</a:t>
            </a:r>
          </a:p>
        </p:txBody>
      </p:sp>
      <p:grpSp>
        <p:nvGrpSpPr>
          <p:cNvPr id="2" name="Group 1">
            <a:extLst>
              <a:ext uri="{FF2B5EF4-FFF2-40B4-BE49-F238E27FC236}">
                <a16:creationId xmlns:a16="http://schemas.microsoft.com/office/drawing/2014/main" id="{789E9D33-2C96-45E0-A4D6-8B554D8DB182}"/>
              </a:ext>
            </a:extLst>
          </p:cNvPr>
          <p:cNvGrpSpPr/>
          <p:nvPr/>
        </p:nvGrpSpPr>
        <p:grpSpPr>
          <a:xfrm>
            <a:off x="411277" y="1748877"/>
            <a:ext cx="11238804" cy="4273010"/>
            <a:chOff x="411277" y="1685072"/>
            <a:chExt cx="11238804" cy="4273010"/>
          </a:xfrm>
        </p:grpSpPr>
        <p:sp>
          <p:nvSpPr>
            <p:cNvPr id="85" name="Rectangle: Rounded Corners 84">
              <a:extLst>
                <a:ext uri="{FF2B5EF4-FFF2-40B4-BE49-F238E27FC236}">
                  <a16:creationId xmlns:a16="http://schemas.microsoft.com/office/drawing/2014/main" id="{5DAFF0B5-8EB9-4D8E-8D60-BAB62C507D28}"/>
                </a:ext>
              </a:extLst>
            </p:cNvPr>
            <p:cNvSpPr/>
            <p:nvPr/>
          </p:nvSpPr>
          <p:spPr>
            <a:xfrm>
              <a:off x="9326291" y="2090379"/>
              <a:ext cx="2266067" cy="3782024"/>
            </a:xfrm>
            <a:prstGeom prst="roundRect">
              <a:avLst/>
            </a:prstGeom>
            <a:solidFill>
              <a:schemeClr val="bg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grpSp>
          <p:nvGrpSpPr>
            <p:cNvPr id="86" name="Group 85">
              <a:extLst>
                <a:ext uri="{FF2B5EF4-FFF2-40B4-BE49-F238E27FC236}">
                  <a16:creationId xmlns:a16="http://schemas.microsoft.com/office/drawing/2014/main" id="{6EE60616-9427-4623-B874-25510A5DBA6E}"/>
                </a:ext>
              </a:extLst>
            </p:cNvPr>
            <p:cNvGrpSpPr/>
            <p:nvPr/>
          </p:nvGrpSpPr>
          <p:grpSpPr>
            <a:xfrm>
              <a:off x="8879904" y="1685072"/>
              <a:ext cx="2769473" cy="619770"/>
              <a:chOff x="698697" y="3356384"/>
              <a:chExt cx="2769473" cy="619770"/>
            </a:xfrm>
          </p:grpSpPr>
          <p:sp>
            <p:nvSpPr>
              <p:cNvPr id="87" name="Flowchart: Alternate Process 86">
                <a:extLst>
                  <a:ext uri="{FF2B5EF4-FFF2-40B4-BE49-F238E27FC236}">
                    <a16:creationId xmlns:a16="http://schemas.microsoft.com/office/drawing/2014/main" id="{3C16CFB0-32C2-42A6-8D0F-13C97B5948EE}"/>
                  </a:ext>
                </a:extLst>
              </p:cNvPr>
              <p:cNvSpPr/>
              <p:nvPr/>
            </p:nvSpPr>
            <p:spPr>
              <a:xfrm>
                <a:off x="1114097" y="3429508"/>
                <a:ext cx="2354073" cy="473523"/>
              </a:xfrm>
              <a:prstGeom prst="flowChartAlternateProcess">
                <a:avLst/>
              </a:prstGeom>
              <a:solidFill>
                <a:srgbClr val="9AA0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90" name="Group 89">
                <a:extLst>
                  <a:ext uri="{FF2B5EF4-FFF2-40B4-BE49-F238E27FC236}">
                    <a16:creationId xmlns:a16="http://schemas.microsoft.com/office/drawing/2014/main" id="{FE04C57C-0F58-4987-A898-41958F41F910}"/>
                  </a:ext>
                </a:extLst>
              </p:cNvPr>
              <p:cNvGrpSpPr/>
              <p:nvPr/>
            </p:nvGrpSpPr>
            <p:grpSpPr>
              <a:xfrm>
                <a:off x="698697" y="3356384"/>
                <a:ext cx="619770" cy="619770"/>
                <a:chOff x="1627942" y="1556489"/>
                <a:chExt cx="619770" cy="619770"/>
              </a:xfrm>
            </p:grpSpPr>
            <p:sp>
              <p:nvSpPr>
                <p:cNvPr id="92" name="Oval 91">
                  <a:extLst>
                    <a:ext uri="{FF2B5EF4-FFF2-40B4-BE49-F238E27FC236}">
                      <a16:creationId xmlns:a16="http://schemas.microsoft.com/office/drawing/2014/main" id="{7F97922E-1AC2-4EEF-A384-FAC73292B948}"/>
                    </a:ext>
                  </a:extLst>
                </p:cNvPr>
                <p:cNvSpPr/>
                <p:nvPr/>
              </p:nvSpPr>
              <p:spPr>
                <a:xfrm>
                  <a:off x="1627942" y="1556489"/>
                  <a:ext cx="619770" cy="6197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3" name="Freeform 11">
                  <a:extLst>
                    <a:ext uri="{FF2B5EF4-FFF2-40B4-BE49-F238E27FC236}">
                      <a16:creationId xmlns:a16="http://schemas.microsoft.com/office/drawing/2014/main" id="{2DCCC551-6F34-49CF-95AE-C7E6828B6652}"/>
                    </a:ext>
                  </a:extLst>
                </p:cNvPr>
                <p:cNvSpPr>
                  <a:spLocks noEditPoints="1"/>
                </p:cNvSpPr>
                <p:nvPr/>
              </p:nvSpPr>
              <p:spPr bwMode="auto">
                <a:xfrm>
                  <a:off x="1652733" y="1582313"/>
                  <a:ext cx="570188" cy="568123"/>
                </a:xfrm>
                <a:custGeom>
                  <a:avLst/>
                  <a:gdLst>
                    <a:gd name="T0" fmla="*/ 312 w 658"/>
                    <a:gd name="T1" fmla="*/ 658 h 658"/>
                    <a:gd name="T2" fmla="*/ 262 w 658"/>
                    <a:gd name="T3" fmla="*/ 652 h 658"/>
                    <a:gd name="T4" fmla="*/ 202 w 658"/>
                    <a:gd name="T5" fmla="*/ 633 h 658"/>
                    <a:gd name="T6" fmla="*/ 120 w 658"/>
                    <a:gd name="T7" fmla="*/ 583 h 658"/>
                    <a:gd name="T8" fmla="*/ 56 w 658"/>
                    <a:gd name="T9" fmla="*/ 513 h 658"/>
                    <a:gd name="T10" fmla="*/ 15 w 658"/>
                    <a:gd name="T11" fmla="*/ 427 h 658"/>
                    <a:gd name="T12" fmla="*/ 4 w 658"/>
                    <a:gd name="T13" fmla="*/ 379 h 658"/>
                    <a:gd name="T14" fmla="*/ 0 w 658"/>
                    <a:gd name="T15" fmla="*/ 329 h 658"/>
                    <a:gd name="T16" fmla="*/ 1 w 658"/>
                    <a:gd name="T17" fmla="*/ 295 h 658"/>
                    <a:gd name="T18" fmla="*/ 11 w 658"/>
                    <a:gd name="T19" fmla="*/ 247 h 658"/>
                    <a:gd name="T20" fmla="*/ 40 w 658"/>
                    <a:gd name="T21" fmla="*/ 173 h 658"/>
                    <a:gd name="T22" fmla="*/ 97 w 658"/>
                    <a:gd name="T23" fmla="*/ 96 h 658"/>
                    <a:gd name="T24" fmla="*/ 172 w 658"/>
                    <a:gd name="T25" fmla="*/ 40 h 658"/>
                    <a:gd name="T26" fmla="*/ 247 w 658"/>
                    <a:gd name="T27" fmla="*/ 10 h 658"/>
                    <a:gd name="T28" fmla="*/ 296 w 658"/>
                    <a:gd name="T29" fmla="*/ 2 h 658"/>
                    <a:gd name="T30" fmla="*/ 329 w 658"/>
                    <a:gd name="T31" fmla="*/ 0 h 658"/>
                    <a:gd name="T32" fmla="*/ 379 w 658"/>
                    <a:gd name="T33" fmla="*/ 4 h 658"/>
                    <a:gd name="T34" fmla="*/ 426 w 658"/>
                    <a:gd name="T35" fmla="*/ 16 h 658"/>
                    <a:gd name="T36" fmla="*/ 513 w 658"/>
                    <a:gd name="T37" fmla="*/ 56 h 658"/>
                    <a:gd name="T38" fmla="*/ 583 w 658"/>
                    <a:gd name="T39" fmla="*/ 121 h 658"/>
                    <a:gd name="T40" fmla="*/ 632 w 658"/>
                    <a:gd name="T41" fmla="*/ 201 h 658"/>
                    <a:gd name="T42" fmla="*/ 652 w 658"/>
                    <a:gd name="T43" fmla="*/ 263 h 658"/>
                    <a:gd name="T44" fmla="*/ 657 w 658"/>
                    <a:gd name="T45" fmla="*/ 313 h 658"/>
                    <a:gd name="T46" fmla="*/ 657 w 658"/>
                    <a:gd name="T47" fmla="*/ 346 h 658"/>
                    <a:gd name="T48" fmla="*/ 652 w 658"/>
                    <a:gd name="T49" fmla="*/ 396 h 658"/>
                    <a:gd name="T50" fmla="*/ 632 w 658"/>
                    <a:gd name="T51" fmla="*/ 457 h 658"/>
                    <a:gd name="T52" fmla="*/ 583 w 658"/>
                    <a:gd name="T53" fmla="*/ 539 h 658"/>
                    <a:gd name="T54" fmla="*/ 513 w 658"/>
                    <a:gd name="T55" fmla="*/ 602 h 658"/>
                    <a:gd name="T56" fmla="*/ 426 w 658"/>
                    <a:gd name="T57" fmla="*/ 644 h 658"/>
                    <a:gd name="T58" fmla="*/ 379 w 658"/>
                    <a:gd name="T59" fmla="*/ 654 h 658"/>
                    <a:gd name="T60" fmla="*/ 329 w 658"/>
                    <a:gd name="T61" fmla="*/ 658 h 658"/>
                    <a:gd name="T62" fmla="*/ 329 w 658"/>
                    <a:gd name="T63" fmla="*/ 37 h 658"/>
                    <a:gd name="T64" fmla="*/ 242 w 658"/>
                    <a:gd name="T65" fmla="*/ 51 h 658"/>
                    <a:gd name="T66" fmla="*/ 167 w 658"/>
                    <a:gd name="T67" fmla="*/ 88 h 658"/>
                    <a:gd name="T68" fmla="*/ 105 w 658"/>
                    <a:gd name="T69" fmla="*/ 144 h 658"/>
                    <a:gd name="T70" fmla="*/ 60 w 658"/>
                    <a:gd name="T71" fmla="*/ 216 h 658"/>
                    <a:gd name="T72" fmla="*/ 39 w 658"/>
                    <a:gd name="T73" fmla="*/ 299 h 658"/>
                    <a:gd name="T74" fmla="*/ 39 w 658"/>
                    <a:gd name="T75" fmla="*/ 359 h 658"/>
                    <a:gd name="T76" fmla="*/ 60 w 658"/>
                    <a:gd name="T77" fmla="*/ 443 h 658"/>
                    <a:gd name="T78" fmla="*/ 105 w 658"/>
                    <a:gd name="T79" fmla="*/ 514 h 658"/>
                    <a:gd name="T80" fmla="*/ 167 w 658"/>
                    <a:gd name="T81" fmla="*/ 571 h 658"/>
                    <a:gd name="T82" fmla="*/ 242 w 658"/>
                    <a:gd name="T83" fmla="*/ 607 h 658"/>
                    <a:gd name="T84" fmla="*/ 329 w 658"/>
                    <a:gd name="T85" fmla="*/ 621 h 658"/>
                    <a:gd name="T86" fmla="*/ 387 w 658"/>
                    <a:gd name="T87" fmla="*/ 615 h 658"/>
                    <a:gd name="T88" fmla="*/ 468 w 658"/>
                    <a:gd name="T89" fmla="*/ 586 h 658"/>
                    <a:gd name="T90" fmla="*/ 535 w 658"/>
                    <a:gd name="T91" fmla="*/ 535 h 658"/>
                    <a:gd name="T92" fmla="*/ 585 w 658"/>
                    <a:gd name="T93" fmla="*/ 467 h 658"/>
                    <a:gd name="T94" fmla="*/ 614 w 658"/>
                    <a:gd name="T95" fmla="*/ 388 h 658"/>
                    <a:gd name="T96" fmla="*/ 621 w 658"/>
                    <a:gd name="T97" fmla="*/ 329 h 658"/>
                    <a:gd name="T98" fmla="*/ 607 w 658"/>
                    <a:gd name="T99" fmla="*/ 243 h 658"/>
                    <a:gd name="T100" fmla="*/ 570 w 658"/>
                    <a:gd name="T101" fmla="*/ 166 h 658"/>
                    <a:gd name="T102" fmla="*/ 515 w 658"/>
                    <a:gd name="T103" fmla="*/ 105 h 658"/>
                    <a:gd name="T104" fmla="*/ 442 w 658"/>
                    <a:gd name="T105" fmla="*/ 62 h 658"/>
                    <a:gd name="T106" fmla="*/ 359 w 658"/>
                    <a:gd name="T107" fmla="*/ 4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2" y="658"/>
                      </a:lnTo>
                      <a:lnTo>
                        <a:pt x="296" y="657"/>
                      </a:lnTo>
                      <a:lnTo>
                        <a:pt x="279" y="654"/>
                      </a:lnTo>
                      <a:lnTo>
                        <a:pt x="262" y="652"/>
                      </a:lnTo>
                      <a:lnTo>
                        <a:pt x="247" y="648"/>
                      </a:lnTo>
                      <a:lnTo>
                        <a:pt x="231" y="644"/>
                      </a:lnTo>
                      <a:lnTo>
                        <a:pt x="202" y="633"/>
                      </a:lnTo>
                      <a:lnTo>
                        <a:pt x="172" y="618"/>
                      </a:lnTo>
                      <a:lnTo>
                        <a:pt x="145" y="602"/>
                      </a:lnTo>
                      <a:lnTo>
                        <a:pt x="120" y="583"/>
                      </a:lnTo>
                      <a:lnTo>
                        <a:pt x="97" y="562"/>
                      </a:lnTo>
                      <a:lnTo>
                        <a:pt x="75" y="539"/>
                      </a:lnTo>
                      <a:lnTo>
                        <a:pt x="56" y="513"/>
                      </a:lnTo>
                      <a:lnTo>
                        <a:pt x="40" y="486"/>
                      </a:lnTo>
                      <a:lnTo>
                        <a:pt x="25" y="457"/>
                      </a:lnTo>
                      <a:lnTo>
                        <a:pt x="15" y="427"/>
                      </a:lnTo>
                      <a:lnTo>
                        <a:pt x="11" y="411"/>
                      </a:lnTo>
                      <a:lnTo>
                        <a:pt x="7" y="396"/>
                      </a:lnTo>
                      <a:lnTo>
                        <a:pt x="4" y="379"/>
                      </a:lnTo>
                      <a:lnTo>
                        <a:pt x="1" y="363"/>
                      </a:lnTo>
                      <a:lnTo>
                        <a:pt x="0" y="346"/>
                      </a:lnTo>
                      <a:lnTo>
                        <a:pt x="0" y="329"/>
                      </a:lnTo>
                      <a:lnTo>
                        <a:pt x="0" y="329"/>
                      </a:lnTo>
                      <a:lnTo>
                        <a:pt x="0" y="313"/>
                      </a:lnTo>
                      <a:lnTo>
                        <a:pt x="1" y="295"/>
                      </a:lnTo>
                      <a:lnTo>
                        <a:pt x="4" y="279"/>
                      </a:lnTo>
                      <a:lnTo>
                        <a:pt x="7" y="263"/>
                      </a:lnTo>
                      <a:lnTo>
                        <a:pt x="11" y="247"/>
                      </a:lnTo>
                      <a:lnTo>
                        <a:pt x="15" y="232"/>
                      </a:lnTo>
                      <a:lnTo>
                        <a:pt x="25" y="201"/>
                      </a:lnTo>
                      <a:lnTo>
                        <a:pt x="40" y="173"/>
                      </a:lnTo>
                      <a:lnTo>
                        <a:pt x="56" y="145"/>
                      </a:lnTo>
                      <a:lnTo>
                        <a:pt x="75" y="121"/>
                      </a:lnTo>
                      <a:lnTo>
                        <a:pt x="97" y="96"/>
                      </a:lnTo>
                      <a:lnTo>
                        <a:pt x="120" y="75"/>
                      </a:lnTo>
                      <a:lnTo>
                        <a:pt x="145" y="56"/>
                      </a:lnTo>
                      <a:lnTo>
                        <a:pt x="172" y="40"/>
                      </a:lnTo>
                      <a:lnTo>
                        <a:pt x="202" y="27"/>
                      </a:lnTo>
                      <a:lnTo>
                        <a:pt x="231" y="16"/>
                      </a:lnTo>
                      <a:lnTo>
                        <a:pt x="247" y="10"/>
                      </a:lnTo>
                      <a:lnTo>
                        <a:pt x="262" y="6"/>
                      </a:lnTo>
                      <a:lnTo>
                        <a:pt x="279" y="4"/>
                      </a:lnTo>
                      <a:lnTo>
                        <a:pt x="296" y="2"/>
                      </a:lnTo>
                      <a:lnTo>
                        <a:pt x="312" y="1"/>
                      </a:lnTo>
                      <a:lnTo>
                        <a:pt x="329" y="0"/>
                      </a:lnTo>
                      <a:lnTo>
                        <a:pt x="329" y="0"/>
                      </a:lnTo>
                      <a:lnTo>
                        <a:pt x="345" y="1"/>
                      </a:lnTo>
                      <a:lnTo>
                        <a:pt x="363" y="2"/>
                      </a:lnTo>
                      <a:lnTo>
                        <a:pt x="379" y="4"/>
                      </a:lnTo>
                      <a:lnTo>
                        <a:pt x="395" y="6"/>
                      </a:lnTo>
                      <a:lnTo>
                        <a:pt x="411" y="10"/>
                      </a:lnTo>
                      <a:lnTo>
                        <a:pt x="426" y="16"/>
                      </a:lnTo>
                      <a:lnTo>
                        <a:pt x="457" y="27"/>
                      </a:lnTo>
                      <a:lnTo>
                        <a:pt x="485" y="40"/>
                      </a:lnTo>
                      <a:lnTo>
                        <a:pt x="513" y="56"/>
                      </a:lnTo>
                      <a:lnTo>
                        <a:pt x="538" y="75"/>
                      </a:lnTo>
                      <a:lnTo>
                        <a:pt x="562" y="96"/>
                      </a:lnTo>
                      <a:lnTo>
                        <a:pt x="583" y="121"/>
                      </a:lnTo>
                      <a:lnTo>
                        <a:pt x="602" y="145"/>
                      </a:lnTo>
                      <a:lnTo>
                        <a:pt x="618" y="173"/>
                      </a:lnTo>
                      <a:lnTo>
                        <a:pt x="632" y="201"/>
                      </a:lnTo>
                      <a:lnTo>
                        <a:pt x="644" y="232"/>
                      </a:lnTo>
                      <a:lnTo>
                        <a:pt x="648" y="247"/>
                      </a:lnTo>
                      <a:lnTo>
                        <a:pt x="652" y="263"/>
                      </a:lnTo>
                      <a:lnTo>
                        <a:pt x="654" y="279"/>
                      </a:lnTo>
                      <a:lnTo>
                        <a:pt x="656" y="295"/>
                      </a:lnTo>
                      <a:lnTo>
                        <a:pt x="657" y="313"/>
                      </a:lnTo>
                      <a:lnTo>
                        <a:pt x="658" y="329"/>
                      </a:lnTo>
                      <a:lnTo>
                        <a:pt x="658" y="329"/>
                      </a:lnTo>
                      <a:lnTo>
                        <a:pt x="657" y="346"/>
                      </a:lnTo>
                      <a:lnTo>
                        <a:pt x="656" y="363"/>
                      </a:lnTo>
                      <a:lnTo>
                        <a:pt x="654" y="379"/>
                      </a:lnTo>
                      <a:lnTo>
                        <a:pt x="652" y="396"/>
                      </a:lnTo>
                      <a:lnTo>
                        <a:pt x="648" y="411"/>
                      </a:lnTo>
                      <a:lnTo>
                        <a:pt x="644" y="427"/>
                      </a:lnTo>
                      <a:lnTo>
                        <a:pt x="632" y="457"/>
                      </a:lnTo>
                      <a:lnTo>
                        <a:pt x="618" y="486"/>
                      </a:lnTo>
                      <a:lnTo>
                        <a:pt x="602" y="513"/>
                      </a:lnTo>
                      <a:lnTo>
                        <a:pt x="583" y="539"/>
                      </a:lnTo>
                      <a:lnTo>
                        <a:pt x="562" y="562"/>
                      </a:lnTo>
                      <a:lnTo>
                        <a:pt x="538" y="583"/>
                      </a:lnTo>
                      <a:lnTo>
                        <a:pt x="513" y="602"/>
                      </a:lnTo>
                      <a:lnTo>
                        <a:pt x="485" y="618"/>
                      </a:lnTo>
                      <a:lnTo>
                        <a:pt x="457" y="633"/>
                      </a:lnTo>
                      <a:lnTo>
                        <a:pt x="426" y="644"/>
                      </a:lnTo>
                      <a:lnTo>
                        <a:pt x="411" y="648"/>
                      </a:lnTo>
                      <a:lnTo>
                        <a:pt x="395" y="652"/>
                      </a:lnTo>
                      <a:lnTo>
                        <a:pt x="379" y="654"/>
                      </a:lnTo>
                      <a:lnTo>
                        <a:pt x="363" y="657"/>
                      </a:lnTo>
                      <a:lnTo>
                        <a:pt x="345" y="658"/>
                      </a:lnTo>
                      <a:lnTo>
                        <a:pt x="329" y="658"/>
                      </a:lnTo>
                      <a:lnTo>
                        <a:pt x="329" y="658"/>
                      </a:lnTo>
                      <a:close/>
                      <a:moveTo>
                        <a:pt x="329" y="37"/>
                      </a:moveTo>
                      <a:lnTo>
                        <a:pt x="329" y="37"/>
                      </a:lnTo>
                      <a:lnTo>
                        <a:pt x="300" y="40"/>
                      </a:lnTo>
                      <a:lnTo>
                        <a:pt x="270" y="44"/>
                      </a:lnTo>
                      <a:lnTo>
                        <a:pt x="242" y="51"/>
                      </a:lnTo>
                      <a:lnTo>
                        <a:pt x="215" y="62"/>
                      </a:lnTo>
                      <a:lnTo>
                        <a:pt x="191" y="74"/>
                      </a:lnTo>
                      <a:lnTo>
                        <a:pt x="167" y="88"/>
                      </a:lnTo>
                      <a:lnTo>
                        <a:pt x="144" y="105"/>
                      </a:lnTo>
                      <a:lnTo>
                        <a:pt x="124" y="123"/>
                      </a:lnTo>
                      <a:lnTo>
                        <a:pt x="105" y="144"/>
                      </a:lnTo>
                      <a:lnTo>
                        <a:pt x="87" y="166"/>
                      </a:lnTo>
                      <a:lnTo>
                        <a:pt x="73" y="191"/>
                      </a:lnTo>
                      <a:lnTo>
                        <a:pt x="60" y="216"/>
                      </a:lnTo>
                      <a:lnTo>
                        <a:pt x="51" y="243"/>
                      </a:lnTo>
                      <a:lnTo>
                        <a:pt x="43" y="271"/>
                      </a:lnTo>
                      <a:lnTo>
                        <a:pt x="39" y="299"/>
                      </a:lnTo>
                      <a:lnTo>
                        <a:pt x="38" y="329"/>
                      </a:lnTo>
                      <a:lnTo>
                        <a:pt x="38" y="329"/>
                      </a:lnTo>
                      <a:lnTo>
                        <a:pt x="39" y="359"/>
                      </a:lnTo>
                      <a:lnTo>
                        <a:pt x="43" y="388"/>
                      </a:lnTo>
                      <a:lnTo>
                        <a:pt x="51" y="416"/>
                      </a:lnTo>
                      <a:lnTo>
                        <a:pt x="60" y="443"/>
                      </a:lnTo>
                      <a:lnTo>
                        <a:pt x="73" y="467"/>
                      </a:lnTo>
                      <a:lnTo>
                        <a:pt x="87" y="492"/>
                      </a:lnTo>
                      <a:lnTo>
                        <a:pt x="105" y="514"/>
                      </a:lnTo>
                      <a:lnTo>
                        <a:pt x="124" y="535"/>
                      </a:lnTo>
                      <a:lnTo>
                        <a:pt x="144" y="553"/>
                      </a:lnTo>
                      <a:lnTo>
                        <a:pt x="167" y="571"/>
                      </a:lnTo>
                      <a:lnTo>
                        <a:pt x="191" y="586"/>
                      </a:lnTo>
                      <a:lnTo>
                        <a:pt x="215" y="598"/>
                      </a:lnTo>
                      <a:lnTo>
                        <a:pt x="242" y="607"/>
                      </a:lnTo>
                      <a:lnTo>
                        <a:pt x="270" y="615"/>
                      </a:lnTo>
                      <a:lnTo>
                        <a:pt x="300" y="619"/>
                      </a:lnTo>
                      <a:lnTo>
                        <a:pt x="329" y="621"/>
                      </a:lnTo>
                      <a:lnTo>
                        <a:pt x="329" y="621"/>
                      </a:lnTo>
                      <a:lnTo>
                        <a:pt x="359" y="619"/>
                      </a:lnTo>
                      <a:lnTo>
                        <a:pt x="387" y="615"/>
                      </a:lnTo>
                      <a:lnTo>
                        <a:pt x="415" y="607"/>
                      </a:lnTo>
                      <a:lnTo>
                        <a:pt x="442" y="598"/>
                      </a:lnTo>
                      <a:lnTo>
                        <a:pt x="468" y="586"/>
                      </a:lnTo>
                      <a:lnTo>
                        <a:pt x="492" y="571"/>
                      </a:lnTo>
                      <a:lnTo>
                        <a:pt x="515" y="553"/>
                      </a:lnTo>
                      <a:lnTo>
                        <a:pt x="535" y="535"/>
                      </a:lnTo>
                      <a:lnTo>
                        <a:pt x="554" y="514"/>
                      </a:lnTo>
                      <a:lnTo>
                        <a:pt x="570" y="492"/>
                      </a:lnTo>
                      <a:lnTo>
                        <a:pt x="585" y="467"/>
                      </a:lnTo>
                      <a:lnTo>
                        <a:pt x="597" y="443"/>
                      </a:lnTo>
                      <a:lnTo>
                        <a:pt x="607" y="416"/>
                      </a:lnTo>
                      <a:lnTo>
                        <a:pt x="614" y="388"/>
                      </a:lnTo>
                      <a:lnTo>
                        <a:pt x="618" y="359"/>
                      </a:lnTo>
                      <a:lnTo>
                        <a:pt x="621" y="329"/>
                      </a:lnTo>
                      <a:lnTo>
                        <a:pt x="621" y="329"/>
                      </a:lnTo>
                      <a:lnTo>
                        <a:pt x="618" y="299"/>
                      </a:lnTo>
                      <a:lnTo>
                        <a:pt x="614" y="271"/>
                      </a:lnTo>
                      <a:lnTo>
                        <a:pt x="607" y="243"/>
                      </a:lnTo>
                      <a:lnTo>
                        <a:pt x="597" y="216"/>
                      </a:lnTo>
                      <a:lnTo>
                        <a:pt x="585" y="191"/>
                      </a:lnTo>
                      <a:lnTo>
                        <a:pt x="570" y="166"/>
                      </a:lnTo>
                      <a:lnTo>
                        <a:pt x="554" y="144"/>
                      </a:lnTo>
                      <a:lnTo>
                        <a:pt x="535" y="123"/>
                      </a:lnTo>
                      <a:lnTo>
                        <a:pt x="515" y="105"/>
                      </a:lnTo>
                      <a:lnTo>
                        <a:pt x="492" y="88"/>
                      </a:lnTo>
                      <a:lnTo>
                        <a:pt x="468" y="74"/>
                      </a:lnTo>
                      <a:lnTo>
                        <a:pt x="442" y="62"/>
                      </a:lnTo>
                      <a:lnTo>
                        <a:pt x="415" y="51"/>
                      </a:lnTo>
                      <a:lnTo>
                        <a:pt x="387" y="44"/>
                      </a:lnTo>
                      <a:lnTo>
                        <a:pt x="359" y="40"/>
                      </a:lnTo>
                      <a:lnTo>
                        <a:pt x="329" y="37"/>
                      </a:lnTo>
                      <a:lnTo>
                        <a:pt x="329" y="37"/>
                      </a:lnTo>
                      <a:close/>
                    </a:path>
                  </a:pathLst>
                </a:custGeom>
                <a:solidFill>
                  <a:srgbClr val="9AA094"/>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89" name="TextBox 88">
                <a:extLst>
                  <a:ext uri="{FF2B5EF4-FFF2-40B4-BE49-F238E27FC236}">
                    <a16:creationId xmlns:a16="http://schemas.microsoft.com/office/drawing/2014/main" id="{D250A31E-DA0F-458B-826F-C65F18EF4472}"/>
                  </a:ext>
                </a:extLst>
              </p:cNvPr>
              <p:cNvSpPr txBox="1"/>
              <p:nvPr/>
            </p:nvSpPr>
            <p:spPr>
              <a:xfrm>
                <a:off x="1229137" y="3435437"/>
                <a:ext cx="2200615" cy="461665"/>
              </a:xfrm>
              <a:prstGeom prst="rect">
                <a:avLst/>
              </a:prstGeom>
              <a:noFill/>
            </p:spPr>
            <p:txBody>
              <a:bodyPr wrap="square" rtlCol="0">
                <a:spAutoFit/>
              </a:bodyPr>
              <a:lstStyle/>
              <a:p>
                <a:pPr algn="ctr">
                  <a:defRPr/>
                </a:pPr>
                <a:r>
                  <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Planning, Policy, and Communications</a:t>
                </a:r>
              </a:p>
            </p:txBody>
          </p:sp>
        </p:grpSp>
        <p:sp>
          <p:nvSpPr>
            <p:cNvPr id="47" name="Rectangle: Rounded Corners 46">
              <a:extLst>
                <a:ext uri="{FF2B5EF4-FFF2-40B4-BE49-F238E27FC236}">
                  <a16:creationId xmlns:a16="http://schemas.microsoft.com/office/drawing/2014/main" id="{AA7040E6-EEB8-4F76-8FA9-484183A461CD}"/>
                </a:ext>
              </a:extLst>
            </p:cNvPr>
            <p:cNvSpPr/>
            <p:nvPr/>
          </p:nvSpPr>
          <p:spPr>
            <a:xfrm>
              <a:off x="857664" y="2090379"/>
              <a:ext cx="2266067" cy="3782024"/>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F2FA94DE-C254-4B4D-85C1-2C1081EE468E}"/>
                </a:ext>
              </a:extLst>
            </p:cNvPr>
            <p:cNvGrpSpPr/>
            <p:nvPr/>
          </p:nvGrpSpPr>
          <p:grpSpPr>
            <a:xfrm>
              <a:off x="411277" y="1685072"/>
              <a:ext cx="2769473" cy="619770"/>
              <a:chOff x="698697" y="3356384"/>
              <a:chExt cx="2769473" cy="619770"/>
            </a:xfrm>
          </p:grpSpPr>
          <p:sp>
            <p:nvSpPr>
              <p:cNvPr id="8" name="Flowchart: Alternate Process 7">
                <a:extLst>
                  <a:ext uri="{FF2B5EF4-FFF2-40B4-BE49-F238E27FC236}">
                    <a16:creationId xmlns:a16="http://schemas.microsoft.com/office/drawing/2014/main" id="{F0CB2FB0-3F11-4732-8FCB-DDC01A7E1E71}"/>
                  </a:ext>
                </a:extLst>
              </p:cNvPr>
              <p:cNvSpPr/>
              <p:nvPr/>
            </p:nvSpPr>
            <p:spPr>
              <a:xfrm>
                <a:off x="1114097" y="3429508"/>
                <a:ext cx="2354073" cy="473523"/>
              </a:xfrm>
              <a:prstGeom prst="flowChartAlternateProcess">
                <a:avLst/>
              </a:prstGeom>
              <a:solidFill>
                <a:srgbClr val="0B16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81AFD77A-8366-4ABD-AFCD-853BE4F96F14}"/>
                  </a:ext>
                </a:extLst>
              </p:cNvPr>
              <p:cNvGrpSpPr/>
              <p:nvPr/>
            </p:nvGrpSpPr>
            <p:grpSpPr>
              <a:xfrm>
                <a:off x="698697" y="3356384"/>
                <a:ext cx="619770" cy="619770"/>
                <a:chOff x="4732016" y="1677051"/>
                <a:chExt cx="619770" cy="619770"/>
              </a:xfrm>
            </p:grpSpPr>
            <p:grpSp>
              <p:nvGrpSpPr>
                <p:cNvPr id="14" name="Group 13">
                  <a:extLst>
                    <a:ext uri="{FF2B5EF4-FFF2-40B4-BE49-F238E27FC236}">
                      <a16:creationId xmlns:a16="http://schemas.microsoft.com/office/drawing/2014/main" id="{4317F4AE-1C00-4AD6-B2BD-4129161FF20D}"/>
                    </a:ext>
                  </a:extLst>
                </p:cNvPr>
                <p:cNvGrpSpPr/>
                <p:nvPr/>
              </p:nvGrpSpPr>
              <p:grpSpPr>
                <a:xfrm>
                  <a:off x="4732016" y="1677051"/>
                  <a:ext cx="619770" cy="619770"/>
                  <a:chOff x="1627942" y="1556489"/>
                  <a:chExt cx="619770" cy="619770"/>
                </a:xfrm>
              </p:grpSpPr>
              <p:sp>
                <p:nvSpPr>
                  <p:cNvPr id="16" name="Oval 15">
                    <a:extLst>
                      <a:ext uri="{FF2B5EF4-FFF2-40B4-BE49-F238E27FC236}">
                        <a16:creationId xmlns:a16="http://schemas.microsoft.com/office/drawing/2014/main" id="{2588C2F8-16C5-4DC6-9DED-647392F91752}"/>
                      </a:ext>
                    </a:extLst>
                  </p:cNvPr>
                  <p:cNvSpPr/>
                  <p:nvPr/>
                </p:nvSpPr>
                <p:spPr>
                  <a:xfrm>
                    <a:off x="1627942" y="1556489"/>
                    <a:ext cx="619770" cy="6197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Freeform 11">
                    <a:extLst>
                      <a:ext uri="{FF2B5EF4-FFF2-40B4-BE49-F238E27FC236}">
                        <a16:creationId xmlns:a16="http://schemas.microsoft.com/office/drawing/2014/main" id="{3DB38008-FE99-4972-A3F0-980AB2DDF43B}"/>
                      </a:ext>
                    </a:extLst>
                  </p:cNvPr>
                  <p:cNvSpPr>
                    <a:spLocks noEditPoints="1"/>
                  </p:cNvSpPr>
                  <p:nvPr/>
                </p:nvSpPr>
                <p:spPr bwMode="auto">
                  <a:xfrm>
                    <a:off x="1652733" y="1582313"/>
                    <a:ext cx="570188" cy="568123"/>
                  </a:xfrm>
                  <a:custGeom>
                    <a:avLst/>
                    <a:gdLst>
                      <a:gd name="T0" fmla="*/ 312 w 658"/>
                      <a:gd name="T1" fmla="*/ 658 h 658"/>
                      <a:gd name="T2" fmla="*/ 262 w 658"/>
                      <a:gd name="T3" fmla="*/ 652 h 658"/>
                      <a:gd name="T4" fmla="*/ 202 w 658"/>
                      <a:gd name="T5" fmla="*/ 633 h 658"/>
                      <a:gd name="T6" fmla="*/ 120 w 658"/>
                      <a:gd name="T7" fmla="*/ 583 h 658"/>
                      <a:gd name="T8" fmla="*/ 56 w 658"/>
                      <a:gd name="T9" fmla="*/ 513 h 658"/>
                      <a:gd name="T10" fmla="*/ 15 w 658"/>
                      <a:gd name="T11" fmla="*/ 427 h 658"/>
                      <a:gd name="T12" fmla="*/ 4 w 658"/>
                      <a:gd name="T13" fmla="*/ 379 h 658"/>
                      <a:gd name="T14" fmla="*/ 0 w 658"/>
                      <a:gd name="T15" fmla="*/ 329 h 658"/>
                      <a:gd name="T16" fmla="*/ 1 w 658"/>
                      <a:gd name="T17" fmla="*/ 295 h 658"/>
                      <a:gd name="T18" fmla="*/ 11 w 658"/>
                      <a:gd name="T19" fmla="*/ 247 h 658"/>
                      <a:gd name="T20" fmla="*/ 40 w 658"/>
                      <a:gd name="T21" fmla="*/ 173 h 658"/>
                      <a:gd name="T22" fmla="*/ 97 w 658"/>
                      <a:gd name="T23" fmla="*/ 96 h 658"/>
                      <a:gd name="T24" fmla="*/ 172 w 658"/>
                      <a:gd name="T25" fmla="*/ 40 h 658"/>
                      <a:gd name="T26" fmla="*/ 247 w 658"/>
                      <a:gd name="T27" fmla="*/ 10 h 658"/>
                      <a:gd name="T28" fmla="*/ 296 w 658"/>
                      <a:gd name="T29" fmla="*/ 2 h 658"/>
                      <a:gd name="T30" fmla="*/ 329 w 658"/>
                      <a:gd name="T31" fmla="*/ 0 h 658"/>
                      <a:gd name="T32" fmla="*/ 379 w 658"/>
                      <a:gd name="T33" fmla="*/ 4 h 658"/>
                      <a:gd name="T34" fmla="*/ 426 w 658"/>
                      <a:gd name="T35" fmla="*/ 16 h 658"/>
                      <a:gd name="T36" fmla="*/ 513 w 658"/>
                      <a:gd name="T37" fmla="*/ 56 h 658"/>
                      <a:gd name="T38" fmla="*/ 583 w 658"/>
                      <a:gd name="T39" fmla="*/ 121 h 658"/>
                      <a:gd name="T40" fmla="*/ 632 w 658"/>
                      <a:gd name="T41" fmla="*/ 201 h 658"/>
                      <a:gd name="T42" fmla="*/ 652 w 658"/>
                      <a:gd name="T43" fmla="*/ 263 h 658"/>
                      <a:gd name="T44" fmla="*/ 657 w 658"/>
                      <a:gd name="T45" fmla="*/ 313 h 658"/>
                      <a:gd name="T46" fmla="*/ 657 w 658"/>
                      <a:gd name="T47" fmla="*/ 346 h 658"/>
                      <a:gd name="T48" fmla="*/ 652 w 658"/>
                      <a:gd name="T49" fmla="*/ 396 h 658"/>
                      <a:gd name="T50" fmla="*/ 632 w 658"/>
                      <a:gd name="T51" fmla="*/ 457 h 658"/>
                      <a:gd name="T52" fmla="*/ 583 w 658"/>
                      <a:gd name="T53" fmla="*/ 539 h 658"/>
                      <a:gd name="T54" fmla="*/ 513 w 658"/>
                      <a:gd name="T55" fmla="*/ 602 h 658"/>
                      <a:gd name="T56" fmla="*/ 426 w 658"/>
                      <a:gd name="T57" fmla="*/ 644 h 658"/>
                      <a:gd name="T58" fmla="*/ 379 w 658"/>
                      <a:gd name="T59" fmla="*/ 654 h 658"/>
                      <a:gd name="T60" fmla="*/ 329 w 658"/>
                      <a:gd name="T61" fmla="*/ 658 h 658"/>
                      <a:gd name="T62" fmla="*/ 329 w 658"/>
                      <a:gd name="T63" fmla="*/ 37 h 658"/>
                      <a:gd name="T64" fmla="*/ 242 w 658"/>
                      <a:gd name="T65" fmla="*/ 51 h 658"/>
                      <a:gd name="T66" fmla="*/ 167 w 658"/>
                      <a:gd name="T67" fmla="*/ 88 h 658"/>
                      <a:gd name="T68" fmla="*/ 105 w 658"/>
                      <a:gd name="T69" fmla="*/ 144 h 658"/>
                      <a:gd name="T70" fmla="*/ 60 w 658"/>
                      <a:gd name="T71" fmla="*/ 216 h 658"/>
                      <a:gd name="T72" fmla="*/ 39 w 658"/>
                      <a:gd name="T73" fmla="*/ 299 h 658"/>
                      <a:gd name="T74" fmla="*/ 39 w 658"/>
                      <a:gd name="T75" fmla="*/ 359 h 658"/>
                      <a:gd name="T76" fmla="*/ 60 w 658"/>
                      <a:gd name="T77" fmla="*/ 443 h 658"/>
                      <a:gd name="T78" fmla="*/ 105 w 658"/>
                      <a:gd name="T79" fmla="*/ 514 h 658"/>
                      <a:gd name="T80" fmla="*/ 167 w 658"/>
                      <a:gd name="T81" fmla="*/ 571 h 658"/>
                      <a:gd name="T82" fmla="*/ 242 w 658"/>
                      <a:gd name="T83" fmla="*/ 607 h 658"/>
                      <a:gd name="T84" fmla="*/ 329 w 658"/>
                      <a:gd name="T85" fmla="*/ 621 h 658"/>
                      <a:gd name="T86" fmla="*/ 387 w 658"/>
                      <a:gd name="T87" fmla="*/ 615 h 658"/>
                      <a:gd name="T88" fmla="*/ 468 w 658"/>
                      <a:gd name="T89" fmla="*/ 586 h 658"/>
                      <a:gd name="T90" fmla="*/ 535 w 658"/>
                      <a:gd name="T91" fmla="*/ 535 h 658"/>
                      <a:gd name="T92" fmla="*/ 585 w 658"/>
                      <a:gd name="T93" fmla="*/ 467 h 658"/>
                      <a:gd name="T94" fmla="*/ 614 w 658"/>
                      <a:gd name="T95" fmla="*/ 388 h 658"/>
                      <a:gd name="T96" fmla="*/ 621 w 658"/>
                      <a:gd name="T97" fmla="*/ 329 h 658"/>
                      <a:gd name="T98" fmla="*/ 607 w 658"/>
                      <a:gd name="T99" fmla="*/ 243 h 658"/>
                      <a:gd name="T100" fmla="*/ 570 w 658"/>
                      <a:gd name="T101" fmla="*/ 166 h 658"/>
                      <a:gd name="T102" fmla="*/ 515 w 658"/>
                      <a:gd name="T103" fmla="*/ 105 h 658"/>
                      <a:gd name="T104" fmla="*/ 442 w 658"/>
                      <a:gd name="T105" fmla="*/ 62 h 658"/>
                      <a:gd name="T106" fmla="*/ 359 w 658"/>
                      <a:gd name="T107" fmla="*/ 4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2" y="658"/>
                        </a:lnTo>
                        <a:lnTo>
                          <a:pt x="296" y="657"/>
                        </a:lnTo>
                        <a:lnTo>
                          <a:pt x="279" y="654"/>
                        </a:lnTo>
                        <a:lnTo>
                          <a:pt x="262" y="652"/>
                        </a:lnTo>
                        <a:lnTo>
                          <a:pt x="247" y="648"/>
                        </a:lnTo>
                        <a:lnTo>
                          <a:pt x="231" y="644"/>
                        </a:lnTo>
                        <a:lnTo>
                          <a:pt x="202" y="633"/>
                        </a:lnTo>
                        <a:lnTo>
                          <a:pt x="172" y="618"/>
                        </a:lnTo>
                        <a:lnTo>
                          <a:pt x="145" y="602"/>
                        </a:lnTo>
                        <a:lnTo>
                          <a:pt x="120" y="583"/>
                        </a:lnTo>
                        <a:lnTo>
                          <a:pt x="97" y="562"/>
                        </a:lnTo>
                        <a:lnTo>
                          <a:pt x="75" y="539"/>
                        </a:lnTo>
                        <a:lnTo>
                          <a:pt x="56" y="513"/>
                        </a:lnTo>
                        <a:lnTo>
                          <a:pt x="40" y="486"/>
                        </a:lnTo>
                        <a:lnTo>
                          <a:pt x="25" y="457"/>
                        </a:lnTo>
                        <a:lnTo>
                          <a:pt x="15" y="427"/>
                        </a:lnTo>
                        <a:lnTo>
                          <a:pt x="11" y="411"/>
                        </a:lnTo>
                        <a:lnTo>
                          <a:pt x="7" y="396"/>
                        </a:lnTo>
                        <a:lnTo>
                          <a:pt x="4" y="379"/>
                        </a:lnTo>
                        <a:lnTo>
                          <a:pt x="1" y="363"/>
                        </a:lnTo>
                        <a:lnTo>
                          <a:pt x="0" y="346"/>
                        </a:lnTo>
                        <a:lnTo>
                          <a:pt x="0" y="329"/>
                        </a:lnTo>
                        <a:lnTo>
                          <a:pt x="0" y="329"/>
                        </a:lnTo>
                        <a:lnTo>
                          <a:pt x="0" y="313"/>
                        </a:lnTo>
                        <a:lnTo>
                          <a:pt x="1" y="295"/>
                        </a:lnTo>
                        <a:lnTo>
                          <a:pt x="4" y="279"/>
                        </a:lnTo>
                        <a:lnTo>
                          <a:pt x="7" y="263"/>
                        </a:lnTo>
                        <a:lnTo>
                          <a:pt x="11" y="247"/>
                        </a:lnTo>
                        <a:lnTo>
                          <a:pt x="15" y="232"/>
                        </a:lnTo>
                        <a:lnTo>
                          <a:pt x="25" y="201"/>
                        </a:lnTo>
                        <a:lnTo>
                          <a:pt x="40" y="173"/>
                        </a:lnTo>
                        <a:lnTo>
                          <a:pt x="56" y="145"/>
                        </a:lnTo>
                        <a:lnTo>
                          <a:pt x="75" y="121"/>
                        </a:lnTo>
                        <a:lnTo>
                          <a:pt x="97" y="96"/>
                        </a:lnTo>
                        <a:lnTo>
                          <a:pt x="120" y="75"/>
                        </a:lnTo>
                        <a:lnTo>
                          <a:pt x="145" y="56"/>
                        </a:lnTo>
                        <a:lnTo>
                          <a:pt x="172" y="40"/>
                        </a:lnTo>
                        <a:lnTo>
                          <a:pt x="202" y="27"/>
                        </a:lnTo>
                        <a:lnTo>
                          <a:pt x="231" y="16"/>
                        </a:lnTo>
                        <a:lnTo>
                          <a:pt x="247" y="10"/>
                        </a:lnTo>
                        <a:lnTo>
                          <a:pt x="262" y="6"/>
                        </a:lnTo>
                        <a:lnTo>
                          <a:pt x="279" y="4"/>
                        </a:lnTo>
                        <a:lnTo>
                          <a:pt x="296" y="2"/>
                        </a:lnTo>
                        <a:lnTo>
                          <a:pt x="312" y="1"/>
                        </a:lnTo>
                        <a:lnTo>
                          <a:pt x="329" y="0"/>
                        </a:lnTo>
                        <a:lnTo>
                          <a:pt x="329" y="0"/>
                        </a:lnTo>
                        <a:lnTo>
                          <a:pt x="345" y="1"/>
                        </a:lnTo>
                        <a:lnTo>
                          <a:pt x="363" y="2"/>
                        </a:lnTo>
                        <a:lnTo>
                          <a:pt x="379" y="4"/>
                        </a:lnTo>
                        <a:lnTo>
                          <a:pt x="395" y="6"/>
                        </a:lnTo>
                        <a:lnTo>
                          <a:pt x="411" y="10"/>
                        </a:lnTo>
                        <a:lnTo>
                          <a:pt x="426" y="16"/>
                        </a:lnTo>
                        <a:lnTo>
                          <a:pt x="457" y="27"/>
                        </a:lnTo>
                        <a:lnTo>
                          <a:pt x="485" y="40"/>
                        </a:lnTo>
                        <a:lnTo>
                          <a:pt x="513" y="56"/>
                        </a:lnTo>
                        <a:lnTo>
                          <a:pt x="538" y="75"/>
                        </a:lnTo>
                        <a:lnTo>
                          <a:pt x="562" y="96"/>
                        </a:lnTo>
                        <a:lnTo>
                          <a:pt x="583" y="121"/>
                        </a:lnTo>
                        <a:lnTo>
                          <a:pt x="602" y="145"/>
                        </a:lnTo>
                        <a:lnTo>
                          <a:pt x="618" y="173"/>
                        </a:lnTo>
                        <a:lnTo>
                          <a:pt x="632" y="201"/>
                        </a:lnTo>
                        <a:lnTo>
                          <a:pt x="644" y="232"/>
                        </a:lnTo>
                        <a:lnTo>
                          <a:pt x="648" y="247"/>
                        </a:lnTo>
                        <a:lnTo>
                          <a:pt x="652" y="263"/>
                        </a:lnTo>
                        <a:lnTo>
                          <a:pt x="654" y="279"/>
                        </a:lnTo>
                        <a:lnTo>
                          <a:pt x="656" y="295"/>
                        </a:lnTo>
                        <a:lnTo>
                          <a:pt x="657" y="313"/>
                        </a:lnTo>
                        <a:lnTo>
                          <a:pt x="658" y="329"/>
                        </a:lnTo>
                        <a:lnTo>
                          <a:pt x="658" y="329"/>
                        </a:lnTo>
                        <a:lnTo>
                          <a:pt x="657" y="346"/>
                        </a:lnTo>
                        <a:lnTo>
                          <a:pt x="656" y="363"/>
                        </a:lnTo>
                        <a:lnTo>
                          <a:pt x="654" y="379"/>
                        </a:lnTo>
                        <a:lnTo>
                          <a:pt x="652" y="396"/>
                        </a:lnTo>
                        <a:lnTo>
                          <a:pt x="648" y="411"/>
                        </a:lnTo>
                        <a:lnTo>
                          <a:pt x="644" y="427"/>
                        </a:lnTo>
                        <a:lnTo>
                          <a:pt x="632" y="457"/>
                        </a:lnTo>
                        <a:lnTo>
                          <a:pt x="618" y="486"/>
                        </a:lnTo>
                        <a:lnTo>
                          <a:pt x="602" y="513"/>
                        </a:lnTo>
                        <a:lnTo>
                          <a:pt x="583" y="539"/>
                        </a:lnTo>
                        <a:lnTo>
                          <a:pt x="562" y="562"/>
                        </a:lnTo>
                        <a:lnTo>
                          <a:pt x="538" y="583"/>
                        </a:lnTo>
                        <a:lnTo>
                          <a:pt x="513" y="602"/>
                        </a:lnTo>
                        <a:lnTo>
                          <a:pt x="485" y="618"/>
                        </a:lnTo>
                        <a:lnTo>
                          <a:pt x="457" y="633"/>
                        </a:lnTo>
                        <a:lnTo>
                          <a:pt x="426" y="644"/>
                        </a:lnTo>
                        <a:lnTo>
                          <a:pt x="411" y="648"/>
                        </a:lnTo>
                        <a:lnTo>
                          <a:pt x="395" y="652"/>
                        </a:lnTo>
                        <a:lnTo>
                          <a:pt x="379" y="654"/>
                        </a:lnTo>
                        <a:lnTo>
                          <a:pt x="363" y="657"/>
                        </a:lnTo>
                        <a:lnTo>
                          <a:pt x="345" y="658"/>
                        </a:lnTo>
                        <a:lnTo>
                          <a:pt x="329" y="658"/>
                        </a:lnTo>
                        <a:lnTo>
                          <a:pt x="329" y="658"/>
                        </a:lnTo>
                        <a:close/>
                        <a:moveTo>
                          <a:pt x="329" y="37"/>
                        </a:moveTo>
                        <a:lnTo>
                          <a:pt x="329" y="37"/>
                        </a:lnTo>
                        <a:lnTo>
                          <a:pt x="300" y="40"/>
                        </a:lnTo>
                        <a:lnTo>
                          <a:pt x="270" y="44"/>
                        </a:lnTo>
                        <a:lnTo>
                          <a:pt x="242" y="51"/>
                        </a:lnTo>
                        <a:lnTo>
                          <a:pt x="215" y="62"/>
                        </a:lnTo>
                        <a:lnTo>
                          <a:pt x="191" y="74"/>
                        </a:lnTo>
                        <a:lnTo>
                          <a:pt x="167" y="88"/>
                        </a:lnTo>
                        <a:lnTo>
                          <a:pt x="144" y="105"/>
                        </a:lnTo>
                        <a:lnTo>
                          <a:pt x="124" y="123"/>
                        </a:lnTo>
                        <a:lnTo>
                          <a:pt x="105" y="144"/>
                        </a:lnTo>
                        <a:lnTo>
                          <a:pt x="87" y="166"/>
                        </a:lnTo>
                        <a:lnTo>
                          <a:pt x="73" y="191"/>
                        </a:lnTo>
                        <a:lnTo>
                          <a:pt x="60" y="216"/>
                        </a:lnTo>
                        <a:lnTo>
                          <a:pt x="51" y="243"/>
                        </a:lnTo>
                        <a:lnTo>
                          <a:pt x="43" y="271"/>
                        </a:lnTo>
                        <a:lnTo>
                          <a:pt x="39" y="299"/>
                        </a:lnTo>
                        <a:lnTo>
                          <a:pt x="38" y="329"/>
                        </a:lnTo>
                        <a:lnTo>
                          <a:pt x="38" y="329"/>
                        </a:lnTo>
                        <a:lnTo>
                          <a:pt x="39" y="359"/>
                        </a:lnTo>
                        <a:lnTo>
                          <a:pt x="43" y="388"/>
                        </a:lnTo>
                        <a:lnTo>
                          <a:pt x="51" y="416"/>
                        </a:lnTo>
                        <a:lnTo>
                          <a:pt x="60" y="443"/>
                        </a:lnTo>
                        <a:lnTo>
                          <a:pt x="73" y="467"/>
                        </a:lnTo>
                        <a:lnTo>
                          <a:pt x="87" y="492"/>
                        </a:lnTo>
                        <a:lnTo>
                          <a:pt x="105" y="514"/>
                        </a:lnTo>
                        <a:lnTo>
                          <a:pt x="124" y="535"/>
                        </a:lnTo>
                        <a:lnTo>
                          <a:pt x="144" y="553"/>
                        </a:lnTo>
                        <a:lnTo>
                          <a:pt x="167" y="571"/>
                        </a:lnTo>
                        <a:lnTo>
                          <a:pt x="191" y="586"/>
                        </a:lnTo>
                        <a:lnTo>
                          <a:pt x="215" y="598"/>
                        </a:lnTo>
                        <a:lnTo>
                          <a:pt x="242" y="607"/>
                        </a:lnTo>
                        <a:lnTo>
                          <a:pt x="270" y="615"/>
                        </a:lnTo>
                        <a:lnTo>
                          <a:pt x="300" y="619"/>
                        </a:lnTo>
                        <a:lnTo>
                          <a:pt x="329" y="621"/>
                        </a:lnTo>
                        <a:lnTo>
                          <a:pt x="329" y="621"/>
                        </a:lnTo>
                        <a:lnTo>
                          <a:pt x="359" y="619"/>
                        </a:lnTo>
                        <a:lnTo>
                          <a:pt x="387" y="615"/>
                        </a:lnTo>
                        <a:lnTo>
                          <a:pt x="415" y="607"/>
                        </a:lnTo>
                        <a:lnTo>
                          <a:pt x="442" y="598"/>
                        </a:lnTo>
                        <a:lnTo>
                          <a:pt x="468" y="586"/>
                        </a:lnTo>
                        <a:lnTo>
                          <a:pt x="492" y="571"/>
                        </a:lnTo>
                        <a:lnTo>
                          <a:pt x="515" y="553"/>
                        </a:lnTo>
                        <a:lnTo>
                          <a:pt x="535" y="535"/>
                        </a:lnTo>
                        <a:lnTo>
                          <a:pt x="554" y="514"/>
                        </a:lnTo>
                        <a:lnTo>
                          <a:pt x="570" y="492"/>
                        </a:lnTo>
                        <a:lnTo>
                          <a:pt x="585" y="467"/>
                        </a:lnTo>
                        <a:lnTo>
                          <a:pt x="597" y="443"/>
                        </a:lnTo>
                        <a:lnTo>
                          <a:pt x="607" y="416"/>
                        </a:lnTo>
                        <a:lnTo>
                          <a:pt x="614" y="388"/>
                        </a:lnTo>
                        <a:lnTo>
                          <a:pt x="618" y="359"/>
                        </a:lnTo>
                        <a:lnTo>
                          <a:pt x="621" y="329"/>
                        </a:lnTo>
                        <a:lnTo>
                          <a:pt x="621" y="329"/>
                        </a:lnTo>
                        <a:lnTo>
                          <a:pt x="618" y="299"/>
                        </a:lnTo>
                        <a:lnTo>
                          <a:pt x="614" y="271"/>
                        </a:lnTo>
                        <a:lnTo>
                          <a:pt x="607" y="243"/>
                        </a:lnTo>
                        <a:lnTo>
                          <a:pt x="597" y="216"/>
                        </a:lnTo>
                        <a:lnTo>
                          <a:pt x="585" y="191"/>
                        </a:lnTo>
                        <a:lnTo>
                          <a:pt x="570" y="166"/>
                        </a:lnTo>
                        <a:lnTo>
                          <a:pt x="554" y="144"/>
                        </a:lnTo>
                        <a:lnTo>
                          <a:pt x="535" y="123"/>
                        </a:lnTo>
                        <a:lnTo>
                          <a:pt x="515" y="105"/>
                        </a:lnTo>
                        <a:lnTo>
                          <a:pt x="492" y="88"/>
                        </a:lnTo>
                        <a:lnTo>
                          <a:pt x="468" y="74"/>
                        </a:lnTo>
                        <a:lnTo>
                          <a:pt x="442" y="62"/>
                        </a:lnTo>
                        <a:lnTo>
                          <a:pt x="415" y="51"/>
                        </a:lnTo>
                        <a:lnTo>
                          <a:pt x="387" y="44"/>
                        </a:lnTo>
                        <a:lnTo>
                          <a:pt x="359" y="40"/>
                        </a:lnTo>
                        <a:lnTo>
                          <a:pt x="329" y="37"/>
                        </a:lnTo>
                        <a:lnTo>
                          <a:pt x="329" y="37"/>
                        </a:lnTo>
                        <a:close/>
                      </a:path>
                    </a:pathLst>
                  </a:custGeom>
                  <a:solidFill>
                    <a:srgbClr val="0B1677"/>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5" name="Freeform 624">
                  <a:extLst>
                    <a:ext uri="{FF2B5EF4-FFF2-40B4-BE49-F238E27FC236}">
                      <a16:creationId xmlns:a16="http://schemas.microsoft.com/office/drawing/2014/main" id="{6C242758-F791-4ACC-AA5C-5C4B932449FD}"/>
                    </a:ext>
                  </a:extLst>
                </p:cNvPr>
                <p:cNvSpPr>
                  <a:spLocks noChangeAspect="1" noEditPoints="1"/>
                </p:cNvSpPr>
                <p:nvPr/>
              </p:nvSpPr>
              <p:spPr bwMode="auto">
                <a:xfrm>
                  <a:off x="4858380" y="1803415"/>
                  <a:ext cx="367042" cy="367042"/>
                </a:xfrm>
                <a:custGeom>
                  <a:avLst/>
                  <a:gdLst>
                    <a:gd name="T0" fmla="*/ 379 w 512"/>
                    <a:gd name="T1" fmla="*/ 223 h 512"/>
                    <a:gd name="T2" fmla="*/ 353 w 512"/>
                    <a:gd name="T3" fmla="*/ 181 h 512"/>
                    <a:gd name="T4" fmla="*/ 314 w 512"/>
                    <a:gd name="T5" fmla="*/ 149 h 512"/>
                    <a:gd name="T6" fmla="*/ 284 w 512"/>
                    <a:gd name="T7" fmla="*/ 151 h 512"/>
                    <a:gd name="T8" fmla="*/ 228 w 512"/>
                    <a:gd name="T9" fmla="*/ 151 h 512"/>
                    <a:gd name="T10" fmla="*/ 176 w 512"/>
                    <a:gd name="T11" fmla="*/ 160 h 512"/>
                    <a:gd name="T12" fmla="*/ 144 w 512"/>
                    <a:gd name="T13" fmla="*/ 206 h 512"/>
                    <a:gd name="T14" fmla="*/ 181 w 512"/>
                    <a:gd name="T15" fmla="*/ 282 h 512"/>
                    <a:gd name="T16" fmla="*/ 239 w 512"/>
                    <a:gd name="T17" fmla="*/ 288 h 512"/>
                    <a:gd name="T18" fmla="*/ 279 w 512"/>
                    <a:gd name="T19" fmla="*/ 309 h 512"/>
                    <a:gd name="T20" fmla="*/ 332 w 512"/>
                    <a:gd name="T21" fmla="*/ 373 h 512"/>
                    <a:gd name="T22" fmla="*/ 370 w 512"/>
                    <a:gd name="T23" fmla="*/ 302 h 512"/>
                    <a:gd name="T24" fmla="*/ 394 w 512"/>
                    <a:gd name="T25" fmla="*/ 261 h 512"/>
                    <a:gd name="T26" fmla="*/ 185 w 512"/>
                    <a:gd name="T27" fmla="*/ 242 h 512"/>
                    <a:gd name="T28" fmla="*/ 140 w 512"/>
                    <a:gd name="T29" fmla="*/ 251 h 512"/>
                    <a:gd name="T30" fmla="*/ 172 w 512"/>
                    <a:gd name="T31" fmla="*/ 197 h 512"/>
                    <a:gd name="T32" fmla="*/ 202 w 512"/>
                    <a:gd name="T33" fmla="*/ 233 h 512"/>
                    <a:gd name="T34" fmla="*/ 234 w 512"/>
                    <a:gd name="T35" fmla="*/ 185 h 512"/>
                    <a:gd name="T36" fmla="*/ 255 w 512"/>
                    <a:gd name="T37" fmla="*/ 177 h 512"/>
                    <a:gd name="T38" fmla="*/ 259 w 512"/>
                    <a:gd name="T39" fmla="*/ 198 h 512"/>
                    <a:gd name="T40" fmla="*/ 234 w 512"/>
                    <a:gd name="T41" fmla="*/ 213 h 512"/>
                    <a:gd name="T42" fmla="*/ 284 w 512"/>
                    <a:gd name="T43" fmla="*/ 248 h 512"/>
                    <a:gd name="T44" fmla="*/ 273 w 512"/>
                    <a:gd name="T45" fmla="*/ 266 h 512"/>
                    <a:gd name="T46" fmla="*/ 230 w 512"/>
                    <a:gd name="T47" fmla="*/ 246 h 512"/>
                    <a:gd name="T48" fmla="*/ 283 w 512"/>
                    <a:gd name="T49" fmla="*/ 215 h 512"/>
                    <a:gd name="T50" fmla="*/ 320 w 512"/>
                    <a:gd name="T51" fmla="*/ 192 h 512"/>
                    <a:gd name="T52" fmla="*/ 347 w 512"/>
                    <a:gd name="T53" fmla="*/ 233 h 512"/>
                    <a:gd name="T54" fmla="*/ 318 w 512"/>
                    <a:gd name="T55" fmla="*/ 213 h 512"/>
                    <a:gd name="T56" fmla="*/ 362 w 512"/>
                    <a:gd name="T57" fmla="*/ 266 h 512"/>
                    <a:gd name="T58" fmla="*/ 340 w 512"/>
                    <a:gd name="T59" fmla="*/ 281 h 512"/>
                    <a:gd name="T60" fmla="*/ 340 w 512"/>
                    <a:gd name="T61" fmla="*/ 324 h 512"/>
                    <a:gd name="T62" fmla="*/ 308 w 512"/>
                    <a:gd name="T63" fmla="*/ 311 h 512"/>
                    <a:gd name="T64" fmla="*/ 313 w 512"/>
                    <a:gd name="T65" fmla="*/ 264 h 512"/>
                    <a:gd name="T66" fmla="*/ 334 w 512"/>
                    <a:gd name="T67" fmla="*/ 255 h 512"/>
                    <a:gd name="T68" fmla="*/ 362 w 512"/>
                    <a:gd name="T69" fmla="*/ 266 h 512"/>
                    <a:gd name="T70" fmla="*/ 256 w 512"/>
                    <a:gd name="T71" fmla="*/ 512 h 512"/>
                    <a:gd name="T72" fmla="*/ 393 w 512"/>
                    <a:gd name="T73" fmla="*/ 302 h 512"/>
                    <a:gd name="T74" fmla="*/ 352 w 512"/>
                    <a:gd name="T75" fmla="*/ 384 h 512"/>
                    <a:gd name="T76" fmla="*/ 266 w 512"/>
                    <a:gd name="T77" fmla="*/ 384 h 512"/>
                    <a:gd name="T78" fmla="*/ 218 w 512"/>
                    <a:gd name="T79" fmla="*/ 320 h 512"/>
                    <a:gd name="T80" fmla="*/ 96 w 512"/>
                    <a:gd name="T81" fmla="*/ 245 h 512"/>
                    <a:gd name="T82" fmla="*/ 176 w 512"/>
                    <a:gd name="T83" fmla="*/ 138 h 512"/>
                    <a:gd name="T84" fmla="*/ 261 w 512"/>
                    <a:gd name="T85" fmla="*/ 117 h 512"/>
                    <a:gd name="T86" fmla="*/ 359 w 512"/>
                    <a:gd name="T87" fmla="*/ 160 h 512"/>
                    <a:gd name="T88" fmla="*/ 416 w 512"/>
                    <a:gd name="T89" fmla="*/ 26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382" y="238"/>
                      </a:moveTo>
                      <a:cubicBezTo>
                        <a:pt x="379" y="237"/>
                        <a:pt x="377" y="234"/>
                        <a:pt x="377" y="231"/>
                      </a:cubicBezTo>
                      <a:cubicBezTo>
                        <a:pt x="376" y="229"/>
                        <a:pt x="377" y="226"/>
                        <a:pt x="379" y="223"/>
                      </a:cubicBezTo>
                      <a:cubicBezTo>
                        <a:pt x="382" y="219"/>
                        <a:pt x="384" y="213"/>
                        <a:pt x="384" y="208"/>
                      </a:cubicBezTo>
                      <a:cubicBezTo>
                        <a:pt x="384" y="193"/>
                        <a:pt x="372" y="181"/>
                        <a:pt x="357" y="181"/>
                      </a:cubicBezTo>
                      <a:cubicBezTo>
                        <a:pt x="356" y="181"/>
                        <a:pt x="354" y="181"/>
                        <a:pt x="353" y="181"/>
                      </a:cubicBezTo>
                      <a:cubicBezTo>
                        <a:pt x="350" y="182"/>
                        <a:pt x="347" y="181"/>
                        <a:pt x="345" y="179"/>
                      </a:cubicBezTo>
                      <a:cubicBezTo>
                        <a:pt x="342" y="178"/>
                        <a:pt x="341" y="175"/>
                        <a:pt x="341" y="172"/>
                      </a:cubicBezTo>
                      <a:cubicBezTo>
                        <a:pt x="339" y="159"/>
                        <a:pt x="328" y="149"/>
                        <a:pt x="314" y="149"/>
                      </a:cubicBezTo>
                      <a:cubicBezTo>
                        <a:pt x="309" y="149"/>
                        <a:pt x="303" y="151"/>
                        <a:pt x="299" y="154"/>
                      </a:cubicBezTo>
                      <a:cubicBezTo>
                        <a:pt x="296" y="156"/>
                        <a:pt x="293" y="156"/>
                        <a:pt x="291" y="156"/>
                      </a:cubicBezTo>
                      <a:cubicBezTo>
                        <a:pt x="288" y="155"/>
                        <a:pt x="285" y="154"/>
                        <a:pt x="284" y="151"/>
                      </a:cubicBezTo>
                      <a:cubicBezTo>
                        <a:pt x="279" y="143"/>
                        <a:pt x="270" y="138"/>
                        <a:pt x="261" y="138"/>
                      </a:cubicBezTo>
                      <a:cubicBezTo>
                        <a:pt x="253" y="138"/>
                        <a:pt x="246" y="142"/>
                        <a:pt x="241" y="148"/>
                      </a:cubicBezTo>
                      <a:cubicBezTo>
                        <a:pt x="238" y="152"/>
                        <a:pt x="233" y="153"/>
                        <a:pt x="228" y="151"/>
                      </a:cubicBezTo>
                      <a:cubicBezTo>
                        <a:pt x="218" y="147"/>
                        <a:pt x="205" y="150"/>
                        <a:pt x="198" y="159"/>
                      </a:cubicBezTo>
                      <a:cubicBezTo>
                        <a:pt x="195" y="162"/>
                        <a:pt x="190" y="163"/>
                        <a:pt x="186" y="162"/>
                      </a:cubicBezTo>
                      <a:cubicBezTo>
                        <a:pt x="183" y="160"/>
                        <a:pt x="179" y="160"/>
                        <a:pt x="176" y="160"/>
                      </a:cubicBezTo>
                      <a:cubicBezTo>
                        <a:pt x="161" y="160"/>
                        <a:pt x="149" y="172"/>
                        <a:pt x="149" y="186"/>
                      </a:cubicBezTo>
                      <a:cubicBezTo>
                        <a:pt x="149" y="188"/>
                        <a:pt x="149" y="190"/>
                        <a:pt x="150" y="193"/>
                      </a:cubicBezTo>
                      <a:cubicBezTo>
                        <a:pt x="151" y="198"/>
                        <a:pt x="149" y="203"/>
                        <a:pt x="144" y="206"/>
                      </a:cubicBezTo>
                      <a:cubicBezTo>
                        <a:pt x="127" y="212"/>
                        <a:pt x="117" y="228"/>
                        <a:pt x="117" y="245"/>
                      </a:cubicBezTo>
                      <a:cubicBezTo>
                        <a:pt x="117" y="269"/>
                        <a:pt x="136" y="288"/>
                        <a:pt x="160" y="288"/>
                      </a:cubicBezTo>
                      <a:cubicBezTo>
                        <a:pt x="167" y="288"/>
                        <a:pt x="174" y="286"/>
                        <a:pt x="181" y="282"/>
                      </a:cubicBezTo>
                      <a:cubicBezTo>
                        <a:pt x="186" y="279"/>
                        <a:pt x="193" y="280"/>
                        <a:pt x="196" y="285"/>
                      </a:cubicBezTo>
                      <a:cubicBezTo>
                        <a:pt x="201" y="293"/>
                        <a:pt x="209" y="298"/>
                        <a:pt x="218" y="298"/>
                      </a:cubicBezTo>
                      <a:cubicBezTo>
                        <a:pt x="226" y="298"/>
                        <a:pt x="234" y="295"/>
                        <a:pt x="239" y="288"/>
                      </a:cubicBezTo>
                      <a:cubicBezTo>
                        <a:pt x="241" y="285"/>
                        <a:pt x="245" y="284"/>
                        <a:pt x="249" y="284"/>
                      </a:cubicBezTo>
                      <a:cubicBezTo>
                        <a:pt x="253" y="285"/>
                        <a:pt x="256" y="288"/>
                        <a:pt x="257" y="291"/>
                      </a:cubicBezTo>
                      <a:cubicBezTo>
                        <a:pt x="261" y="301"/>
                        <a:pt x="269" y="307"/>
                        <a:pt x="279" y="309"/>
                      </a:cubicBezTo>
                      <a:cubicBezTo>
                        <a:pt x="284" y="309"/>
                        <a:pt x="288" y="314"/>
                        <a:pt x="288" y="319"/>
                      </a:cubicBezTo>
                      <a:cubicBezTo>
                        <a:pt x="288" y="373"/>
                        <a:pt x="288" y="373"/>
                        <a:pt x="288" y="373"/>
                      </a:cubicBezTo>
                      <a:cubicBezTo>
                        <a:pt x="332" y="373"/>
                        <a:pt x="332" y="373"/>
                        <a:pt x="332" y="373"/>
                      </a:cubicBezTo>
                      <a:cubicBezTo>
                        <a:pt x="334" y="363"/>
                        <a:pt x="339" y="349"/>
                        <a:pt x="353" y="340"/>
                      </a:cubicBezTo>
                      <a:cubicBezTo>
                        <a:pt x="370" y="330"/>
                        <a:pt x="373" y="322"/>
                        <a:pt x="373" y="315"/>
                      </a:cubicBezTo>
                      <a:cubicBezTo>
                        <a:pt x="373" y="310"/>
                        <a:pt x="372" y="306"/>
                        <a:pt x="370" y="302"/>
                      </a:cubicBezTo>
                      <a:cubicBezTo>
                        <a:pt x="368" y="299"/>
                        <a:pt x="368" y="295"/>
                        <a:pt x="369" y="292"/>
                      </a:cubicBezTo>
                      <a:cubicBezTo>
                        <a:pt x="370" y="290"/>
                        <a:pt x="373" y="287"/>
                        <a:pt x="376" y="286"/>
                      </a:cubicBezTo>
                      <a:cubicBezTo>
                        <a:pt x="387" y="283"/>
                        <a:pt x="394" y="273"/>
                        <a:pt x="394" y="261"/>
                      </a:cubicBezTo>
                      <a:cubicBezTo>
                        <a:pt x="394" y="252"/>
                        <a:pt x="390" y="243"/>
                        <a:pt x="382" y="238"/>
                      </a:cubicBezTo>
                      <a:close/>
                      <a:moveTo>
                        <a:pt x="196" y="244"/>
                      </a:moveTo>
                      <a:cubicBezTo>
                        <a:pt x="193" y="246"/>
                        <a:pt x="188" y="245"/>
                        <a:pt x="185" y="242"/>
                      </a:cubicBezTo>
                      <a:cubicBezTo>
                        <a:pt x="182" y="240"/>
                        <a:pt x="168" y="245"/>
                        <a:pt x="155" y="254"/>
                      </a:cubicBezTo>
                      <a:cubicBezTo>
                        <a:pt x="153" y="255"/>
                        <a:pt x="151" y="256"/>
                        <a:pt x="149" y="256"/>
                      </a:cubicBezTo>
                      <a:cubicBezTo>
                        <a:pt x="146" y="256"/>
                        <a:pt x="142" y="254"/>
                        <a:pt x="140" y="251"/>
                      </a:cubicBezTo>
                      <a:cubicBezTo>
                        <a:pt x="137" y="247"/>
                        <a:pt x="138" y="240"/>
                        <a:pt x="143" y="236"/>
                      </a:cubicBezTo>
                      <a:cubicBezTo>
                        <a:pt x="147" y="233"/>
                        <a:pt x="163" y="222"/>
                        <a:pt x="179" y="221"/>
                      </a:cubicBezTo>
                      <a:cubicBezTo>
                        <a:pt x="177" y="212"/>
                        <a:pt x="175" y="203"/>
                        <a:pt x="172" y="197"/>
                      </a:cubicBezTo>
                      <a:cubicBezTo>
                        <a:pt x="169" y="192"/>
                        <a:pt x="171" y="185"/>
                        <a:pt x="176" y="182"/>
                      </a:cubicBezTo>
                      <a:cubicBezTo>
                        <a:pt x="181" y="179"/>
                        <a:pt x="188" y="181"/>
                        <a:pt x="190" y="187"/>
                      </a:cubicBezTo>
                      <a:cubicBezTo>
                        <a:pt x="199" y="203"/>
                        <a:pt x="202" y="230"/>
                        <a:pt x="202" y="233"/>
                      </a:cubicBezTo>
                      <a:cubicBezTo>
                        <a:pt x="203" y="238"/>
                        <a:pt x="200" y="242"/>
                        <a:pt x="196" y="244"/>
                      </a:cubicBezTo>
                      <a:close/>
                      <a:moveTo>
                        <a:pt x="223" y="197"/>
                      </a:moveTo>
                      <a:cubicBezTo>
                        <a:pt x="224" y="195"/>
                        <a:pt x="225" y="191"/>
                        <a:pt x="234" y="185"/>
                      </a:cubicBezTo>
                      <a:cubicBezTo>
                        <a:pt x="233" y="182"/>
                        <a:pt x="234" y="178"/>
                        <a:pt x="236" y="176"/>
                      </a:cubicBezTo>
                      <a:cubicBezTo>
                        <a:pt x="239" y="171"/>
                        <a:pt x="245" y="169"/>
                        <a:pt x="250" y="172"/>
                      </a:cubicBezTo>
                      <a:cubicBezTo>
                        <a:pt x="253" y="173"/>
                        <a:pt x="254" y="175"/>
                        <a:pt x="255" y="177"/>
                      </a:cubicBezTo>
                      <a:cubicBezTo>
                        <a:pt x="255" y="177"/>
                        <a:pt x="256" y="177"/>
                        <a:pt x="257" y="177"/>
                      </a:cubicBezTo>
                      <a:cubicBezTo>
                        <a:pt x="262" y="178"/>
                        <a:pt x="266" y="182"/>
                        <a:pt x="266" y="187"/>
                      </a:cubicBezTo>
                      <a:cubicBezTo>
                        <a:pt x="267" y="192"/>
                        <a:pt x="264" y="197"/>
                        <a:pt x="259" y="198"/>
                      </a:cubicBezTo>
                      <a:cubicBezTo>
                        <a:pt x="254" y="200"/>
                        <a:pt x="248" y="202"/>
                        <a:pt x="245" y="204"/>
                      </a:cubicBezTo>
                      <a:cubicBezTo>
                        <a:pt x="245" y="206"/>
                        <a:pt x="244" y="208"/>
                        <a:pt x="242" y="210"/>
                      </a:cubicBezTo>
                      <a:cubicBezTo>
                        <a:pt x="240" y="212"/>
                        <a:pt x="237" y="213"/>
                        <a:pt x="234" y="213"/>
                      </a:cubicBezTo>
                      <a:cubicBezTo>
                        <a:pt x="232" y="213"/>
                        <a:pt x="229" y="212"/>
                        <a:pt x="227" y="210"/>
                      </a:cubicBezTo>
                      <a:cubicBezTo>
                        <a:pt x="223" y="207"/>
                        <a:pt x="222" y="202"/>
                        <a:pt x="223" y="197"/>
                      </a:cubicBezTo>
                      <a:close/>
                      <a:moveTo>
                        <a:pt x="284" y="248"/>
                      </a:moveTo>
                      <a:cubicBezTo>
                        <a:pt x="288" y="251"/>
                        <a:pt x="289" y="257"/>
                        <a:pt x="286" y="261"/>
                      </a:cubicBezTo>
                      <a:cubicBezTo>
                        <a:pt x="284" y="265"/>
                        <a:pt x="281" y="266"/>
                        <a:pt x="277" y="266"/>
                      </a:cubicBezTo>
                      <a:cubicBezTo>
                        <a:pt x="276" y="266"/>
                        <a:pt x="274" y="266"/>
                        <a:pt x="273" y="266"/>
                      </a:cubicBezTo>
                      <a:cubicBezTo>
                        <a:pt x="255" y="258"/>
                        <a:pt x="239" y="265"/>
                        <a:pt x="239" y="265"/>
                      </a:cubicBezTo>
                      <a:cubicBezTo>
                        <a:pt x="233" y="268"/>
                        <a:pt x="227" y="265"/>
                        <a:pt x="225" y="260"/>
                      </a:cubicBezTo>
                      <a:cubicBezTo>
                        <a:pt x="222" y="255"/>
                        <a:pt x="224" y="249"/>
                        <a:pt x="230" y="246"/>
                      </a:cubicBezTo>
                      <a:cubicBezTo>
                        <a:pt x="230" y="246"/>
                        <a:pt x="243" y="240"/>
                        <a:pt x="260" y="241"/>
                      </a:cubicBezTo>
                      <a:cubicBezTo>
                        <a:pt x="260" y="234"/>
                        <a:pt x="262" y="226"/>
                        <a:pt x="268" y="217"/>
                      </a:cubicBezTo>
                      <a:cubicBezTo>
                        <a:pt x="272" y="213"/>
                        <a:pt x="279" y="212"/>
                        <a:pt x="283" y="215"/>
                      </a:cubicBezTo>
                      <a:cubicBezTo>
                        <a:pt x="288" y="219"/>
                        <a:pt x="289" y="225"/>
                        <a:pt x="286" y="230"/>
                      </a:cubicBezTo>
                      <a:cubicBezTo>
                        <a:pt x="277" y="241"/>
                        <a:pt x="283" y="247"/>
                        <a:pt x="284" y="248"/>
                      </a:cubicBezTo>
                      <a:close/>
                      <a:moveTo>
                        <a:pt x="320" y="192"/>
                      </a:moveTo>
                      <a:cubicBezTo>
                        <a:pt x="320" y="192"/>
                        <a:pt x="320" y="192"/>
                        <a:pt x="320" y="192"/>
                      </a:cubicBezTo>
                      <a:cubicBezTo>
                        <a:pt x="325" y="192"/>
                        <a:pt x="336" y="195"/>
                        <a:pt x="350" y="218"/>
                      </a:cubicBezTo>
                      <a:cubicBezTo>
                        <a:pt x="353" y="223"/>
                        <a:pt x="352" y="230"/>
                        <a:pt x="347" y="233"/>
                      </a:cubicBezTo>
                      <a:cubicBezTo>
                        <a:pt x="345" y="234"/>
                        <a:pt x="343" y="234"/>
                        <a:pt x="341" y="234"/>
                      </a:cubicBezTo>
                      <a:cubicBezTo>
                        <a:pt x="337" y="234"/>
                        <a:pt x="334" y="233"/>
                        <a:pt x="332" y="229"/>
                      </a:cubicBezTo>
                      <a:cubicBezTo>
                        <a:pt x="324" y="217"/>
                        <a:pt x="319" y="213"/>
                        <a:pt x="318" y="213"/>
                      </a:cubicBezTo>
                      <a:cubicBezTo>
                        <a:pt x="313" y="212"/>
                        <a:pt x="309" y="208"/>
                        <a:pt x="309" y="202"/>
                      </a:cubicBezTo>
                      <a:cubicBezTo>
                        <a:pt x="309" y="196"/>
                        <a:pt x="314" y="192"/>
                        <a:pt x="320" y="192"/>
                      </a:cubicBezTo>
                      <a:close/>
                      <a:moveTo>
                        <a:pt x="362" y="266"/>
                      </a:moveTo>
                      <a:cubicBezTo>
                        <a:pt x="346" y="266"/>
                        <a:pt x="341" y="279"/>
                        <a:pt x="340" y="280"/>
                      </a:cubicBezTo>
                      <a:cubicBezTo>
                        <a:pt x="340" y="280"/>
                        <a:pt x="340" y="281"/>
                        <a:pt x="340" y="281"/>
                      </a:cubicBezTo>
                      <a:cubicBezTo>
                        <a:pt x="340" y="281"/>
                        <a:pt x="340" y="281"/>
                        <a:pt x="340" y="281"/>
                      </a:cubicBezTo>
                      <a:cubicBezTo>
                        <a:pt x="340" y="282"/>
                        <a:pt x="335" y="294"/>
                        <a:pt x="329" y="304"/>
                      </a:cubicBezTo>
                      <a:cubicBezTo>
                        <a:pt x="329" y="306"/>
                        <a:pt x="332" y="309"/>
                        <a:pt x="335" y="310"/>
                      </a:cubicBezTo>
                      <a:cubicBezTo>
                        <a:pt x="340" y="313"/>
                        <a:pt x="342" y="319"/>
                        <a:pt x="340" y="324"/>
                      </a:cubicBezTo>
                      <a:cubicBezTo>
                        <a:pt x="338" y="328"/>
                        <a:pt x="334" y="330"/>
                        <a:pt x="330" y="330"/>
                      </a:cubicBezTo>
                      <a:cubicBezTo>
                        <a:pt x="329" y="330"/>
                        <a:pt x="327" y="330"/>
                        <a:pt x="326" y="329"/>
                      </a:cubicBezTo>
                      <a:cubicBezTo>
                        <a:pt x="323" y="328"/>
                        <a:pt x="311" y="322"/>
                        <a:pt x="308" y="311"/>
                      </a:cubicBezTo>
                      <a:cubicBezTo>
                        <a:pt x="306" y="305"/>
                        <a:pt x="307" y="298"/>
                        <a:pt x="311" y="293"/>
                      </a:cubicBezTo>
                      <a:cubicBezTo>
                        <a:pt x="315" y="286"/>
                        <a:pt x="319" y="277"/>
                        <a:pt x="320" y="274"/>
                      </a:cubicBezTo>
                      <a:cubicBezTo>
                        <a:pt x="320" y="272"/>
                        <a:pt x="317" y="267"/>
                        <a:pt x="313" y="264"/>
                      </a:cubicBezTo>
                      <a:cubicBezTo>
                        <a:pt x="308" y="261"/>
                        <a:pt x="308" y="254"/>
                        <a:pt x="311" y="249"/>
                      </a:cubicBezTo>
                      <a:cubicBezTo>
                        <a:pt x="315" y="244"/>
                        <a:pt x="321" y="244"/>
                        <a:pt x="326" y="247"/>
                      </a:cubicBezTo>
                      <a:cubicBezTo>
                        <a:pt x="327" y="248"/>
                        <a:pt x="330" y="250"/>
                        <a:pt x="334" y="255"/>
                      </a:cubicBezTo>
                      <a:cubicBezTo>
                        <a:pt x="341" y="249"/>
                        <a:pt x="350" y="245"/>
                        <a:pt x="363" y="245"/>
                      </a:cubicBezTo>
                      <a:cubicBezTo>
                        <a:pt x="369" y="245"/>
                        <a:pt x="373" y="250"/>
                        <a:pt x="373" y="256"/>
                      </a:cubicBezTo>
                      <a:cubicBezTo>
                        <a:pt x="373" y="262"/>
                        <a:pt x="368" y="266"/>
                        <a:pt x="362" y="26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302"/>
                      </a:moveTo>
                      <a:cubicBezTo>
                        <a:pt x="394" y="306"/>
                        <a:pt x="394" y="310"/>
                        <a:pt x="394" y="314"/>
                      </a:cubicBezTo>
                      <a:cubicBezTo>
                        <a:pt x="395" y="336"/>
                        <a:pt x="379" y="349"/>
                        <a:pt x="365" y="358"/>
                      </a:cubicBezTo>
                      <a:cubicBezTo>
                        <a:pt x="352" y="366"/>
                        <a:pt x="352" y="384"/>
                        <a:pt x="352" y="384"/>
                      </a:cubicBezTo>
                      <a:cubicBezTo>
                        <a:pt x="352" y="390"/>
                        <a:pt x="347" y="394"/>
                        <a:pt x="341" y="394"/>
                      </a:cubicBezTo>
                      <a:cubicBezTo>
                        <a:pt x="277" y="394"/>
                        <a:pt x="277" y="394"/>
                        <a:pt x="277" y="394"/>
                      </a:cubicBezTo>
                      <a:cubicBezTo>
                        <a:pt x="271" y="394"/>
                        <a:pt x="266" y="390"/>
                        <a:pt x="266" y="384"/>
                      </a:cubicBezTo>
                      <a:cubicBezTo>
                        <a:pt x="266" y="328"/>
                        <a:pt x="266" y="328"/>
                        <a:pt x="266" y="328"/>
                      </a:cubicBezTo>
                      <a:cubicBezTo>
                        <a:pt x="258" y="324"/>
                        <a:pt x="250" y="319"/>
                        <a:pt x="245" y="312"/>
                      </a:cubicBezTo>
                      <a:cubicBezTo>
                        <a:pt x="237" y="317"/>
                        <a:pt x="228" y="320"/>
                        <a:pt x="218" y="320"/>
                      </a:cubicBezTo>
                      <a:cubicBezTo>
                        <a:pt x="205" y="320"/>
                        <a:pt x="192" y="314"/>
                        <a:pt x="183" y="304"/>
                      </a:cubicBezTo>
                      <a:cubicBezTo>
                        <a:pt x="176" y="307"/>
                        <a:pt x="168" y="309"/>
                        <a:pt x="160" y="309"/>
                      </a:cubicBezTo>
                      <a:cubicBezTo>
                        <a:pt x="124" y="309"/>
                        <a:pt x="96" y="280"/>
                        <a:pt x="96" y="245"/>
                      </a:cubicBezTo>
                      <a:cubicBezTo>
                        <a:pt x="96" y="222"/>
                        <a:pt x="108" y="201"/>
                        <a:pt x="128" y="190"/>
                      </a:cubicBezTo>
                      <a:cubicBezTo>
                        <a:pt x="128" y="188"/>
                        <a:pt x="128" y="187"/>
                        <a:pt x="128" y="186"/>
                      </a:cubicBezTo>
                      <a:cubicBezTo>
                        <a:pt x="128" y="160"/>
                        <a:pt x="149" y="138"/>
                        <a:pt x="176" y="138"/>
                      </a:cubicBezTo>
                      <a:cubicBezTo>
                        <a:pt x="179" y="138"/>
                        <a:pt x="183" y="139"/>
                        <a:pt x="187" y="140"/>
                      </a:cubicBezTo>
                      <a:cubicBezTo>
                        <a:pt x="198" y="129"/>
                        <a:pt x="215" y="125"/>
                        <a:pt x="229" y="129"/>
                      </a:cubicBezTo>
                      <a:cubicBezTo>
                        <a:pt x="238" y="121"/>
                        <a:pt x="249" y="117"/>
                        <a:pt x="261" y="117"/>
                      </a:cubicBezTo>
                      <a:cubicBezTo>
                        <a:pt x="274" y="117"/>
                        <a:pt x="286" y="122"/>
                        <a:pt x="295" y="132"/>
                      </a:cubicBezTo>
                      <a:cubicBezTo>
                        <a:pt x="301" y="129"/>
                        <a:pt x="308" y="128"/>
                        <a:pt x="314" y="128"/>
                      </a:cubicBezTo>
                      <a:cubicBezTo>
                        <a:pt x="335" y="128"/>
                        <a:pt x="353" y="141"/>
                        <a:pt x="359" y="160"/>
                      </a:cubicBezTo>
                      <a:cubicBezTo>
                        <a:pt x="385" y="161"/>
                        <a:pt x="405" y="182"/>
                        <a:pt x="405" y="208"/>
                      </a:cubicBezTo>
                      <a:cubicBezTo>
                        <a:pt x="405" y="214"/>
                        <a:pt x="404" y="221"/>
                        <a:pt x="401" y="227"/>
                      </a:cubicBezTo>
                      <a:cubicBezTo>
                        <a:pt x="410" y="236"/>
                        <a:pt x="416" y="248"/>
                        <a:pt x="416" y="261"/>
                      </a:cubicBezTo>
                      <a:cubicBezTo>
                        <a:pt x="416" y="278"/>
                        <a:pt x="407" y="293"/>
                        <a:pt x="393" y="302"/>
                      </a:cubicBezTo>
                      <a:close/>
                    </a:path>
                  </a:pathLst>
                </a:custGeom>
                <a:solidFill>
                  <a:srgbClr val="0B167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3" name="TextBox 12">
                <a:extLst>
                  <a:ext uri="{FF2B5EF4-FFF2-40B4-BE49-F238E27FC236}">
                    <a16:creationId xmlns:a16="http://schemas.microsoft.com/office/drawing/2014/main" id="{A03A6BC8-0BC2-4842-B57E-A6C0715C1BC7}"/>
                  </a:ext>
                </a:extLst>
              </p:cNvPr>
              <p:cNvSpPr txBox="1"/>
              <p:nvPr/>
            </p:nvSpPr>
            <p:spPr>
              <a:xfrm>
                <a:off x="1229137" y="3435437"/>
                <a:ext cx="22006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Workforce Engagement and Productivity</a:t>
                </a:r>
              </a:p>
            </p:txBody>
          </p:sp>
        </p:grpSp>
        <p:sp>
          <p:nvSpPr>
            <p:cNvPr id="42" name="Rectangle 41">
              <a:extLst>
                <a:ext uri="{FF2B5EF4-FFF2-40B4-BE49-F238E27FC236}">
                  <a16:creationId xmlns:a16="http://schemas.microsoft.com/office/drawing/2014/main" id="{65512EBD-B9C4-4EB8-B970-45DEDB084D11}"/>
                </a:ext>
              </a:extLst>
            </p:cNvPr>
            <p:cNvSpPr/>
            <p:nvPr/>
          </p:nvSpPr>
          <p:spPr>
            <a:xfrm>
              <a:off x="603017" y="2279018"/>
              <a:ext cx="2594790" cy="2154436"/>
            </a:xfrm>
            <a:prstGeom prst="rect">
              <a:avLst/>
            </a:prstGeom>
          </p:spPr>
          <p:txBody>
            <a:bodyPr wrap="square">
              <a:spAutoFit/>
            </a:bodyPr>
            <a:lstStyle/>
            <a:p>
              <a:pPr marL="28575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What </a:t>
              </a:r>
              <a:r>
                <a:rPr lang="en-US" sz="1200" b="1">
                  <a:latin typeface="Open Sans" panose="020B0606030504020204" pitchFamily="34" charset="0"/>
                  <a:ea typeface="Open Sans" panose="020B0606030504020204" pitchFamily="34" charset="0"/>
                  <a:cs typeface="Open Sans" panose="020B0606030504020204" pitchFamily="34" charset="0"/>
                </a:rPr>
                <a:t>activities and interactions should occur in the office</a:t>
              </a:r>
              <a:r>
                <a:rPr lang="en-US" sz="1200">
                  <a:latin typeface="Open Sans" panose="020B0606030504020204" pitchFamily="34" charset="0"/>
                  <a:ea typeface="Open Sans" panose="020B0606030504020204" pitchFamily="34" charset="0"/>
                  <a:cs typeface="Open Sans" panose="020B0606030504020204" pitchFamily="34" charset="0"/>
                </a:rPr>
                <a:t>, and which should be accomplished through </a:t>
              </a:r>
              <a:r>
                <a:rPr lang="en-US" sz="1200" b="1">
                  <a:latin typeface="Open Sans" panose="020B0606030504020204" pitchFamily="34" charset="0"/>
                  <a:ea typeface="Open Sans" panose="020B0606030504020204" pitchFamily="34" charset="0"/>
                  <a:cs typeface="Open Sans" panose="020B0606030504020204" pitchFamily="34" charset="0"/>
                </a:rPr>
                <a:t>telework</a:t>
              </a:r>
              <a:r>
                <a:rPr lang="en-US" sz="120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How </a:t>
              </a:r>
              <a:r>
                <a:rPr lang="en-US" sz="1200" b="1">
                  <a:latin typeface="Open Sans" panose="020B0606030504020204" pitchFamily="34" charset="0"/>
                  <a:ea typeface="Open Sans" panose="020B0606030504020204" pitchFamily="34" charset="0"/>
                  <a:cs typeface="Open Sans" panose="020B0606030504020204" pitchFamily="34" charset="0"/>
                </a:rPr>
                <a:t>frequently (and through what channels</a:t>
              </a:r>
              <a:r>
                <a:rPr lang="en-US" sz="1200">
                  <a:latin typeface="Open Sans" panose="020B0606030504020204" pitchFamily="34" charset="0"/>
                  <a:ea typeface="Open Sans" panose="020B0606030504020204" pitchFamily="34" charset="0"/>
                  <a:cs typeface="Open Sans" panose="020B0606030504020204" pitchFamily="34" charset="0"/>
                </a:rPr>
                <a:t>) will I meet and engage remotely with my team and with individual workers? </a:t>
              </a:r>
            </a:p>
            <a:p>
              <a:pPr marL="285750" indent="-285750">
                <a:buFont typeface="Wingdings" panose="05000000000000000000" pitchFamily="2" charset="2"/>
                <a:buChar char="q"/>
              </a:pP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75" name="Rectangle: Rounded Corners 74">
              <a:extLst>
                <a:ext uri="{FF2B5EF4-FFF2-40B4-BE49-F238E27FC236}">
                  <a16:creationId xmlns:a16="http://schemas.microsoft.com/office/drawing/2014/main" id="{E4C7E366-5BBE-4E40-BE65-6B396D95BB91}"/>
                </a:ext>
              </a:extLst>
            </p:cNvPr>
            <p:cNvSpPr/>
            <p:nvPr/>
          </p:nvSpPr>
          <p:spPr>
            <a:xfrm>
              <a:off x="3654217" y="2116203"/>
              <a:ext cx="2266067" cy="3756200"/>
            </a:xfrm>
            <a:prstGeom prst="roundRect">
              <a:avLst/>
            </a:prstGeom>
            <a:solidFill>
              <a:schemeClr val="accent6">
                <a:lumMod val="20000"/>
                <a:lumOff val="80000"/>
              </a:schemeClr>
            </a:solidFill>
            <a:ln>
              <a:solidFill>
                <a:srgbClr val="1B5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grpSp>
          <p:nvGrpSpPr>
            <p:cNvPr id="76" name="Group 75">
              <a:extLst>
                <a:ext uri="{FF2B5EF4-FFF2-40B4-BE49-F238E27FC236}">
                  <a16:creationId xmlns:a16="http://schemas.microsoft.com/office/drawing/2014/main" id="{9C31BCD3-75AD-48B4-BE84-B1AFE86C5C8E}"/>
                </a:ext>
              </a:extLst>
            </p:cNvPr>
            <p:cNvGrpSpPr/>
            <p:nvPr/>
          </p:nvGrpSpPr>
          <p:grpSpPr>
            <a:xfrm>
              <a:off x="3207830" y="1710896"/>
              <a:ext cx="2775647" cy="725384"/>
              <a:chOff x="698697" y="3356384"/>
              <a:chExt cx="2775647" cy="725384"/>
            </a:xfrm>
          </p:grpSpPr>
          <p:sp>
            <p:nvSpPr>
              <p:cNvPr id="77" name="Flowchart: Alternate Process 76">
                <a:extLst>
                  <a:ext uri="{FF2B5EF4-FFF2-40B4-BE49-F238E27FC236}">
                    <a16:creationId xmlns:a16="http://schemas.microsoft.com/office/drawing/2014/main" id="{DC6967AE-5C58-439A-8966-75C38554161D}"/>
                  </a:ext>
                </a:extLst>
              </p:cNvPr>
              <p:cNvSpPr/>
              <p:nvPr/>
            </p:nvSpPr>
            <p:spPr>
              <a:xfrm>
                <a:off x="1114097" y="3429508"/>
                <a:ext cx="2354073" cy="473523"/>
              </a:xfrm>
              <a:prstGeom prst="flowChartAlternateProcess">
                <a:avLst/>
              </a:prstGeom>
              <a:solidFill>
                <a:srgbClr val="1B5D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0" name="Group 79">
                <a:extLst>
                  <a:ext uri="{FF2B5EF4-FFF2-40B4-BE49-F238E27FC236}">
                    <a16:creationId xmlns:a16="http://schemas.microsoft.com/office/drawing/2014/main" id="{1F78D758-0146-4503-93BA-461CA64512CE}"/>
                  </a:ext>
                </a:extLst>
              </p:cNvPr>
              <p:cNvGrpSpPr/>
              <p:nvPr/>
            </p:nvGrpSpPr>
            <p:grpSpPr>
              <a:xfrm>
                <a:off x="698697" y="3356384"/>
                <a:ext cx="619770" cy="619770"/>
                <a:chOff x="1627942" y="1556489"/>
                <a:chExt cx="619770" cy="619770"/>
              </a:xfrm>
            </p:grpSpPr>
            <p:sp>
              <p:nvSpPr>
                <p:cNvPr id="82" name="Oval 81">
                  <a:extLst>
                    <a:ext uri="{FF2B5EF4-FFF2-40B4-BE49-F238E27FC236}">
                      <a16:creationId xmlns:a16="http://schemas.microsoft.com/office/drawing/2014/main" id="{48FBA221-E79A-422B-BF0C-E78F27CBD015}"/>
                    </a:ext>
                  </a:extLst>
                </p:cNvPr>
                <p:cNvSpPr/>
                <p:nvPr/>
              </p:nvSpPr>
              <p:spPr>
                <a:xfrm>
                  <a:off x="1627942" y="1556489"/>
                  <a:ext cx="619770" cy="6197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3" name="Freeform 11">
                  <a:extLst>
                    <a:ext uri="{FF2B5EF4-FFF2-40B4-BE49-F238E27FC236}">
                      <a16:creationId xmlns:a16="http://schemas.microsoft.com/office/drawing/2014/main" id="{E10B5293-AB58-46FF-B9C6-7232EE1E60F7}"/>
                    </a:ext>
                  </a:extLst>
                </p:cNvPr>
                <p:cNvSpPr>
                  <a:spLocks noEditPoints="1"/>
                </p:cNvSpPr>
                <p:nvPr/>
              </p:nvSpPr>
              <p:spPr bwMode="auto">
                <a:xfrm>
                  <a:off x="1652733" y="1582313"/>
                  <a:ext cx="570188" cy="568123"/>
                </a:xfrm>
                <a:custGeom>
                  <a:avLst/>
                  <a:gdLst>
                    <a:gd name="T0" fmla="*/ 312 w 658"/>
                    <a:gd name="T1" fmla="*/ 658 h 658"/>
                    <a:gd name="T2" fmla="*/ 262 w 658"/>
                    <a:gd name="T3" fmla="*/ 652 h 658"/>
                    <a:gd name="T4" fmla="*/ 202 w 658"/>
                    <a:gd name="T5" fmla="*/ 633 h 658"/>
                    <a:gd name="T6" fmla="*/ 120 w 658"/>
                    <a:gd name="T7" fmla="*/ 583 h 658"/>
                    <a:gd name="T8" fmla="*/ 56 w 658"/>
                    <a:gd name="T9" fmla="*/ 513 h 658"/>
                    <a:gd name="T10" fmla="*/ 15 w 658"/>
                    <a:gd name="T11" fmla="*/ 427 h 658"/>
                    <a:gd name="T12" fmla="*/ 4 w 658"/>
                    <a:gd name="T13" fmla="*/ 379 h 658"/>
                    <a:gd name="T14" fmla="*/ 0 w 658"/>
                    <a:gd name="T15" fmla="*/ 329 h 658"/>
                    <a:gd name="T16" fmla="*/ 1 w 658"/>
                    <a:gd name="T17" fmla="*/ 295 h 658"/>
                    <a:gd name="T18" fmla="*/ 11 w 658"/>
                    <a:gd name="T19" fmla="*/ 247 h 658"/>
                    <a:gd name="T20" fmla="*/ 40 w 658"/>
                    <a:gd name="T21" fmla="*/ 173 h 658"/>
                    <a:gd name="T22" fmla="*/ 97 w 658"/>
                    <a:gd name="T23" fmla="*/ 96 h 658"/>
                    <a:gd name="T24" fmla="*/ 172 w 658"/>
                    <a:gd name="T25" fmla="*/ 40 h 658"/>
                    <a:gd name="T26" fmla="*/ 247 w 658"/>
                    <a:gd name="T27" fmla="*/ 10 h 658"/>
                    <a:gd name="T28" fmla="*/ 296 w 658"/>
                    <a:gd name="T29" fmla="*/ 2 h 658"/>
                    <a:gd name="T30" fmla="*/ 329 w 658"/>
                    <a:gd name="T31" fmla="*/ 0 h 658"/>
                    <a:gd name="T32" fmla="*/ 379 w 658"/>
                    <a:gd name="T33" fmla="*/ 4 h 658"/>
                    <a:gd name="T34" fmla="*/ 426 w 658"/>
                    <a:gd name="T35" fmla="*/ 16 h 658"/>
                    <a:gd name="T36" fmla="*/ 513 w 658"/>
                    <a:gd name="T37" fmla="*/ 56 h 658"/>
                    <a:gd name="T38" fmla="*/ 583 w 658"/>
                    <a:gd name="T39" fmla="*/ 121 h 658"/>
                    <a:gd name="T40" fmla="*/ 632 w 658"/>
                    <a:gd name="T41" fmla="*/ 201 h 658"/>
                    <a:gd name="T42" fmla="*/ 652 w 658"/>
                    <a:gd name="T43" fmla="*/ 263 h 658"/>
                    <a:gd name="T44" fmla="*/ 657 w 658"/>
                    <a:gd name="T45" fmla="*/ 313 h 658"/>
                    <a:gd name="T46" fmla="*/ 657 w 658"/>
                    <a:gd name="T47" fmla="*/ 346 h 658"/>
                    <a:gd name="T48" fmla="*/ 652 w 658"/>
                    <a:gd name="T49" fmla="*/ 396 h 658"/>
                    <a:gd name="T50" fmla="*/ 632 w 658"/>
                    <a:gd name="T51" fmla="*/ 457 h 658"/>
                    <a:gd name="T52" fmla="*/ 583 w 658"/>
                    <a:gd name="T53" fmla="*/ 539 h 658"/>
                    <a:gd name="T54" fmla="*/ 513 w 658"/>
                    <a:gd name="T55" fmla="*/ 602 h 658"/>
                    <a:gd name="T56" fmla="*/ 426 w 658"/>
                    <a:gd name="T57" fmla="*/ 644 h 658"/>
                    <a:gd name="T58" fmla="*/ 379 w 658"/>
                    <a:gd name="T59" fmla="*/ 654 h 658"/>
                    <a:gd name="T60" fmla="*/ 329 w 658"/>
                    <a:gd name="T61" fmla="*/ 658 h 658"/>
                    <a:gd name="T62" fmla="*/ 329 w 658"/>
                    <a:gd name="T63" fmla="*/ 37 h 658"/>
                    <a:gd name="T64" fmla="*/ 242 w 658"/>
                    <a:gd name="T65" fmla="*/ 51 h 658"/>
                    <a:gd name="T66" fmla="*/ 167 w 658"/>
                    <a:gd name="T67" fmla="*/ 88 h 658"/>
                    <a:gd name="T68" fmla="*/ 105 w 658"/>
                    <a:gd name="T69" fmla="*/ 144 h 658"/>
                    <a:gd name="T70" fmla="*/ 60 w 658"/>
                    <a:gd name="T71" fmla="*/ 216 h 658"/>
                    <a:gd name="T72" fmla="*/ 39 w 658"/>
                    <a:gd name="T73" fmla="*/ 299 h 658"/>
                    <a:gd name="T74" fmla="*/ 39 w 658"/>
                    <a:gd name="T75" fmla="*/ 359 h 658"/>
                    <a:gd name="T76" fmla="*/ 60 w 658"/>
                    <a:gd name="T77" fmla="*/ 443 h 658"/>
                    <a:gd name="T78" fmla="*/ 105 w 658"/>
                    <a:gd name="T79" fmla="*/ 514 h 658"/>
                    <a:gd name="T80" fmla="*/ 167 w 658"/>
                    <a:gd name="T81" fmla="*/ 571 h 658"/>
                    <a:gd name="T82" fmla="*/ 242 w 658"/>
                    <a:gd name="T83" fmla="*/ 607 h 658"/>
                    <a:gd name="T84" fmla="*/ 329 w 658"/>
                    <a:gd name="T85" fmla="*/ 621 h 658"/>
                    <a:gd name="T86" fmla="*/ 387 w 658"/>
                    <a:gd name="T87" fmla="*/ 615 h 658"/>
                    <a:gd name="T88" fmla="*/ 468 w 658"/>
                    <a:gd name="T89" fmla="*/ 586 h 658"/>
                    <a:gd name="T90" fmla="*/ 535 w 658"/>
                    <a:gd name="T91" fmla="*/ 535 h 658"/>
                    <a:gd name="T92" fmla="*/ 585 w 658"/>
                    <a:gd name="T93" fmla="*/ 467 h 658"/>
                    <a:gd name="T94" fmla="*/ 614 w 658"/>
                    <a:gd name="T95" fmla="*/ 388 h 658"/>
                    <a:gd name="T96" fmla="*/ 621 w 658"/>
                    <a:gd name="T97" fmla="*/ 329 h 658"/>
                    <a:gd name="T98" fmla="*/ 607 w 658"/>
                    <a:gd name="T99" fmla="*/ 243 h 658"/>
                    <a:gd name="T100" fmla="*/ 570 w 658"/>
                    <a:gd name="T101" fmla="*/ 166 h 658"/>
                    <a:gd name="T102" fmla="*/ 515 w 658"/>
                    <a:gd name="T103" fmla="*/ 105 h 658"/>
                    <a:gd name="T104" fmla="*/ 442 w 658"/>
                    <a:gd name="T105" fmla="*/ 62 h 658"/>
                    <a:gd name="T106" fmla="*/ 359 w 658"/>
                    <a:gd name="T107" fmla="*/ 4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2" y="658"/>
                      </a:lnTo>
                      <a:lnTo>
                        <a:pt x="296" y="657"/>
                      </a:lnTo>
                      <a:lnTo>
                        <a:pt x="279" y="654"/>
                      </a:lnTo>
                      <a:lnTo>
                        <a:pt x="262" y="652"/>
                      </a:lnTo>
                      <a:lnTo>
                        <a:pt x="247" y="648"/>
                      </a:lnTo>
                      <a:lnTo>
                        <a:pt x="231" y="644"/>
                      </a:lnTo>
                      <a:lnTo>
                        <a:pt x="202" y="633"/>
                      </a:lnTo>
                      <a:lnTo>
                        <a:pt x="172" y="618"/>
                      </a:lnTo>
                      <a:lnTo>
                        <a:pt x="145" y="602"/>
                      </a:lnTo>
                      <a:lnTo>
                        <a:pt x="120" y="583"/>
                      </a:lnTo>
                      <a:lnTo>
                        <a:pt x="97" y="562"/>
                      </a:lnTo>
                      <a:lnTo>
                        <a:pt x="75" y="539"/>
                      </a:lnTo>
                      <a:lnTo>
                        <a:pt x="56" y="513"/>
                      </a:lnTo>
                      <a:lnTo>
                        <a:pt x="40" y="486"/>
                      </a:lnTo>
                      <a:lnTo>
                        <a:pt x="25" y="457"/>
                      </a:lnTo>
                      <a:lnTo>
                        <a:pt x="15" y="427"/>
                      </a:lnTo>
                      <a:lnTo>
                        <a:pt x="11" y="411"/>
                      </a:lnTo>
                      <a:lnTo>
                        <a:pt x="7" y="396"/>
                      </a:lnTo>
                      <a:lnTo>
                        <a:pt x="4" y="379"/>
                      </a:lnTo>
                      <a:lnTo>
                        <a:pt x="1" y="363"/>
                      </a:lnTo>
                      <a:lnTo>
                        <a:pt x="0" y="346"/>
                      </a:lnTo>
                      <a:lnTo>
                        <a:pt x="0" y="329"/>
                      </a:lnTo>
                      <a:lnTo>
                        <a:pt x="0" y="329"/>
                      </a:lnTo>
                      <a:lnTo>
                        <a:pt x="0" y="313"/>
                      </a:lnTo>
                      <a:lnTo>
                        <a:pt x="1" y="295"/>
                      </a:lnTo>
                      <a:lnTo>
                        <a:pt x="4" y="279"/>
                      </a:lnTo>
                      <a:lnTo>
                        <a:pt x="7" y="263"/>
                      </a:lnTo>
                      <a:lnTo>
                        <a:pt x="11" y="247"/>
                      </a:lnTo>
                      <a:lnTo>
                        <a:pt x="15" y="232"/>
                      </a:lnTo>
                      <a:lnTo>
                        <a:pt x="25" y="201"/>
                      </a:lnTo>
                      <a:lnTo>
                        <a:pt x="40" y="173"/>
                      </a:lnTo>
                      <a:lnTo>
                        <a:pt x="56" y="145"/>
                      </a:lnTo>
                      <a:lnTo>
                        <a:pt x="75" y="121"/>
                      </a:lnTo>
                      <a:lnTo>
                        <a:pt x="97" y="96"/>
                      </a:lnTo>
                      <a:lnTo>
                        <a:pt x="120" y="75"/>
                      </a:lnTo>
                      <a:lnTo>
                        <a:pt x="145" y="56"/>
                      </a:lnTo>
                      <a:lnTo>
                        <a:pt x="172" y="40"/>
                      </a:lnTo>
                      <a:lnTo>
                        <a:pt x="202" y="27"/>
                      </a:lnTo>
                      <a:lnTo>
                        <a:pt x="231" y="16"/>
                      </a:lnTo>
                      <a:lnTo>
                        <a:pt x="247" y="10"/>
                      </a:lnTo>
                      <a:lnTo>
                        <a:pt x="262" y="6"/>
                      </a:lnTo>
                      <a:lnTo>
                        <a:pt x="279" y="4"/>
                      </a:lnTo>
                      <a:lnTo>
                        <a:pt x="296" y="2"/>
                      </a:lnTo>
                      <a:lnTo>
                        <a:pt x="312" y="1"/>
                      </a:lnTo>
                      <a:lnTo>
                        <a:pt x="329" y="0"/>
                      </a:lnTo>
                      <a:lnTo>
                        <a:pt x="329" y="0"/>
                      </a:lnTo>
                      <a:lnTo>
                        <a:pt x="345" y="1"/>
                      </a:lnTo>
                      <a:lnTo>
                        <a:pt x="363" y="2"/>
                      </a:lnTo>
                      <a:lnTo>
                        <a:pt x="379" y="4"/>
                      </a:lnTo>
                      <a:lnTo>
                        <a:pt x="395" y="6"/>
                      </a:lnTo>
                      <a:lnTo>
                        <a:pt x="411" y="10"/>
                      </a:lnTo>
                      <a:lnTo>
                        <a:pt x="426" y="16"/>
                      </a:lnTo>
                      <a:lnTo>
                        <a:pt x="457" y="27"/>
                      </a:lnTo>
                      <a:lnTo>
                        <a:pt x="485" y="40"/>
                      </a:lnTo>
                      <a:lnTo>
                        <a:pt x="513" y="56"/>
                      </a:lnTo>
                      <a:lnTo>
                        <a:pt x="538" y="75"/>
                      </a:lnTo>
                      <a:lnTo>
                        <a:pt x="562" y="96"/>
                      </a:lnTo>
                      <a:lnTo>
                        <a:pt x="583" y="121"/>
                      </a:lnTo>
                      <a:lnTo>
                        <a:pt x="602" y="145"/>
                      </a:lnTo>
                      <a:lnTo>
                        <a:pt x="618" y="173"/>
                      </a:lnTo>
                      <a:lnTo>
                        <a:pt x="632" y="201"/>
                      </a:lnTo>
                      <a:lnTo>
                        <a:pt x="644" y="232"/>
                      </a:lnTo>
                      <a:lnTo>
                        <a:pt x="648" y="247"/>
                      </a:lnTo>
                      <a:lnTo>
                        <a:pt x="652" y="263"/>
                      </a:lnTo>
                      <a:lnTo>
                        <a:pt x="654" y="279"/>
                      </a:lnTo>
                      <a:lnTo>
                        <a:pt x="656" y="295"/>
                      </a:lnTo>
                      <a:lnTo>
                        <a:pt x="657" y="313"/>
                      </a:lnTo>
                      <a:lnTo>
                        <a:pt x="658" y="329"/>
                      </a:lnTo>
                      <a:lnTo>
                        <a:pt x="658" y="329"/>
                      </a:lnTo>
                      <a:lnTo>
                        <a:pt x="657" y="346"/>
                      </a:lnTo>
                      <a:lnTo>
                        <a:pt x="656" y="363"/>
                      </a:lnTo>
                      <a:lnTo>
                        <a:pt x="654" y="379"/>
                      </a:lnTo>
                      <a:lnTo>
                        <a:pt x="652" y="396"/>
                      </a:lnTo>
                      <a:lnTo>
                        <a:pt x="648" y="411"/>
                      </a:lnTo>
                      <a:lnTo>
                        <a:pt x="644" y="427"/>
                      </a:lnTo>
                      <a:lnTo>
                        <a:pt x="632" y="457"/>
                      </a:lnTo>
                      <a:lnTo>
                        <a:pt x="618" y="486"/>
                      </a:lnTo>
                      <a:lnTo>
                        <a:pt x="602" y="513"/>
                      </a:lnTo>
                      <a:lnTo>
                        <a:pt x="583" y="539"/>
                      </a:lnTo>
                      <a:lnTo>
                        <a:pt x="562" y="562"/>
                      </a:lnTo>
                      <a:lnTo>
                        <a:pt x="538" y="583"/>
                      </a:lnTo>
                      <a:lnTo>
                        <a:pt x="513" y="602"/>
                      </a:lnTo>
                      <a:lnTo>
                        <a:pt x="485" y="618"/>
                      </a:lnTo>
                      <a:lnTo>
                        <a:pt x="457" y="633"/>
                      </a:lnTo>
                      <a:lnTo>
                        <a:pt x="426" y="644"/>
                      </a:lnTo>
                      <a:lnTo>
                        <a:pt x="411" y="648"/>
                      </a:lnTo>
                      <a:lnTo>
                        <a:pt x="395" y="652"/>
                      </a:lnTo>
                      <a:lnTo>
                        <a:pt x="379" y="654"/>
                      </a:lnTo>
                      <a:lnTo>
                        <a:pt x="363" y="657"/>
                      </a:lnTo>
                      <a:lnTo>
                        <a:pt x="345" y="658"/>
                      </a:lnTo>
                      <a:lnTo>
                        <a:pt x="329" y="658"/>
                      </a:lnTo>
                      <a:lnTo>
                        <a:pt x="329" y="658"/>
                      </a:lnTo>
                      <a:close/>
                      <a:moveTo>
                        <a:pt x="329" y="37"/>
                      </a:moveTo>
                      <a:lnTo>
                        <a:pt x="329" y="37"/>
                      </a:lnTo>
                      <a:lnTo>
                        <a:pt x="300" y="40"/>
                      </a:lnTo>
                      <a:lnTo>
                        <a:pt x="270" y="44"/>
                      </a:lnTo>
                      <a:lnTo>
                        <a:pt x="242" y="51"/>
                      </a:lnTo>
                      <a:lnTo>
                        <a:pt x="215" y="62"/>
                      </a:lnTo>
                      <a:lnTo>
                        <a:pt x="191" y="74"/>
                      </a:lnTo>
                      <a:lnTo>
                        <a:pt x="167" y="88"/>
                      </a:lnTo>
                      <a:lnTo>
                        <a:pt x="144" y="105"/>
                      </a:lnTo>
                      <a:lnTo>
                        <a:pt x="124" y="123"/>
                      </a:lnTo>
                      <a:lnTo>
                        <a:pt x="105" y="144"/>
                      </a:lnTo>
                      <a:lnTo>
                        <a:pt x="87" y="166"/>
                      </a:lnTo>
                      <a:lnTo>
                        <a:pt x="73" y="191"/>
                      </a:lnTo>
                      <a:lnTo>
                        <a:pt x="60" y="216"/>
                      </a:lnTo>
                      <a:lnTo>
                        <a:pt x="51" y="243"/>
                      </a:lnTo>
                      <a:lnTo>
                        <a:pt x="43" y="271"/>
                      </a:lnTo>
                      <a:lnTo>
                        <a:pt x="39" y="299"/>
                      </a:lnTo>
                      <a:lnTo>
                        <a:pt x="38" y="329"/>
                      </a:lnTo>
                      <a:lnTo>
                        <a:pt x="38" y="329"/>
                      </a:lnTo>
                      <a:lnTo>
                        <a:pt x="39" y="359"/>
                      </a:lnTo>
                      <a:lnTo>
                        <a:pt x="43" y="388"/>
                      </a:lnTo>
                      <a:lnTo>
                        <a:pt x="51" y="416"/>
                      </a:lnTo>
                      <a:lnTo>
                        <a:pt x="60" y="443"/>
                      </a:lnTo>
                      <a:lnTo>
                        <a:pt x="73" y="467"/>
                      </a:lnTo>
                      <a:lnTo>
                        <a:pt x="87" y="492"/>
                      </a:lnTo>
                      <a:lnTo>
                        <a:pt x="105" y="514"/>
                      </a:lnTo>
                      <a:lnTo>
                        <a:pt x="124" y="535"/>
                      </a:lnTo>
                      <a:lnTo>
                        <a:pt x="144" y="553"/>
                      </a:lnTo>
                      <a:lnTo>
                        <a:pt x="167" y="571"/>
                      </a:lnTo>
                      <a:lnTo>
                        <a:pt x="191" y="586"/>
                      </a:lnTo>
                      <a:lnTo>
                        <a:pt x="215" y="598"/>
                      </a:lnTo>
                      <a:lnTo>
                        <a:pt x="242" y="607"/>
                      </a:lnTo>
                      <a:lnTo>
                        <a:pt x="270" y="615"/>
                      </a:lnTo>
                      <a:lnTo>
                        <a:pt x="300" y="619"/>
                      </a:lnTo>
                      <a:lnTo>
                        <a:pt x="329" y="621"/>
                      </a:lnTo>
                      <a:lnTo>
                        <a:pt x="329" y="621"/>
                      </a:lnTo>
                      <a:lnTo>
                        <a:pt x="359" y="619"/>
                      </a:lnTo>
                      <a:lnTo>
                        <a:pt x="387" y="615"/>
                      </a:lnTo>
                      <a:lnTo>
                        <a:pt x="415" y="607"/>
                      </a:lnTo>
                      <a:lnTo>
                        <a:pt x="442" y="598"/>
                      </a:lnTo>
                      <a:lnTo>
                        <a:pt x="468" y="586"/>
                      </a:lnTo>
                      <a:lnTo>
                        <a:pt x="492" y="571"/>
                      </a:lnTo>
                      <a:lnTo>
                        <a:pt x="515" y="553"/>
                      </a:lnTo>
                      <a:lnTo>
                        <a:pt x="535" y="535"/>
                      </a:lnTo>
                      <a:lnTo>
                        <a:pt x="554" y="514"/>
                      </a:lnTo>
                      <a:lnTo>
                        <a:pt x="570" y="492"/>
                      </a:lnTo>
                      <a:lnTo>
                        <a:pt x="585" y="467"/>
                      </a:lnTo>
                      <a:lnTo>
                        <a:pt x="597" y="443"/>
                      </a:lnTo>
                      <a:lnTo>
                        <a:pt x="607" y="416"/>
                      </a:lnTo>
                      <a:lnTo>
                        <a:pt x="614" y="388"/>
                      </a:lnTo>
                      <a:lnTo>
                        <a:pt x="618" y="359"/>
                      </a:lnTo>
                      <a:lnTo>
                        <a:pt x="621" y="329"/>
                      </a:lnTo>
                      <a:lnTo>
                        <a:pt x="621" y="329"/>
                      </a:lnTo>
                      <a:lnTo>
                        <a:pt x="618" y="299"/>
                      </a:lnTo>
                      <a:lnTo>
                        <a:pt x="614" y="271"/>
                      </a:lnTo>
                      <a:lnTo>
                        <a:pt x="607" y="243"/>
                      </a:lnTo>
                      <a:lnTo>
                        <a:pt x="597" y="216"/>
                      </a:lnTo>
                      <a:lnTo>
                        <a:pt x="585" y="191"/>
                      </a:lnTo>
                      <a:lnTo>
                        <a:pt x="570" y="166"/>
                      </a:lnTo>
                      <a:lnTo>
                        <a:pt x="554" y="144"/>
                      </a:lnTo>
                      <a:lnTo>
                        <a:pt x="535" y="123"/>
                      </a:lnTo>
                      <a:lnTo>
                        <a:pt x="515" y="105"/>
                      </a:lnTo>
                      <a:lnTo>
                        <a:pt x="492" y="88"/>
                      </a:lnTo>
                      <a:lnTo>
                        <a:pt x="468" y="74"/>
                      </a:lnTo>
                      <a:lnTo>
                        <a:pt x="442" y="62"/>
                      </a:lnTo>
                      <a:lnTo>
                        <a:pt x="415" y="51"/>
                      </a:lnTo>
                      <a:lnTo>
                        <a:pt x="387" y="44"/>
                      </a:lnTo>
                      <a:lnTo>
                        <a:pt x="359" y="40"/>
                      </a:lnTo>
                      <a:lnTo>
                        <a:pt x="329" y="37"/>
                      </a:lnTo>
                      <a:lnTo>
                        <a:pt x="329" y="37"/>
                      </a:lnTo>
                      <a:close/>
                    </a:path>
                  </a:pathLst>
                </a:custGeom>
                <a:solidFill>
                  <a:srgbClr val="1B5D13"/>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79" name="TextBox 78">
                <a:extLst>
                  <a:ext uri="{FF2B5EF4-FFF2-40B4-BE49-F238E27FC236}">
                    <a16:creationId xmlns:a16="http://schemas.microsoft.com/office/drawing/2014/main" id="{ADB02DA0-3A24-490D-B5C2-252190F4DB12}"/>
                  </a:ext>
                </a:extLst>
              </p:cNvPr>
              <p:cNvSpPr txBox="1"/>
              <p:nvPr/>
            </p:nvSpPr>
            <p:spPr>
              <a:xfrm>
                <a:off x="1152194" y="3435437"/>
                <a:ext cx="2322150" cy="646331"/>
              </a:xfrm>
              <a:prstGeom prst="rect">
                <a:avLst/>
              </a:prstGeom>
              <a:noFill/>
            </p:spPr>
            <p:txBody>
              <a:bodyPr wrap="square" rtlCol="0">
                <a:spAutoFit/>
              </a:bodyPr>
              <a:lstStyle/>
              <a:p>
                <a:pPr algn="ctr">
                  <a:defRPr/>
                </a:pPr>
                <a:r>
                  <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Hiring, Development, and Performance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84" name="Rectangle 83">
              <a:extLst>
                <a:ext uri="{FF2B5EF4-FFF2-40B4-BE49-F238E27FC236}">
                  <a16:creationId xmlns:a16="http://schemas.microsoft.com/office/drawing/2014/main" id="{50F81A12-1E4B-4EAD-9DC8-27DAC13E8076}"/>
                </a:ext>
              </a:extLst>
            </p:cNvPr>
            <p:cNvSpPr/>
            <p:nvPr/>
          </p:nvSpPr>
          <p:spPr>
            <a:xfrm>
              <a:off x="3388686" y="2304842"/>
              <a:ext cx="2594790" cy="2893100"/>
            </a:xfrm>
            <a:prstGeom prst="rect">
              <a:avLst/>
            </a:prstGeom>
          </p:spPr>
          <p:txBody>
            <a:bodyPr wrap="square">
              <a:spAutoFit/>
            </a:bodyPr>
            <a:lstStyle/>
            <a:p>
              <a:pPr marL="285750" indent="-285750" algn="l" rtl="0" fontAlgn="base">
                <a:buFont typeface="Wingdings" panose="05000000000000000000" pitchFamily="2" charset="2"/>
                <a:buChar char="q"/>
              </a:pPr>
              <a:r>
                <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What </a:t>
              </a:r>
              <a:r>
                <a:rPr lang="en-US"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skills</a:t>
              </a:r>
              <a:r>
                <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do employees need in order </a:t>
              </a:r>
              <a:r>
                <a:rPr lang="en-US"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to be successful </a:t>
              </a:r>
              <a:r>
                <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 a telework model?</a:t>
              </a:r>
              <a:r>
                <a:rPr lang="en-US" sz="12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marL="285750" indent="-285750" algn="l" rtl="0" fontAlgn="base">
                <a:buFont typeface="Wingdings" panose="05000000000000000000" pitchFamily="2" charset="2"/>
                <a:buChar char="q"/>
              </a:pPr>
              <a:r>
                <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Is our team </a:t>
              </a:r>
              <a:r>
                <a:rPr lang="en-US"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prepared to provide onboarding and training </a:t>
              </a:r>
              <a:r>
                <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to new staff about how to perform job duties and navigate teamwork in a telework environment?</a:t>
              </a:r>
              <a:r>
                <a:rPr lang="en-US" sz="12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marL="285750" indent="-285750" algn="l" rtl="0" fontAlgn="base">
                <a:buFont typeface="Wingdings" panose="05000000000000000000" pitchFamily="2" charset="2"/>
                <a:buChar char="q"/>
              </a:pPr>
              <a:r>
                <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Am I prepared to </a:t>
              </a:r>
              <a:r>
                <a:rPr lang="en-US"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manage and measure productivity and performance </a:t>
              </a:r>
              <a:r>
                <a:rPr lang="en-U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 a telework environment?</a:t>
              </a:r>
              <a:endParaRPr lang="en-US" sz="12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q"/>
              </a:pP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94" name="Rectangle 93">
              <a:extLst>
                <a:ext uri="{FF2B5EF4-FFF2-40B4-BE49-F238E27FC236}">
                  <a16:creationId xmlns:a16="http://schemas.microsoft.com/office/drawing/2014/main" id="{0BD8C2A9-BF45-4A01-A057-544CBBC536BA}"/>
                </a:ext>
              </a:extLst>
            </p:cNvPr>
            <p:cNvSpPr/>
            <p:nvPr/>
          </p:nvSpPr>
          <p:spPr>
            <a:xfrm>
              <a:off x="9055291" y="2326319"/>
              <a:ext cx="2594790" cy="3631763"/>
            </a:xfrm>
            <a:prstGeom prst="rect">
              <a:avLst/>
            </a:prstGeom>
          </p:spPr>
          <p:txBody>
            <a:bodyPr wrap="square">
              <a:spAutoFit/>
            </a:bodyPr>
            <a:lstStyle/>
            <a:p>
              <a:pPr marL="285750" lvl="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Will my staff need to </a:t>
              </a:r>
              <a:r>
                <a:rPr lang="en-US" sz="1200" b="1">
                  <a:latin typeface="Open Sans" panose="020B0606030504020204" pitchFamily="34" charset="0"/>
                  <a:ea typeface="Open Sans" panose="020B0606030504020204" pitchFamily="34" charset="0"/>
                  <a:cs typeface="Open Sans" panose="020B0606030504020204" pitchFamily="34" charset="0"/>
                </a:rPr>
                <a:t>reserve workspaces </a:t>
              </a:r>
              <a:r>
                <a:rPr lang="en-US" sz="1200">
                  <a:latin typeface="Open Sans" panose="020B0606030504020204" pitchFamily="34" charset="0"/>
                  <a:ea typeface="Open Sans" panose="020B0606030504020204" pitchFamily="34" charset="0"/>
                  <a:cs typeface="Open Sans" panose="020B0606030504020204" pitchFamily="34" charset="0"/>
                </a:rPr>
                <a:t>before they come into the office? </a:t>
              </a:r>
            </a:p>
            <a:p>
              <a:pPr marL="285750" lvl="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Is there </a:t>
              </a:r>
              <a:r>
                <a:rPr lang="en-US" sz="1200" b="1">
                  <a:latin typeface="Open Sans" panose="020B0606030504020204" pitchFamily="34" charset="0"/>
                  <a:ea typeface="Open Sans" panose="020B0606030504020204" pitchFamily="34" charset="0"/>
                  <a:cs typeface="Open Sans" panose="020B0606030504020204" pitchFamily="34" charset="0"/>
                </a:rPr>
                <a:t>enough workspace and meeting space</a:t>
              </a:r>
              <a:r>
                <a:rPr lang="en-US" sz="1200">
                  <a:latin typeface="Open Sans" panose="020B0606030504020204" pitchFamily="34" charset="0"/>
                  <a:ea typeface="Open Sans" panose="020B0606030504020204" pitchFamily="34" charset="0"/>
                  <a:cs typeface="Open Sans" panose="020B0606030504020204" pitchFamily="34" charset="0"/>
                </a:rPr>
                <a:t> on any given day? </a:t>
              </a:r>
            </a:p>
            <a:p>
              <a:pPr marL="285750" lvl="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Will I need to </a:t>
              </a:r>
              <a:r>
                <a:rPr lang="en-US" sz="1200" b="1">
                  <a:latin typeface="Open Sans" panose="020B0606030504020204" pitchFamily="34" charset="0"/>
                  <a:ea typeface="Open Sans" panose="020B0606030504020204" pitchFamily="34" charset="0"/>
                  <a:cs typeface="Open Sans" panose="020B0606030504020204" pitchFamily="34" charset="0"/>
                </a:rPr>
                <a:t>coordinate with supervisors </a:t>
              </a:r>
              <a:r>
                <a:rPr lang="en-US" sz="1200">
                  <a:latin typeface="Open Sans" panose="020B0606030504020204" pitchFamily="34" charset="0"/>
                  <a:ea typeface="Open Sans" panose="020B0606030504020204" pitchFamily="34" charset="0"/>
                  <a:cs typeface="Open Sans" panose="020B0606030504020204" pitchFamily="34" charset="0"/>
                </a:rPr>
                <a:t>across the building to manage space effectively on days when both of our teams are in-office?</a:t>
              </a:r>
            </a:p>
            <a:p>
              <a:pPr marL="28575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How </a:t>
              </a:r>
              <a:r>
                <a:rPr lang="en-US" sz="1200" b="1">
                  <a:latin typeface="Open Sans" panose="020B0606030504020204" pitchFamily="34" charset="0"/>
                  <a:ea typeface="Open Sans" panose="020B0606030504020204" pitchFamily="34" charset="0"/>
                  <a:cs typeface="Open Sans" panose="020B0606030504020204" pitchFamily="34" charset="0"/>
                </a:rPr>
                <a:t>often do I want to meet in-person with my team </a:t>
              </a:r>
              <a:r>
                <a:rPr lang="en-US" sz="1200">
                  <a:latin typeface="Open Sans" panose="020B0606030504020204" pitchFamily="34" charset="0"/>
                  <a:ea typeface="Open Sans" panose="020B0606030504020204" pitchFamily="34" charset="0"/>
                  <a:cs typeface="Open Sans" panose="020B0606030504020204" pitchFamily="34" charset="0"/>
                </a:rPr>
                <a:t>and with individuals to facilitate activities such as group work, onboarding, training, brainstorming, team-building, etc.?</a:t>
              </a:r>
            </a:p>
            <a:p>
              <a:pPr marL="285750" indent="-285750">
                <a:buFont typeface="Wingdings" panose="05000000000000000000" pitchFamily="2" charset="2"/>
                <a:buChar char="q"/>
              </a:pP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95" name="Rectangle: Rounded Corners 94">
              <a:extLst>
                <a:ext uri="{FF2B5EF4-FFF2-40B4-BE49-F238E27FC236}">
                  <a16:creationId xmlns:a16="http://schemas.microsoft.com/office/drawing/2014/main" id="{18C5B660-5A50-4C24-AF1B-DBD7D4B12C3B}"/>
                </a:ext>
              </a:extLst>
            </p:cNvPr>
            <p:cNvSpPr/>
            <p:nvPr/>
          </p:nvSpPr>
          <p:spPr>
            <a:xfrm>
              <a:off x="6521850" y="2116203"/>
              <a:ext cx="2266067" cy="3756200"/>
            </a:xfrm>
            <a:prstGeom prst="round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grpSp>
          <p:nvGrpSpPr>
            <p:cNvPr id="96" name="Group 95">
              <a:extLst>
                <a:ext uri="{FF2B5EF4-FFF2-40B4-BE49-F238E27FC236}">
                  <a16:creationId xmlns:a16="http://schemas.microsoft.com/office/drawing/2014/main" id="{22C85352-1480-4137-8D76-F6CD77ED8DBF}"/>
                </a:ext>
              </a:extLst>
            </p:cNvPr>
            <p:cNvGrpSpPr/>
            <p:nvPr/>
          </p:nvGrpSpPr>
          <p:grpSpPr>
            <a:xfrm>
              <a:off x="6075463" y="1710896"/>
              <a:ext cx="2769473" cy="619770"/>
              <a:chOff x="698697" y="3356384"/>
              <a:chExt cx="2769473" cy="619770"/>
            </a:xfrm>
          </p:grpSpPr>
          <p:sp>
            <p:nvSpPr>
              <p:cNvPr id="97" name="Flowchart: Alternate Process 96">
                <a:extLst>
                  <a:ext uri="{FF2B5EF4-FFF2-40B4-BE49-F238E27FC236}">
                    <a16:creationId xmlns:a16="http://schemas.microsoft.com/office/drawing/2014/main" id="{6F0E900E-CCB1-45C1-A2B8-B83B3AF0A1C7}"/>
                  </a:ext>
                </a:extLst>
              </p:cNvPr>
              <p:cNvSpPr/>
              <p:nvPr/>
            </p:nvSpPr>
            <p:spPr>
              <a:xfrm>
                <a:off x="1114097" y="3429508"/>
                <a:ext cx="2354073" cy="473523"/>
              </a:xfrm>
              <a:prstGeom prst="flowChartAlternateProcess">
                <a:avLst/>
              </a:prstGeom>
              <a:solidFill>
                <a:srgbClr val="FABB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98" name="Group 97">
                <a:extLst>
                  <a:ext uri="{FF2B5EF4-FFF2-40B4-BE49-F238E27FC236}">
                    <a16:creationId xmlns:a16="http://schemas.microsoft.com/office/drawing/2014/main" id="{F836944E-32B5-4766-A8D5-BE295A59FA50}"/>
                  </a:ext>
                </a:extLst>
              </p:cNvPr>
              <p:cNvGrpSpPr/>
              <p:nvPr/>
            </p:nvGrpSpPr>
            <p:grpSpPr>
              <a:xfrm>
                <a:off x="698697" y="3356384"/>
                <a:ext cx="619770" cy="619770"/>
                <a:chOff x="4732016" y="1677051"/>
                <a:chExt cx="619770" cy="619770"/>
              </a:xfrm>
            </p:grpSpPr>
            <p:grpSp>
              <p:nvGrpSpPr>
                <p:cNvPr id="100" name="Group 99">
                  <a:extLst>
                    <a:ext uri="{FF2B5EF4-FFF2-40B4-BE49-F238E27FC236}">
                      <a16:creationId xmlns:a16="http://schemas.microsoft.com/office/drawing/2014/main" id="{68D8C6CE-B68B-44BB-AFBE-F235B69B5EFD}"/>
                    </a:ext>
                  </a:extLst>
                </p:cNvPr>
                <p:cNvGrpSpPr/>
                <p:nvPr/>
              </p:nvGrpSpPr>
              <p:grpSpPr>
                <a:xfrm>
                  <a:off x="4732016" y="1677051"/>
                  <a:ext cx="619770" cy="619770"/>
                  <a:chOff x="1627942" y="1556489"/>
                  <a:chExt cx="619770" cy="619770"/>
                </a:xfrm>
              </p:grpSpPr>
              <p:sp>
                <p:nvSpPr>
                  <p:cNvPr id="102" name="Oval 101">
                    <a:extLst>
                      <a:ext uri="{FF2B5EF4-FFF2-40B4-BE49-F238E27FC236}">
                        <a16:creationId xmlns:a16="http://schemas.microsoft.com/office/drawing/2014/main" id="{DDE7B8C7-B6B9-4C88-853E-573FB653E5AD}"/>
                      </a:ext>
                    </a:extLst>
                  </p:cNvPr>
                  <p:cNvSpPr/>
                  <p:nvPr/>
                </p:nvSpPr>
                <p:spPr>
                  <a:xfrm>
                    <a:off x="1627942" y="1556489"/>
                    <a:ext cx="619770" cy="6197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3" name="Freeform 11">
                    <a:extLst>
                      <a:ext uri="{FF2B5EF4-FFF2-40B4-BE49-F238E27FC236}">
                        <a16:creationId xmlns:a16="http://schemas.microsoft.com/office/drawing/2014/main" id="{BA5FD402-223C-4914-98B7-1B39242E9C01}"/>
                      </a:ext>
                    </a:extLst>
                  </p:cNvPr>
                  <p:cNvSpPr>
                    <a:spLocks noEditPoints="1"/>
                  </p:cNvSpPr>
                  <p:nvPr/>
                </p:nvSpPr>
                <p:spPr bwMode="auto">
                  <a:xfrm>
                    <a:off x="1652733" y="1582313"/>
                    <a:ext cx="570188" cy="568123"/>
                  </a:xfrm>
                  <a:custGeom>
                    <a:avLst/>
                    <a:gdLst>
                      <a:gd name="T0" fmla="*/ 312 w 658"/>
                      <a:gd name="T1" fmla="*/ 658 h 658"/>
                      <a:gd name="T2" fmla="*/ 262 w 658"/>
                      <a:gd name="T3" fmla="*/ 652 h 658"/>
                      <a:gd name="T4" fmla="*/ 202 w 658"/>
                      <a:gd name="T5" fmla="*/ 633 h 658"/>
                      <a:gd name="T6" fmla="*/ 120 w 658"/>
                      <a:gd name="T7" fmla="*/ 583 h 658"/>
                      <a:gd name="T8" fmla="*/ 56 w 658"/>
                      <a:gd name="T9" fmla="*/ 513 h 658"/>
                      <a:gd name="T10" fmla="*/ 15 w 658"/>
                      <a:gd name="T11" fmla="*/ 427 h 658"/>
                      <a:gd name="T12" fmla="*/ 4 w 658"/>
                      <a:gd name="T13" fmla="*/ 379 h 658"/>
                      <a:gd name="T14" fmla="*/ 0 w 658"/>
                      <a:gd name="T15" fmla="*/ 329 h 658"/>
                      <a:gd name="T16" fmla="*/ 1 w 658"/>
                      <a:gd name="T17" fmla="*/ 295 h 658"/>
                      <a:gd name="T18" fmla="*/ 11 w 658"/>
                      <a:gd name="T19" fmla="*/ 247 h 658"/>
                      <a:gd name="T20" fmla="*/ 40 w 658"/>
                      <a:gd name="T21" fmla="*/ 173 h 658"/>
                      <a:gd name="T22" fmla="*/ 97 w 658"/>
                      <a:gd name="T23" fmla="*/ 96 h 658"/>
                      <a:gd name="T24" fmla="*/ 172 w 658"/>
                      <a:gd name="T25" fmla="*/ 40 h 658"/>
                      <a:gd name="T26" fmla="*/ 247 w 658"/>
                      <a:gd name="T27" fmla="*/ 10 h 658"/>
                      <a:gd name="T28" fmla="*/ 296 w 658"/>
                      <a:gd name="T29" fmla="*/ 2 h 658"/>
                      <a:gd name="T30" fmla="*/ 329 w 658"/>
                      <a:gd name="T31" fmla="*/ 0 h 658"/>
                      <a:gd name="T32" fmla="*/ 379 w 658"/>
                      <a:gd name="T33" fmla="*/ 4 h 658"/>
                      <a:gd name="T34" fmla="*/ 426 w 658"/>
                      <a:gd name="T35" fmla="*/ 16 h 658"/>
                      <a:gd name="T36" fmla="*/ 513 w 658"/>
                      <a:gd name="T37" fmla="*/ 56 h 658"/>
                      <a:gd name="T38" fmla="*/ 583 w 658"/>
                      <a:gd name="T39" fmla="*/ 121 h 658"/>
                      <a:gd name="T40" fmla="*/ 632 w 658"/>
                      <a:gd name="T41" fmla="*/ 201 h 658"/>
                      <a:gd name="T42" fmla="*/ 652 w 658"/>
                      <a:gd name="T43" fmla="*/ 263 h 658"/>
                      <a:gd name="T44" fmla="*/ 657 w 658"/>
                      <a:gd name="T45" fmla="*/ 313 h 658"/>
                      <a:gd name="T46" fmla="*/ 657 w 658"/>
                      <a:gd name="T47" fmla="*/ 346 h 658"/>
                      <a:gd name="T48" fmla="*/ 652 w 658"/>
                      <a:gd name="T49" fmla="*/ 396 h 658"/>
                      <a:gd name="T50" fmla="*/ 632 w 658"/>
                      <a:gd name="T51" fmla="*/ 457 h 658"/>
                      <a:gd name="T52" fmla="*/ 583 w 658"/>
                      <a:gd name="T53" fmla="*/ 539 h 658"/>
                      <a:gd name="T54" fmla="*/ 513 w 658"/>
                      <a:gd name="T55" fmla="*/ 602 h 658"/>
                      <a:gd name="T56" fmla="*/ 426 w 658"/>
                      <a:gd name="T57" fmla="*/ 644 h 658"/>
                      <a:gd name="T58" fmla="*/ 379 w 658"/>
                      <a:gd name="T59" fmla="*/ 654 h 658"/>
                      <a:gd name="T60" fmla="*/ 329 w 658"/>
                      <a:gd name="T61" fmla="*/ 658 h 658"/>
                      <a:gd name="T62" fmla="*/ 329 w 658"/>
                      <a:gd name="T63" fmla="*/ 37 h 658"/>
                      <a:gd name="T64" fmla="*/ 242 w 658"/>
                      <a:gd name="T65" fmla="*/ 51 h 658"/>
                      <a:gd name="T66" fmla="*/ 167 w 658"/>
                      <a:gd name="T67" fmla="*/ 88 h 658"/>
                      <a:gd name="T68" fmla="*/ 105 w 658"/>
                      <a:gd name="T69" fmla="*/ 144 h 658"/>
                      <a:gd name="T70" fmla="*/ 60 w 658"/>
                      <a:gd name="T71" fmla="*/ 216 h 658"/>
                      <a:gd name="T72" fmla="*/ 39 w 658"/>
                      <a:gd name="T73" fmla="*/ 299 h 658"/>
                      <a:gd name="T74" fmla="*/ 39 w 658"/>
                      <a:gd name="T75" fmla="*/ 359 h 658"/>
                      <a:gd name="T76" fmla="*/ 60 w 658"/>
                      <a:gd name="T77" fmla="*/ 443 h 658"/>
                      <a:gd name="T78" fmla="*/ 105 w 658"/>
                      <a:gd name="T79" fmla="*/ 514 h 658"/>
                      <a:gd name="T80" fmla="*/ 167 w 658"/>
                      <a:gd name="T81" fmla="*/ 571 h 658"/>
                      <a:gd name="T82" fmla="*/ 242 w 658"/>
                      <a:gd name="T83" fmla="*/ 607 h 658"/>
                      <a:gd name="T84" fmla="*/ 329 w 658"/>
                      <a:gd name="T85" fmla="*/ 621 h 658"/>
                      <a:gd name="T86" fmla="*/ 387 w 658"/>
                      <a:gd name="T87" fmla="*/ 615 h 658"/>
                      <a:gd name="T88" fmla="*/ 468 w 658"/>
                      <a:gd name="T89" fmla="*/ 586 h 658"/>
                      <a:gd name="T90" fmla="*/ 535 w 658"/>
                      <a:gd name="T91" fmla="*/ 535 h 658"/>
                      <a:gd name="T92" fmla="*/ 585 w 658"/>
                      <a:gd name="T93" fmla="*/ 467 h 658"/>
                      <a:gd name="T94" fmla="*/ 614 w 658"/>
                      <a:gd name="T95" fmla="*/ 388 h 658"/>
                      <a:gd name="T96" fmla="*/ 621 w 658"/>
                      <a:gd name="T97" fmla="*/ 329 h 658"/>
                      <a:gd name="T98" fmla="*/ 607 w 658"/>
                      <a:gd name="T99" fmla="*/ 243 h 658"/>
                      <a:gd name="T100" fmla="*/ 570 w 658"/>
                      <a:gd name="T101" fmla="*/ 166 h 658"/>
                      <a:gd name="T102" fmla="*/ 515 w 658"/>
                      <a:gd name="T103" fmla="*/ 105 h 658"/>
                      <a:gd name="T104" fmla="*/ 442 w 658"/>
                      <a:gd name="T105" fmla="*/ 62 h 658"/>
                      <a:gd name="T106" fmla="*/ 359 w 658"/>
                      <a:gd name="T107" fmla="*/ 4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2" y="658"/>
                        </a:lnTo>
                        <a:lnTo>
                          <a:pt x="296" y="657"/>
                        </a:lnTo>
                        <a:lnTo>
                          <a:pt x="279" y="654"/>
                        </a:lnTo>
                        <a:lnTo>
                          <a:pt x="262" y="652"/>
                        </a:lnTo>
                        <a:lnTo>
                          <a:pt x="247" y="648"/>
                        </a:lnTo>
                        <a:lnTo>
                          <a:pt x="231" y="644"/>
                        </a:lnTo>
                        <a:lnTo>
                          <a:pt x="202" y="633"/>
                        </a:lnTo>
                        <a:lnTo>
                          <a:pt x="172" y="618"/>
                        </a:lnTo>
                        <a:lnTo>
                          <a:pt x="145" y="602"/>
                        </a:lnTo>
                        <a:lnTo>
                          <a:pt x="120" y="583"/>
                        </a:lnTo>
                        <a:lnTo>
                          <a:pt x="97" y="562"/>
                        </a:lnTo>
                        <a:lnTo>
                          <a:pt x="75" y="539"/>
                        </a:lnTo>
                        <a:lnTo>
                          <a:pt x="56" y="513"/>
                        </a:lnTo>
                        <a:lnTo>
                          <a:pt x="40" y="486"/>
                        </a:lnTo>
                        <a:lnTo>
                          <a:pt x="25" y="457"/>
                        </a:lnTo>
                        <a:lnTo>
                          <a:pt x="15" y="427"/>
                        </a:lnTo>
                        <a:lnTo>
                          <a:pt x="11" y="411"/>
                        </a:lnTo>
                        <a:lnTo>
                          <a:pt x="7" y="396"/>
                        </a:lnTo>
                        <a:lnTo>
                          <a:pt x="4" y="379"/>
                        </a:lnTo>
                        <a:lnTo>
                          <a:pt x="1" y="363"/>
                        </a:lnTo>
                        <a:lnTo>
                          <a:pt x="0" y="346"/>
                        </a:lnTo>
                        <a:lnTo>
                          <a:pt x="0" y="329"/>
                        </a:lnTo>
                        <a:lnTo>
                          <a:pt x="0" y="329"/>
                        </a:lnTo>
                        <a:lnTo>
                          <a:pt x="0" y="313"/>
                        </a:lnTo>
                        <a:lnTo>
                          <a:pt x="1" y="295"/>
                        </a:lnTo>
                        <a:lnTo>
                          <a:pt x="4" y="279"/>
                        </a:lnTo>
                        <a:lnTo>
                          <a:pt x="7" y="263"/>
                        </a:lnTo>
                        <a:lnTo>
                          <a:pt x="11" y="247"/>
                        </a:lnTo>
                        <a:lnTo>
                          <a:pt x="15" y="232"/>
                        </a:lnTo>
                        <a:lnTo>
                          <a:pt x="25" y="201"/>
                        </a:lnTo>
                        <a:lnTo>
                          <a:pt x="40" y="173"/>
                        </a:lnTo>
                        <a:lnTo>
                          <a:pt x="56" y="145"/>
                        </a:lnTo>
                        <a:lnTo>
                          <a:pt x="75" y="121"/>
                        </a:lnTo>
                        <a:lnTo>
                          <a:pt x="97" y="96"/>
                        </a:lnTo>
                        <a:lnTo>
                          <a:pt x="120" y="75"/>
                        </a:lnTo>
                        <a:lnTo>
                          <a:pt x="145" y="56"/>
                        </a:lnTo>
                        <a:lnTo>
                          <a:pt x="172" y="40"/>
                        </a:lnTo>
                        <a:lnTo>
                          <a:pt x="202" y="27"/>
                        </a:lnTo>
                        <a:lnTo>
                          <a:pt x="231" y="16"/>
                        </a:lnTo>
                        <a:lnTo>
                          <a:pt x="247" y="10"/>
                        </a:lnTo>
                        <a:lnTo>
                          <a:pt x="262" y="6"/>
                        </a:lnTo>
                        <a:lnTo>
                          <a:pt x="279" y="4"/>
                        </a:lnTo>
                        <a:lnTo>
                          <a:pt x="296" y="2"/>
                        </a:lnTo>
                        <a:lnTo>
                          <a:pt x="312" y="1"/>
                        </a:lnTo>
                        <a:lnTo>
                          <a:pt x="329" y="0"/>
                        </a:lnTo>
                        <a:lnTo>
                          <a:pt x="329" y="0"/>
                        </a:lnTo>
                        <a:lnTo>
                          <a:pt x="345" y="1"/>
                        </a:lnTo>
                        <a:lnTo>
                          <a:pt x="363" y="2"/>
                        </a:lnTo>
                        <a:lnTo>
                          <a:pt x="379" y="4"/>
                        </a:lnTo>
                        <a:lnTo>
                          <a:pt x="395" y="6"/>
                        </a:lnTo>
                        <a:lnTo>
                          <a:pt x="411" y="10"/>
                        </a:lnTo>
                        <a:lnTo>
                          <a:pt x="426" y="16"/>
                        </a:lnTo>
                        <a:lnTo>
                          <a:pt x="457" y="27"/>
                        </a:lnTo>
                        <a:lnTo>
                          <a:pt x="485" y="40"/>
                        </a:lnTo>
                        <a:lnTo>
                          <a:pt x="513" y="56"/>
                        </a:lnTo>
                        <a:lnTo>
                          <a:pt x="538" y="75"/>
                        </a:lnTo>
                        <a:lnTo>
                          <a:pt x="562" y="96"/>
                        </a:lnTo>
                        <a:lnTo>
                          <a:pt x="583" y="121"/>
                        </a:lnTo>
                        <a:lnTo>
                          <a:pt x="602" y="145"/>
                        </a:lnTo>
                        <a:lnTo>
                          <a:pt x="618" y="173"/>
                        </a:lnTo>
                        <a:lnTo>
                          <a:pt x="632" y="201"/>
                        </a:lnTo>
                        <a:lnTo>
                          <a:pt x="644" y="232"/>
                        </a:lnTo>
                        <a:lnTo>
                          <a:pt x="648" y="247"/>
                        </a:lnTo>
                        <a:lnTo>
                          <a:pt x="652" y="263"/>
                        </a:lnTo>
                        <a:lnTo>
                          <a:pt x="654" y="279"/>
                        </a:lnTo>
                        <a:lnTo>
                          <a:pt x="656" y="295"/>
                        </a:lnTo>
                        <a:lnTo>
                          <a:pt x="657" y="313"/>
                        </a:lnTo>
                        <a:lnTo>
                          <a:pt x="658" y="329"/>
                        </a:lnTo>
                        <a:lnTo>
                          <a:pt x="658" y="329"/>
                        </a:lnTo>
                        <a:lnTo>
                          <a:pt x="657" y="346"/>
                        </a:lnTo>
                        <a:lnTo>
                          <a:pt x="656" y="363"/>
                        </a:lnTo>
                        <a:lnTo>
                          <a:pt x="654" y="379"/>
                        </a:lnTo>
                        <a:lnTo>
                          <a:pt x="652" y="396"/>
                        </a:lnTo>
                        <a:lnTo>
                          <a:pt x="648" y="411"/>
                        </a:lnTo>
                        <a:lnTo>
                          <a:pt x="644" y="427"/>
                        </a:lnTo>
                        <a:lnTo>
                          <a:pt x="632" y="457"/>
                        </a:lnTo>
                        <a:lnTo>
                          <a:pt x="618" y="486"/>
                        </a:lnTo>
                        <a:lnTo>
                          <a:pt x="602" y="513"/>
                        </a:lnTo>
                        <a:lnTo>
                          <a:pt x="583" y="539"/>
                        </a:lnTo>
                        <a:lnTo>
                          <a:pt x="562" y="562"/>
                        </a:lnTo>
                        <a:lnTo>
                          <a:pt x="538" y="583"/>
                        </a:lnTo>
                        <a:lnTo>
                          <a:pt x="513" y="602"/>
                        </a:lnTo>
                        <a:lnTo>
                          <a:pt x="485" y="618"/>
                        </a:lnTo>
                        <a:lnTo>
                          <a:pt x="457" y="633"/>
                        </a:lnTo>
                        <a:lnTo>
                          <a:pt x="426" y="644"/>
                        </a:lnTo>
                        <a:lnTo>
                          <a:pt x="411" y="648"/>
                        </a:lnTo>
                        <a:lnTo>
                          <a:pt x="395" y="652"/>
                        </a:lnTo>
                        <a:lnTo>
                          <a:pt x="379" y="654"/>
                        </a:lnTo>
                        <a:lnTo>
                          <a:pt x="363" y="657"/>
                        </a:lnTo>
                        <a:lnTo>
                          <a:pt x="345" y="658"/>
                        </a:lnTo>
                        <a:lnTo>
                          <a:pt x="329" y="658"/>
                        </a:lnTo>
                        <a:lnTo>
                          <a:pt x="329" y="658"/>
                        </a:lnTo>
                        <a:close/>
                        <a:moveTo>
                          <a:pt x="329" y="37"/>
                        </a:moveTo>
                        <a:lnTo>
                          <a:pt x="329" y="37"/>
                        </a:lnTo>
                        <a:lnTo>
                          <a:pt x="300" y="40"/>
                        </a:lnTo>
                        <a:lnTo>
                          <a:pt x="270" y="44"/>
                        </a:lnTo>
                        <a:lnTo>
                          <a:pt x="242" y="51"/>
                        </a:lnTo>
                        <a:lnTo>
                          <a:pt x="215" y="62"/>
                        </a:lnTo>
                        <a:lnTo>
                          <a:pt x="191" y="74"/>
                        </a:lnTo>
                        <a:lnTo>
                          <a:pt x="167" y="88"/>
                        </a:lnTo>
                        <a:lnTo>
                          <a:pt x="144" y="105"/>
                        </a:lnTo>
                        <a:lnTo>
                          <a:pt x="124" y="123"/>
                        </a:lnTo>
                        <a:lnTo>
                          <a:pt x="105" y="144"/>
                        </a:lnTo>
                        <a:lnTo>
                          <a:pt x="87" y="166"/>
                        </a:lnTo>
                        <a:lnTo>
                          <a:pt x="73" y="191"/>
                        </a:lnTo>
                        <a:lnTo>
                          <a:pt x="60" y="216"/>
                        </a:lnTo>
                        <a:lnTo>
                          <a:pt x="51" y="243"/>
                        </a:lnTo>
                        <a:lnTo>
                          <a:pt x="43" y="271"/>
                        </a:lnTo>
                        <a:lnTo>
                          <a:pt x="39" y="299"/>
                        </a:lnTo>
                        <a:lnTo>
                          <a:pt x="38" y="329"/>
                        </a:lnTo>
                        <a:lnTo>
                          <a:pt x="38" y="329"/>
                        </a:lnTo>
                        <a:lnTo>
                          <a:pt x="39" y="359"/>
                        </a:lnTo>
                        <a:lnTo>
                          <a:pt x="43" y="388"/>
                        </a:lnTo>
                        <a:lnTo>
                          <a:pt x="51" y="416"/>
                        </a:lnTo>
                        <a:lnTo>
                          <a:pt x="60" y="443"/>
                        </a:lnTo>
                        <a:lnTo>
                          <a:pt x="73" y="467"/>
                        </a:lnTo>
                        <a:lnTo>
                          <a:pt x="87" y="492"/>
                        </a:lnTo>
                        <a:lnTo>
                          <a:pt x="105" y="514"/>
                        </a:lnTo>
                        <a:lnTo>
                          <a:pt x="124" y="535"/>
                        </a:lnTo>
                        <a:lnTo>
                          <a:pt x="144" y="553"/>
                        </a:lnTo>
                        <a:lnTo>
                          <a:pt x="167" y="571"/>
                        </a:lnTo>
                        <a:lnTo>
                          <a:pt x="191" y="586"/>
                        </a:lnTo>
                        <a:lnTo>
                          <a:pt x="215" y="598"/>
                        </a:lnTo>
                        <a:lnTo>
                          <a:pt x="242" y="607"/>
                        </a:lnTo>
                        <a:lnTo>
                          <a:pt x="270" y="615"/>
                        </a:lnTo>
                        <a:lnTo>
                          <a:pt x="300" y="619"/>
                        </a:lnTo>
                        <a:lnTo>
                          <a:pt x="329" y="621"/>
                        </a:lnTo>
                        <a:lnTo>
                          <a:pt x="329" y="621"/>
                        </a:lnTo>
                        <a:lnTo>
                          <a:pt x="359" y="619"/>
                        </a:lnTo>
                        <a:lnTo>
                          <a:pt x="387" y="615"/>
                        </a:lnTo>
                        <a:lnTo>
                          <a:pt x="415" y="607"/>
                        </a:lnTo>
                        <a:lnTo>
                          <a:pt x="442" y="598"/>
                        </a:lnTo>
                        <a:lnTo>
                          <a:pt x="468" y="586"/>
                        </a:lnTo>
                        <a:lnTo>
                          <a:pt x="492" y="571"/>
                        </a:lnTo>
                        <a:lnTo>
                          <a:pt x="515" y="553"/>
                        </a:lnTo>
                        <a:lnTo>
                          <a:pt x="535" y="535"/>
                        </a:lnTo>
                        <a:lnTo>
                          <a:pt x="554" y="514"/>
                        </a:lnTo>
                        <a:lnTo>
                          <a:pt x="570" y="492"/>
                        </a:lnTo>
                        <a:lnTo>
                          <a:pt x="585" y="467"/>
                        </a:lnTo>
                        <a:lnTo>
                          <a:pt x="597" y="443"/>
                        </a:lnTo>
                        <a:lnTo>
                          <a:pt x="607" y="416"/>
                        </a:lnTo>
                        <a:lnTo>
                          <a:pt x="614" y="388"/>
                        </a:lnTo>
                        <a:lnTo>
                          <a:pt x="618" y="359"/>
                        </a:lnTo>
                        <a:lnTo>
                          <a:pt x="621" y="329"/>
                        </a:lnTo>
                        <a:lnTo>
                          <a:pt x="621" y="329"/>
                        </a:lnTo>
                        <a:lnTo>
                          <a:pt x="618" y="299"/>
                        </a:lnTo>
                        <a:lnTo>
                          <a:pt x="614" y="271"/>
                        </a:lnTo>
                        <a:lnTo>
                          <a:pt x="607" y="243"/>
                        </a:lnTo>
                        <a:lnTo>
                          <a:pt x="597" y="216"/>
                        </a:lnTo>
                        <a:lnTo>
                          <a:pt x="585" y="191"/>
                        </a:lnTo>
                        <a:lnTo>
                          <a:pt x="570" y="166"/>
                        </a:lnTo>
                        <a:lnTo>
                          <a:pt x="554" y="144"/>
                        </a:lnTo>
                        <a:lnTo>
                          <a:pt x="535" y="123"/>
                        </a:lnTo>
                        <a:lnTo>
                          <a:pt x="515" y="105"/>
                        </a:lnTo>
                        <a:lnTo>
                          <a:pt x="492" y="88"/>
                        </a:lnTo>
                        <a:lnTo>
                          <a:pt x="468" y="74"/>
                        </a:lnTo>
                        <a:lnTo>
                          <a:pt x="442" y="62"/>
                        </a:lnTo>
                        <a:lnTo>
                          <a:pt x="415" y="51"/>
                        </a:lnTo>
                        <a:lnTo>
                          <a:pt x="387" y="44"/>
                        </a:lnTo>
                        <a:lnTo>
                          <a:pt x="359" y="40"/>
                        </a:lnTo>
                        <a:lnTo>
                          <a:pt x="329" y="37"/>
                        </a:lnTo>
                        <a:lnTo>
                          <a:pt x="329" y="37"/>
                        </a:lnTo>
                        <a:close/>
                      </a:path>
                    </a:pathLst>
                  </a:custGeom>
                  <a:solidFill>
                    <a:srgbClr val="FABB01"/>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01" name="Freeform 624">
                  <a:extLst>
                    <a:ext uri="{FF2B5EF4-FFF2-40B4-BE49-F238E27FC236}">
                      <a16:creationId xmlns:a16="http://schemas.microsoft.com/office/drawing/2014/main" id="{A377D7C4-F8E6-4CB1-AB83-57C763287EB1}"/>
                    </a:ext>
                  </a:extLst>
                </p:cNvPr>
                <p:cNvSpPr>
                  <a:spLocks noChangeAspect="1" noEditPoints="1"/>
                </p:cNvSpPr>
                <p:nvPr/>
              </p:nvSpPr>
              <p:spPr bwMode="auto">
                <a:xfrm>
                  <a:off x="4858380" y="1803415"/>
                  <a:ext cx="367042" cy="367042"/>
                </a:xfrm>
                <a:custGeom>
                  <a:avLst/>
                  <a:gdLst>
                    <a:gd name="T0" fmla="*/ 379 w 512"/>
                    <a:gd name="T1" fmla="*/ 223 h 512"/>
                    <a:gd name="T2" fmla="*/ 353 w 512"/>
                    <a:gd name="T3" fmla="*/ 181 h 512"/>
                    <a:gd name="T4" fmla="*/ 314 w 512"/>
                    <a:gd name="T5" fmla="*/ 149 h 512"/>
                    <a:gd name="T6" fmla="*/ 284 w 512"/>
                    <a:gd name="T7" fmla="*/ 151 h 512"/>
                    <a:gd name="T8" fmla="*/ 228 w 512"/>
                    <a:gd name="T9" fmla="*/ 151 h 512"/>
                    <a:gd name="T10" fmla="*/ 176 w 512"/>
                    <a:gd name="T11" fmla="*/ 160 h 512"/>
                    <a:gd name="T12" fmla="*/ 144 w 512"/>
                    <a:gd name="T13" fmla="*/ 206 h 512"/>
                    <a:gd name="T14" fmla="*/ 181 w 512"/>
                    <a:gd name="T15" fmla="*/ 282 h 512"/>
                    <a:gd name="T16" fmla="*/ 239 w 512"/>
                    <a:gd name="T17" fmla="*/ 288 h 512"/>
                    <a:gd name="T18" fmla="*/ 279 w 512"/>
                    <a:gd name="T19" fmla="*/ 309 h 512"/>
                    <a:gd name="T20" fmla="*/ 332 w 512"/>
                    <a:gd name="T21" fmla="*/ 373 h 512"/>
                    <a:gd name="T22" fmla="*/ 370 w 512"/>
                    <a:gd name="T23" fmla="*/ 302 h 512"/>
                    <a:gd name="T24" fmla="*/ 394 w 512"/>
                    <a:gd name="T25" fmla="*/ 261 h 512"/>
                    <a:gd name="T26" fmla="*/ 185 w 512"/>
                    <a:gd name="T27" fmla="*/ 242 h 512"/>
                    <a:gd name="T28" fmla="*/ 140 w 512"/>
                    <a:gd name="T29" fmla="*/ 251 h 512"/>
                    <a:gd name="T30" fmla="*/ 172 w 512"/>
                    <a:gd name="T31" fmla="*/ 197 h 512"/>
                    <a:gd name="T32" fmla="*/ 202 w 512"/>
                    <a:gd name="T33" fmla="*/ 233 h 512"/>
                    <a:gd name="T34" fmla="*/ 234 w 512"/>
                    <a:gd name="T35" fmla="*/ 185 h 512"/>
                    <a:gd name="T36" fmla="*/ 255 w 512"/>
                    <a:gd name="T37" fmla="*/ 177 h 512"/>
                    <a:gd name="T38" fmla="*/ 259 w 512"/>
                    <a:gd name="T39" fmla="*/ 198 h 512"/>
                    <a:gd name="T40" fmla="*/ 234 w 512"/>
                    <a:gd name="T41" fmla="*/ 213 h 512"/>
                    <a:gd name="T42" fmla="*/ 284 w 512"/>
                    <a:gd name="T43" fmla="*/ 248 h 512"/>
                    <a:gd name="T44" fmla="*/ 273 w 512"/>
                    <a:gd name="T45" fmla="*/ 266 h 512"/>
                    <a:gd name="T46" fmla="*/ 230 w 512"/>
                    <a:gd name="T47" fmla="*/ 246 h 512"/>
                    <a:gd name="T48" fmla="*/ 283 w 512"/>
                    <a:gd name="T49" fmla="*/ 215 h 512"/>
                    <a:gd name="T50" fmla="*/ 320 w 512"/>
                    <a:gd name="T51" fmla="*/ 192 h 512"/>
                    <a:gd name="T52" fmla="*/ 347 w 512"/>
                    <a:gd name="T53" fmla="*/ 233 h 512"/>
                    <a:gd name="T54" fmla="*/ 318 w 512"/>
                    <a:gd name="T55" fmla="*/ 213 h 512"/>
                    <a:gd name="T56" fmla="*/ 362 w 512"/>
                    <a:gd name="T57" fmla="*/ 266 h 512"/>
                    <a:gd name="T58" fmla="*/ 340 w 512"/>
                    <a:gd name="T59" fmla="*/ 281 h 512"/>
                    <a:gd name="T60" fmla="*/ 340 w 512"/>
                    <a:gd name="T61" fmla="*/ 324 h 512"/>
                    <a:gd name="T62" fmla="*/ 308 w 512"/>
                    <a:gd name="T63" fmla="*/ 311 h 512"/>
                    <a:gd name="T64" fmla="*/ 313 w 512"/>
                    <a:gd name="T65" fmla="*/ 264 h 512"/>
                    <a:gd name="T66" fmla="*/ 334 w 512"/>
                    <a:gd name="T67" fmla="*/ 255 h 512"/>
                    <a:gd name="T68" fmla="*/ 362 w 512"/>
                    <a:gd name="T69" fmla="*/ 266 h 512"/>
                    <a:gd name="T70" fmla="*/ 256 w 512"/>
                    <a:gd name="T71" fmla="*/ 512 h 512"/>
                    <a:gd name="T72" fmla="*/ 393 w 512"/>
                    <a:gd name="T73" fmla="*/ 302 h 512"/>
                    <a:gd name="T74" fmla="*/ 352 w 512"/>
                    <a:gd name="T75" fmla="*/ 384 h 512"/>
                    <a:gd name="T76" fmla="*/ 266 w 512"/>
                    <a:gd name="T77" fmla="*/ 384 h 512"/>
                    <a:gd name="T78" fmla="*/ 218 w 512"/>
                    <a:gd name="T79" fmla="*/ 320 h 512"/>
                    <a:gd name="T80" fmla="*/ 96 w 512"/>
                    <a:gd name="T81" fmla="*/ 245 h 512"/>
                    <a:gd name="T82" fmla="*/ 176 w 512"/>
                    <a:gd name="T83" fmla="*/ 138 h 512"/>
                    <a:gd name="T84" fmla="*/ 261 w 512"/>
                    <a:gd name="T85" fmla="*/ 117 h 512"/>
                    <a:gd name="T86" fmla="*/ 359 w 512"/>
                    <a:gd name="T87" fmla="*/ 160 h 512"/>
                    <a:gd name="T88" fmla="*/ 416 w 512"/>
                    <a:gd name="T89" fmla="*/ 26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382" y="238"/>
                      </a:moveTo>
                      <a:cubicBezTo>
                        <a:pt x="379" y="237"/>
                        <a:pt x="377" y="234"/>
                        <a:pt x="377" y="231"/>
                      </a:cubicBezTo>
                      <a:cubicBezTo>
                        <a:pt x="376" y="229"/>
                        <a:pt x="377" y="226"/>
                        <a:pt x="379" y="223"/>
                      </a:cubicBezTo>
                      <a:cubicBezTo>
                        <a:pt x="382" y="219"/>
                        <a:pt x="384" y="213"/>
                        <a:pt x="384" y="208"/>
                      </a:cubicBezTo>
                      <a:cubicBezTo>
                        <a:pt x="384" y="193"/>
                        <a:pt x="372" y="181"/>
                        <a:pt x="357" y="181"/>
                      </a:cubicBezTo>
                      <a:cubicBezTo>
                        <a:pt x="356" y="181"/>
                        <a:pt x="354" y="181"/>
                        <a:pt x="353" y="181"/>
                      </a:cubicBezTo>
                      <a:cubicBezTo>
                        <a:pt x="350" y="182"/>
                        <a:pt x="347" y="181"/>
                        <a:pt x="345" y="179"/>
                      </a:cubicBezTo>
                      <a:cubicBezTo>
                        <a:pt x="342" y="178"/>
                        <a:pt x="341" y="175"/>
                        <a:pt x="341" y="172"/>
                      </a:cubicBezTo>
                      <a:cubicBezTo>
                        <a:pt x="339" y="159"/>
                        <a:pt x="328" y="149"/>
                        <a:pt x="314" y="149"/>
                      </a:cubicBezTo>
                      <a:cubicBezTo>
                        <a:pt x="309" y="149"/>
                        <a:pt x="303" y="151"/>
                        <a:pt x="299" y="154"/>
                      </a:cubicBezTo>
                      <a:cubicBezTo>
                        <a:pt x="296" y="156"/>
                        <a:pt x="293" y="156"/>
                        <a:pt x="291" y="156"/>
                      </a:cubicBezTo>
                      <a:cubicBezTo>
                        <a:pt x="288" y="155"/>
                        <a:pt x="285" y="154"/>
                        <a:pt x="284" y="151"/>
                      </a:cubicBezTo>
                      <a:cubicBezTo>
                        <a:pt x="279" y="143"/>
                        <a:pt x="270" y="138"/>
                        <a:pt x="261" y="138"/>
                      </a:cubicBezTo>
                      <a:cubicBezTo>
                        <a:pt x="253" y="138"/>
                        <a:pt x="246" y="142"/>
                        <a:pt x="241" y="148"/>
                      </a:cubicBezTo>
                      <a:cubicBezTo>
                        <a:pt x="238" y="152"/>
                        <a:pt x="233" y="153"/>
                        <a:pt x="228" y="151"/>
                      </a:cubicBezTo>
                      <a:cubicBezTo>
                        <a:pt x="218" y="147"/>
                        <a:pt x="205" y="150"/>
                        <a:pt x="198" y="159"/>
                      </a:cubicBezTo>
                      <a:cubicBezTo>
                        <a:pt x="195" y="162"/>
                        <a:pt x="190" y="163"/>
                        <a:pt x="186" y="162"/>
                      </a:cubicBezTo>
                      <a:cubicBezTo>
                        <a:pt x="183" y="160"/>
                        <a:pt x="179" y="160"/>
                        <a:pt x="176" y="160"/>
                      </a:cubicBezTo>
                      <a:cubicBezTo>
                        <a:pt x="161" y="160"/>
                        <a:pt x="149" y="172"/>
                        <a:pt x="149" y="186"/>
                      </a:cubicBezTo>
                      <a:cubicBezTo>
                        <a:pt x="149" y="188"/>
                        <a:pt x="149" y="190"/>
                        <a:pt x="150" y="193"/>
                      </a:cubicBezTo>
                      <a:cubicBezTo>
                        <a:pt x="151" y="198"/>
                        <a:pt x="149" y="203"/>
                        <a:pt x="144" y="206"/>
                      </a:cubicBezTo>
                      <a:cubicBezTo>
                        <a:pt x="127" y="212"/>
                        <a:pt x="117" y="228"/>
                        <a:pt x="117" y="245"/>
                      </a:cubicBezTo>
                      <a:cubicBezTo>
                        <a:pt x="117" y="269"/>
                        <a:pt x="136" y="288"/>
                        <a:pt x="160" y="288"/>
                      </a:cubicBezTo>
                      <a:cubicBezTo>
                        <a:pt x="167" y="288"/>
                        <a:pt x="174" y="286"/>
                        <a:pt x="181" y="282"/>
                      </a:cubicBezTo>
                      <a:cubicBezTo>
                        <a:pt x="186" y="279"/>
                        <a:pt x="193" y="280"/>
                        <a:pt x="196" y="285"/>
                      </a:cubicBezTo>
                      <a:cubicBezTo>
                        <a:pt x="201" y="293"/>
                        <a:pt x="209" y="298"/>
                        <a:pt x="218" y="298"/>
                      </a:cubicBezTo>
                      <a:cubicBezTo>
                        <a:pt x="226" y="298"/>
                        <a:pt x="234" y="295"/>
                        <a:pt x="239" y="288"/>
                      </a:cubicBezTo>
                      <a:cubicBezTo>
                        <a:pt x="241" y="285"/>
                        <a:pt x="245" y="284"/>
                        <a:pt x="249" y="284"/>
                      </a:cubicBezTo>
                      <a:cubicBezTo>
                        <a:pt x="253" y="285"/>
                        <a:pt x="256" y="288"/>
                        <a:pt x="257" y="291"/>
                      </a:cubicBezTo>
                      <a:cubicBezTo>
                        <a:pt x="261" y="301"/>
                        <a:pt x="269" y="307"/>
                        <a:pt x="279" y="309"/>
                      </a:cubicBezTo>
                      <a:cubicBezTo>
                        <a:pt x="284" y="309"/>
                        <a:pt x="288" y="314"/>
                        <a:pt x="288" y="319"/>
                      </a:cubicBezTo>
                      <a:cubicBezTo>
                        <a:pt x="288" y="373"/>
                        <a:pt x="288" y="373"/>
                        <a:pt x="288" y="373"/>
                      </a:cubicBezTo>
                      <a:cubicBezTo>
                        <a:pt x="332" y="373"/>
                        <a:pt x="332" y="373"/>
                        <a:pt x="332" y="373"/>
                      </a:cubicBezTo>
                      <a:cubicBezTo>
                        <a:pt x="334" y="363"/>
                        <a:pt x="339" y="349"/>
                        <a:pt x="353" y="340"/>
                      </a:cubicBezTo>
                      <a:cubicBezTo>
                        <a:pt x="370" y="330"/>
                        <a:pt x="373" y="322"/>
                        <a:pt x="373" y="315"/>
                      </a:cubicBezTo>
                      <a:cubicBezTo>
                        <a:pt x="373" y="310"/>
                        <a:pt x="372" y="306"/>
                        <a:pt x="370" y="302"/>
                      </a:cubicBezTo>
                      <a:cubicBezTo>
                        <a:pt x="368" y="299"/>
                        <a:pt x="368" y="295"/>
                        <a:pt x="369" y="292"/>
                      </a:cubicBezTo>
                      <a:cubicBezTo>
                        <a:pt x="370" y="290"/>
                        <a:pt x="373" y="287"/>
                        <a:pt x="376" y="286"/>
                      </a:cubicBezTo>
                      <a:cubicBezTo>
                        <a:pt x="387" y="283"/>
                        <a:pt x="394" y="273"/>
                        <a:pt x="394" y="261"/>
                      </a:cubicBezTo>
                      <a:cubicBezTo>
                        <a:pt x="394" y="252"/>
                        <a:pt x="390" y="243"/>
                        <a:pt x="382" y="238"/>
                      </a:cubicBezTo>
                      <a:close/>
                      <a:moveTo>
                        <a:pt x="196" y="244"/>
                      </a:moveTo>
                      <a:cubicBezTo>
                        <a:pt x="193" y="246"/>
                        <a:pt x="188" y="245"/>
                        <a:pt x="185" y="242"/>
                      </a:cubicBezTo>
                      <a:cubicBezTo>
                        <a:pt x="182" y="240"/>
                        <a:pt x="168" y="245"/>
                        <a:pt x="155" y="254"/>
                      </a:cubicBezTo>
                      <a:cubicBezTo>
                        <a:pt x="153" y="255"/>
                        <a:pt x="151" y="256"/>
                        <a:pt x="149" y="256"/>
                      </a:cubicBezTo>
                      <a:cubicBezTo>
                        <a:pt x="146" y="256"/>
                        <a:pt x="142" y="254"/>
                        <a:pt x="140" y="251"/>
                      </a:cubicBezTo>
                      <a:cubicBezTo>
                        <a:pt x="137" y="247"/>
                        <a:pt x="138" y="240"/>
                        <a:pt x="143" y="236"/>
                      </a:cubicBezTo>
                      <a:cubicBezTo>
                        <a:pt x="147" y="233"/>
                        <a:pt x="163" y="222"/>
                        <a:pt x="179" y="221"/>
                      </a:cubicBezTo>
                      <a:cubicBezTo>
                        <a:pt x="177" y="212"/>
                        <a:pt x="175" y="203"/>
                        <a:pt x="172" y="197"/>
                      </a:cubicBezTo>
                      <a:cubicBezTo>
                        <a:pt x="169" y="192"/>
                        <a:pt x="171" y="185"/>
                        <a:pt x="176" y="182"/>
                      </a:cubicBezTo>
                      <a:cubicBezTo>
                        <a:pt x="181" y="179"/>
                        <a:pt x="188" y="181"/>
                        <a:pt x="190" y="187"/>
                      </a:cubicBezTo>
                      <a:cubicBezTo>
                        <a:pt x="199" y="203"/>
                        <a:pt x="202" y="230"/>
                        <a:pt x="202" y="233"/>
                      </a:cubicBezTo>
                      <a:cubicBezTo>
                        <a:pt x="203" y="238"/>
                        <a:pt x="200" y="242"/>
                        <a:pt x="196" y="244"/>
                      </a:cubicBezTo>
                      <a:close/>
                      <a:moveTo>
                        <a:pt x="223" y="197"/>
                      </a:moveTo>
                      <a:cubicBezTo>
                        <a:pt x="224" y="195"/>
                        <a:pt x="225" y="191"/>
                        <a:pt x="234" y="185"/>
                      </a:cubicBezTo>
                      <a:cubicBezTo>
                        <a:pt x="233" y="182"/>
                        <a:pt x="234" y="178"/>
                        <a:pt x="236" y="176"/>
                      </a:cubicBezTo>
                      <a:cubicBezTo>
                        <a:pt x="239" y="171"/>
                        <a:pt x="245" y="169"/>
                        <a:pt x="250" y="172"/>
                      </a:cubicBezTo>
                      <a:cubicBezTo>
                        <a:pt x="253" y="173"/>
                        <a:pt x="254" y="175"/>
                        <a:pt x="255" y="177"/>
                      </a:cubicBezTo>
                      <a:cubicBezTo>
                        <a:pt x="255" y="177"/>
                        <a:pt x="256" y="177"/>
                        <a:pt x="257" y="177"/>
                      </a:cubicBezTo>
                      <a:cubicBezTo>
                        <a:pt x="262" y="178"/>
                        <a:pt x="266" y="182"/>
                        <a:pt x="266" y="187"/>
                      </a:cubicBezTo>
                      <a:cubicBezTo>
                        <a:pt x="267" y="192"/>
                        <a:pt x="264" y="197"/>
                        <a:pt x="259" y="198"/>
                      </a:cubicBezTo>
                      <a:cubicBezTo>
                        <a:pt x="254" y="200"/>
                        <a:pt x="248" y="202"/>
                        <a:pt x="245" y="204"/>
                      </a:cubicBezTo>
                      <a:cubicBezTo>
                        <a:pt x="245" y="206"/>
                        <a:pt x="244" y="208"/>
                        <a:pt x="242" y="210"/>
                      </a:cubicBezTo>
                      <a:cubicBezTo>
                        <a:pt x="240" y="212"/>
                        <a:pt x="237" y="213"/>
                        <a:pt x="234" y="213"/>
                      </a:cubicBezTo>
                      <a:cubicBezTo>
                        <a:pt x="232" y="213"/>
                        <a:pt x="229" y="212"/>
                        <a:pt x="227" y="210"/>
                      </a:cubicBezTo>
                      <a:cubicBezTo>
                        <a:pt x="223" y="207"/>
                        <a:pt x="222" y="202"/>
                        <a:pt x="223" y="197"/>
                      </a:cubicBezTo>
                      <a:close/>
                      <a:moveTo>
                        <a:pt x="284" y="248"/>
                      </a:moveTo>
                      <a:cubicBezTo>
                        <a:pt x="288" y="251"/>
                        <a:pt x="289" y="257"/>
                        <a:pt x="286" y="261"/>
                      </a:cubicBezTo>
                      <a:cubicBezTo>
                        <a:pt x="284" y="265"/>
                        <a:pt x="281" y="266"/>
                        <a:pt x="277" y="266"/>
                      </a:cubicBezTo>
                      <a:cubicBezTo>
                        <a:pt x="276" y="266"/>
                        <a:pt x="274" y="266"/>
                        <a:pt x="273" y="266"/>
                      </a:cubicBezTo>
                      <a:cubicBezTo>
                        <a:pt x="255" y="258"/>
                        <a:pt x="239" y="265"/>
                        <a:pt x="239" y="265"/>
                      </a:cubicBezTo>
                      <a:cubicBezTo>
                        <a:pt x="233" y="268"/>
                        <a:pt x="227" y="265"/>
                        <a:pt x="225" y="260"/>
                      </a:cubicBezTo>
                      <a:cubicBezTo>
                        <a:pt x="222" y="255"/>
                        <a:pt x="224" y="249"/>
                        <a:pt x="230" y="246"/>
                      </a:cubicBezTo>
                      <a:cubicBezTo>
                        <a:pt x="230" y="246"/>
                        <a:pt x="243" y="240"/>
                        <a:pt x="260" y="241"/>
                      </a:cubicBezTo>
                      <a:cubicBezTo>
                        <a:pt x="260" y="234"/>
                        <a:pt x="262" y="226"/>
                        <a:pt x="268" y="217"/>
                      </a:cubicBezTo>
                      <a:cubicBezTo>
                        <a:pt x="272" y="213"/>
                        <a:pt x="279" y="212"/>
                        <a:pt x="283" y="215"/>
                      </a:cubicBezTo>
                      <a:cubicBezTo>
                        <a:pt x="288" y="219"/>
                        <a:pt x="289" y="225"/>
                        <a:pt x="286" y="230"/>
                      </a:cubicBezTo>
                      <a:cubicBezTo>
                        <a:pt x="277" y="241"/>
                        <a:pt x="283" y="247"/>
                        <a:pt x="284" y="248"/>
                      </a:cubicBezTo>
                      <a:close/>
                      <a:moveTo>
                        <a:pt x="320" y="192"/>
                      </a:moveTo>
                      <a:cubicBezTo>
                        <a:pt x="320" y="192"/>
                        <a:pt x="320" y="192"/>
                        <a:pt x="320" y="192"/>
                      </a:cubicBezTo>
                      <a:cubicBezTo>
                        <a:pt x="325" y="192"/>
                        <a:pt x="336" y="195"/>
                        <a:pt x="350" y="218"/>
                      </a:cubicBezTo>
                      <a:cubicBezTo>
                        <a:pt x="353" y="223"/>
                        <a:pt x="352" y="230"/>
                        <a:pt x="347" y="233"/>
                      </a:cubicBezTo>
                      <a:cubicBezTo>
                        <a:pt x="345" y="234"/>
                        <a:pt x="343" y="234"/>
                        <a:pt x="341" y="234"/>
                      </a:cubicBezTo>
                      <a:cubicBezTo>
                        <a:pt x="337" y="234"/>
                        <a:pt x="334" y="233"/>
                        <a:pt x="332" y="229"/>
                      </a:cubicBezTo>
                      <a:cubicBezTo>
                        <a:pt x="324" y="217"/>
                        <a:pt x="319" y="213"/>
                        <a:pt x="318" y="213"/>
                      </a:cubicBezTo>
                      <a:cubicBezTo>
                        <a:pt x="313" y="212"/>
                        <a:pt x="309" y="208"/>
                        <a:pt x="309" y="202"/>
                      </a:cubicBezTo>
                      <a:cubicBezTo>
                        <a:pt x="309" y="196"/>
                        <a:pt x="314" y="192"/>
                        <a:pt x="320" y="192"/>
                      </a:cubicBezTo>
                      <a:close/>
                      <a:moveTo>
                        <a:pt x="362" y="266"/>
                      </a:moveTo>
                      <a:cubicBezTo>
                        <a:pt x="346" y="266"/>
                        <a:pt x="341" y="279"/>
                        <a:pt x="340" y="280"/>
                      </a:cubicBezTo>
                      <a:cubicBezTo>
                        <a:pt x="340" y="280"/>
                        <a:pt x="340" y="281"/>
                        <a:pt x="340" y="281"/>
                      </a:cubicBezTo>
                      <a:cubicBezTo>
                        <a:pt x="340" y="281"/>
                        <a:pt x="340" y="281"/>
                        <a:pt x="340" y="281"/>
                      </a:cubicBezTo>
                      <a:cubicBezTo>
                        <a:pt x="340" y="282"/>
                        <a:pt x="335" y="294"/>
                        <a:pt x="329" y="304"/>
                      </a:cubicBezTo>
                      <a:cubicBezTo>
                        <a:pt x="329" y="306"/>
                        <a:pt x="332" y="309"/>
                        <a:pt x="335" y="310"/>
                      </a:cubicBezTo>
                      <a:cubicBezTo>
                        <a:pt x="340" y="313"/>
                        <a:pt x="342" y="319"/>
                        <a:pt x="340" y="324"/>
                      </a:cubicBezTo>
                      <a:cubicBezTo>
                        <a:pt x="338" y="328"/>
                        <a:pt x="334" y="330"/>
                        <a:pt x="330" y="330"/>
                      </a:cubicBezTo>
                      <a:cubicBezTo>
                        <a:pt x="329" y="330"/>
                        <a:pt x="327" y="330"/>
                        <a:pt x="326" y="329"/>
                      </a:cubicBezTo>
                      <a:cubicBezTo>
                        <a:pt x="323" y="328"/>
                        <a:pt x="311" y="322"/>
                        <a:pt x="308" y="311"/>
                      </a:cubicBezTo>
                      <a:cubicBezTo>
                        <a:pt x="306" y="305"/>
                        <a:pt x="307" y="298"/>
                        <a:pt x="311" y="293"/>
                      </a:cubicBezTo>
                      <a:cubicBezTo>
                        <a:pt x="315" y="286"/>
                        <a:pt x="319" y="277"/>
                        <a:pt x="320" y="274"/>
                      </a:cubicBezTo>
                      <a:cubicBezTo>
                        <a:pt x="320" y="272"/>
                        <a:pt x="317" y="267"/>
                        <a:pt x="313" y="264"/>
                      </a:cubicBezTo>
                      <a:cubicBezTo>
                        <a:pt x="308" y="261"/>
                        <a:pt x="308" y="254"/>
                        <a:pt x="311" y="249"/>
                      </a:cubicBezTo>
                      <a:cubicBezTo>
                        <a:pt x="315" y="244"/>
                        <a:pt x="321" y="244"/>
                        <a:pt x="326" y="247"/>
                      </a:cubicBezTo>
                      <a:cubicBezTo>
                        <a:pt x="327" y="248"/>
                        <a:pt x="330" y="250"/>
                        <a:pt x="334" y="255"/>
                      </a:cubicBezTo>
                      <a:cubicBezTo>
                        <a:pt x="341" y="249"/>
                        <a:pt x="350" y="245"/>
                        <a:pt x="363" y="245"/>
                      </a:cubicBezTo>
                      <a:cubicBezTo>
                        <a:pt x="369" y="245"/>
                        <a:pt x="373" y="250"/>
                        <a:pt x="373" y="256"/>
                      </a:cubicBezTo>
                      <a:cubicBezTo>
                        <a:pt x="373" y="262"/>
                        <a:pt x="368" y="266"/>
                        <a:pt x="362" y="26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302"/>
                      </a:moveTo>
                      <a:cubicBezTo>
                        <a:pt x="394" y="306"/>
                        <a:pt x="394" y="310"/>
                        <a:pt x="394" y="314"/>
                      </a:cubicBezTo>
                      <a:cubicBezTo>
                        <a:pt x="395" y="336"/>
                        <a:pt x="379" y="349"/>
                        <a:pt x="365" y="358"/>
                      </a:cubicBezTo>
                      <a:cubicBezTo>
                        <a:pt x="352" y="366"/>
                        <a:pt x="352" y="384"/>
                        <a:pt x="352" y="384"/>
                      </a:cubicBezTo>
                      <a:cubicBezTo>
                        <a:pt x="352" y="390"/>
                        <a:pt x="347" y="394"/>
                        <a:pt x="341" y="394"/>
                      </a:cubicBezTo>
                      <a:cubicBezTo>
                        <a:pt x="277" y="394"/>
                        <a:pt x="277" y="394"/>
                        <a:pt x="277" y="394"/>
                      </a:cubicBezTo>
                      <a:cubicBezTo>
                        <a:pt x="271" y="394"/>
                        <a:pt x="266" y="390"/>
                        <a:pt x="266" y="384"/>
                      </a:cubicBezTo>
                      <a:cubicBezTo>
                        <a:pt x="266" y="328"/>
                        <a:pt x="266" y="328"/>
                        <a:pt x="266" y="328"/>
                      </a:cubicBezTo>
                      <a:cubicBezTo>
                        <a:pt x="258" y="324"/>
                        <a:pt x="250" y="319"/>
                        <a:pt x="245" y="312"/>
                      </a:cubicBezTo>
                      <a:cubicBezTo>
                        <a:pt x="237" y="317"/>
                        <a:pt x="228" y="320"/>
                        <a:pt x="218" y="320"/>
                      </a:cubicBezTo>
                      <a:cubicBezTo>
                        <a:pt x="205" y="320"/>
                        <a:pt x="192" y="314"/>
                        <a:pt x="183" y="304"/>
                      </a:cubicBezTo>
                      <a:cubicBezTo>
                        <a:pt x="176" y="307"/>
                        <a:pt x="168" y="309"/>
                        <a:pt x="160" y="309"/>
                      </a:cubicBezTo>
                      <a:cubicBezTo>
                        <a:pt x="124" y="309"/>
                        <a:pt x="96" y="280"/>
                        <a:pt x="96" y="245"/>
                      </a:cubicBezTo>
                      <a:cubicBezTo>
                        <a:pt x="96" y="222"/>
                        <a:pt x="108" y="201"/>
                        <a:pt x="128" y="190"/>
                      </a:cubicBezTo>
                      <a:cubicBezTo>
                        <a:pt x="128" y="188"/>
                        <a:pt x="128" y="187"/>
                        <a:pt x="128" y="186"/>
                      </a:cubicBezTo>
                      <a:cubicBezTo>
                        <a:pt x="128" y="160"/>
                        <a:pt x="149" y="138"/>
                        <a:pt x="176" y="138"/>
                      </a:cubicBezTo>
                      <a:cubicBezTo>
                        <a:pt x="179" y="138"/>
                        <a:pt x="183" y="139"/>
                        <a:pt x="187" y="140"/>
                      </a:cubicBezTo>
                      <a:cubicBezTo>
                        <a:pt x="198" y="129"/>
                        <a:pt x="215" y="125"/>
                        <a:pt x="229" y="129"/>
                      </a:cubicBezTo>
                      <a:cubicBezTo>
                        <a:pt x="238" y="121"/>
                        <a:pt x="249" y="117"/>
                        <a:pt x="261" y="117"/>
                      </a:cubicBezTo>
                      <a:cubicBezTo>
                        <a:pt x="274" y="117"/>
                        <a:pt x="286" y="122"/>
                        <a:pt x="295" y="132"/>
                      </a:cubicBezTo>
                      <a:cubicBezTo>
                        <a:pt x="301" y="129"/>
                        <a:pt x="308" y="128"/>
                        <a:pt x="314" y="128"/>
                      </a:cubicBezTo>
                      <a:cubicBezTo>
                        <a:pt x="335" y="128"/>
                        <a:pt x="353" y="141"/>
                        <a:pt x="359" y="160"/>
                      </a:cubicBezTo>
                      <a:cubicBezTo>
                        <a:pt x="385" y="161"/>
                        <a:pt x="405" y="182"/>
                        <a:pt x="405" y="208"/>
                      </a:cubicBezTo>
                      <a:cubicBezTo>
                        <a:pt x="405" y="214"/>
                        <a:pt x="404" y="221"/>
                        <a:pt x="401" y="227"/>
                      </a:cubicBezTo>
                      <a:cubicBezTo>
                        <a:pt x="410" y="236"/>
                        <a:pt x="416" y="248"/>
                        <a:pt x="416" y="261"/>
                      </a:cubicBezTo>
                      <a:cubicBezTo>
                        <a:pt x="416" y="278"/>
                        <a:pt x="407" y="293"/>
                        <a:pt x="393" y="302"/>
                      </a:cubicBezTo>
                      <a:close/>
                    </a:path>
                  </a:pathLst>
                </a:custGeom>
                <a:solidFill>
                  <a:srgbClr val="FABB0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99" name="TextBox 98">
                <a:extLst>
                  <a:ext uri="{FF2B5EF4-FFF2-40B4-BE49-F238E27FC236}">
                    <a16:creationId xmlns:a16="http://schemas.microsoft.com/office/drawing/2014/main" id="{DD278962-AA98-4763-A246-A6E187474E9B}"/>
                  </a:ext>
                </a:extLst>
              </p:cNvPr>
              <p:cNvSpPr txBox="1"/>
              <p:nvPr/>
            </p:nvSpPr>
            <p:spPr>
              <a:xfrm>
                <a:off x="1229137" y="3435437"/>
                <a:ext cx="2200615" cy="461665"/>
              </a:xfrm>
              <a:prstGeom prst="rect">
                <a:avLst/>
              </a:prstGeom>
              <a:noFill/>
            </p:spPr>
            <p:txBody>
              <a:bodyPr wrap="square" rtlCol="0">
                <a:spAutoFit/>
              </a:bodyPr>
              <a:lstStyle/>
              <a:p>
                <a:pPr algn="ctr">
                  <a:defRPr/>
                </a:pPr>
                <a:r>
                  <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Technology and Collaboration Tools</a:t>
                </a:r>
              </a:p>
            </p:txBody>
          </p:sp>
        </p:grpSp>
        <p:sp>
          <p:nvSpPr>
            <p:cNvPr id="104" name="Rectangle 103">
              <a:extLst>
                <a:ext uri="{FF2B5EF4-FFF2-40B4-BE49-F238E27FC236}">
                  <a16:creationId xmlns:a16="http://schemas.microsoft.com/office/drawing/2014/main" id="{39ACB784-9E2C-4D5A-B9F2-7C4864E80FEB}"/>
                </a:ext>
              </a:extLst>
            </p:cNvPr>
            <p:cNvSpPr/>
            <p:nvPr/>
          </p:nvSpPr>
          <p:spPr>
            <a:xfrm>
              <a:off x="6267982" y="2304842"/>
              <a:ext cx="2594790" cy="2677656"/>
            </a:xfrm>
            <a:prstGeom prst="rect">
              <a:avLst/>
            </a:prstGeom>
          </p:spPr>
          <p:txBody>
            <a:bodyPr wrap="square">
              <a:spAutoFit/>
            </a:bodyPr>
            <a:lstStyle/>
            <a:p>
              <a:pPr marL="285750" lvl="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Are there workers who will want to </a:t>
              </a:r>
              <a:r>
                <a:rPr lang="en-US" sz="1200" b="1">
                  <a:latin typeface="Open Sans" panose="020B0606030504020204" pitchFamily="34" charset="0"/>
                  <a:ea typeface="Open Sans" panose="020B0606030504020204" pitchFamily="34" charset="0"/>
                  <a:cs typeface="Open Sans" panose="020B0606030504020204" pitchFamily="34" charset="0"/>
                </a:rPr>
                <a:t>work in the office on a regular basis </a:t>
              </a:r>
              <a:r>
                <a:rPr lang="en-US" sz="1200">
                  <a:latin typeface="Open Sans" panose="020B0606030504020204" pitchFamily="34" charset="0"/>
                  <a:ea typeface="Open Sans" panose="020B0606030504020204" pitchFamily="34" charset="0"/>
                  <a:cs typeface="Open Sans" panose="020B0606030504020204" pitchFamily="34" charset="0"/>
                </a:rPr>
                <a:t>due to an alternative worksite set-up that is not conducive to telework or is an unsafe work environment?</a:t>
              </a:r>
            </a:p>
            <a:p>
              <a:pPr marL="28575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Does our team have </a:t>
              </a:r>
              <a:r>
                <a:rPr lang="en-US" sz="1200" b="1">
                  <a:latin typeface="Open Sans" panose="020B0606030504020204" pitchFamily="34" charset="0"/>
                  <a:ea typeface="Open Sans" panose="020B0606030504020204" pitchFamily="34" charset="0"/>
                  <a:cs typeface="Open Sans" panose="020B0606030504020204" pitchFamily="34" charset="0"/>
                </a:rPr>
                <a:t>access </a:t>
              </a:r>
              <a:r>
                <a:rPr lang="en-US" sz="1200">
                  <a:latin typeface="Open Sans" panose="020B0606030504020204" pitchFamily="34" charset="0"/>
                  <a:ea typeface="Open Sans" panose="020B0606030504020204" pitchFamily="34" charset="0"/>
                  <a:cs typeface="Open Sans" panose="020B0606030504020204" pitchFamily="34" charset="0"/>
                </a:rPr>
                <a:t>to the necessary hardware, software (including document sharing), documents, and data required to </a:t>
              </a:r>
              <a:r>
                <a:rPr lang="en-US" sz="1200" b="1">
                  <a:latin typeface="Open Sans" panose="020B0606030504020204" pitchFamily="34" charset="0"/>
                  <a:ea typeface="Open Sans" panose="020B0606030504020204" pitchFamily="34" charset="0"/>
                  <a:cs typeface="Open Sans" panose="020B0606030504020204" pitchFamily="34" charset="0"/>
                </a:rPr>
                <a:t>perform our duties</a:t>
              </a:r>
              <a:r>
                <a:rPr lang="en-US" sz="1200">
                  <a:latin typeface="Open Sans" panose="020B0606030504020204" pitchFamily="34" charset="0"/>
                  <a:ea typeface="Open Sans" panose="020B0606030504020204" pitchFamily="34" charset="0"/>
                  <a:cs typeface="Open Sans" panose="020B0606030504020204" pitchFamily="34" charset="0"/>
                </a:rPr>
                <a:t>?</a:t>
              </a:r>
            </a:p>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05" name="Freeform 636">
              <a:extLst>
                <a:ext uri="{FF2B5EF4-FFF2-40B4-BE49-F238E27FC236}">
                  <a16:creationId xmlns:a16="http://schemas.microsoft.com/office/drawing/2014/main" id="{7B73441E-B526-4D1A-808A-1D34FE3D0C5A}"/>
                </a:ext>
              </a:extLst>
            </p:cNvPr>
            <p:cNvSpPr>
              <a:spLocks noChangeAspect="1" noEditPoints="1"/>
            </p:cNvSpPr>
            <p:nvPr/>
          </p:nvSpPr>
          <p:spPr bwMode="auto">
            <a:xfrm>
              <a:off x="8998974" y="1811436"/>
              <a:ext cx="367042" cy="367042"/>
            </a:xfrm>
            <a:custGeom>
              <a:avLst/>
              <a:gdLst>
                <a:gd name="T0" fmla="*/ 260 w 512"/>
                <a:gd name="T1" fmla="*/ 165 h 512"/>
                <a:gd name="T2" fmla="*/ 295 w 512"/>
                <a:gd name="T3" fmla="*/ 288 h 512"/>
                <a:gd name="T4" fmla="*/ 128 w 512"/>
                <a:gd name="T5" fmla="*/ 288 h 512"/>
                <a:gd name="T6" fmla="*/ 119 w 512"/>
                <a:gd name="T7" fmla="*/ 250 h 512"/>
                <a:gd name="T8" fmla="*/ 260 w 512"/>
                <a:gd name="T9" fmla="*/ 165 h 512"/>
                <a:gd name="T10" fmla="*/ 192 w 512"/>
                <a:gd name="T11" fmla="*/ 309 h 512"/>
                <a:gd name="T12" fmla="*/ 213 w 512"/>
                <a:gd name="T13" fmla="*/ 330 h 512"/>
                <a:gd name="T14" fmla="*/ 234 w 512"/>
                <a:gd name="T15" fmla="*/ 309 h 512"/>
                <a:gd name="T16" fmla="*/ 234 w 512"/>
                <a:gd name="T17" fmla="*/ 309 h 512"/>
                <a:gd name="T18" fmla="*/ 192 w 512"/>
                <a:gd name="T19" fmla="*/ 309 h 512"/>
                <a:gd name="T20" fmla="*/ 192 w 512"/>
                <a:gd name="T21" fmla="*/ 309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301 w 512"/>
                <a:gd name="T33" fmla="*/ 177 h 512"/>
                <a:gd name="T34" fmla="*/ 309 w 512"/>
                <a:gd name="T35" fmla="*/ 181 h 512"/>
                <a:gd name="T36" fmla="*/ 316 w 512"/>
                <a:gd name="T37" fmla="*/ 179 h 512"/>
                <a:gd name="T38" fmla="*/ 369 w 512"/>
                <a:gd name="T39" fmla="*/ 136 h 512"/>
                <a:gd name="T40" fmla="*/ 371 w 512"/>
                <a:gd name="T41" fmla="*/ 121 h 512"/>
                <a:gd name="T42" fmla="*/ 356 w 512"/>
                <a:gd name="T43" fmla="*/ 119 h 512"/>
                <a:gd name="T44" fmla="*/ 302 w 512"/>
                <a:gd name="T45" fmla="*/ 162 h 512"/>
                <a:gd name="T46" fmla="*/ 301 w 512"/>
                <a:gd name="T47" fmla="*/ 177 h 512"/>
                <a:gd name="T48" fmla="*/ 319 w 512"/>
                <a:gd name="T49" fmla="*/ 295 h 512"/>
                <a:gd name="T50" fmla="*/ 277 w 512"/>
                <a:gd name="T51" fmla="*/ 146 h 512"/>
                <a:gd name="T52" fmla="*/ 270 w 512"/>
                <a:gd name="T53" fmla="*/ 139 h 512"/>
                <a:gd name="T54" fmla="*/ 261 w 512"/>
                <a:gd name="T55" fmla="*/ 140 h 512"/>
                <a:gd name="T56" fmla="*/ 101 w 512"/>
                <a:gd name="T57" fmla="*/ 236 h 512"/>
                <a:gd name="T58" fmla="*/ 96 w 512"/>
                <a:gd name="T59" fmla="*/ 248 h 512"/>
                <a:gd name="T60" fmla="*/ 110 w 512"/>
                <a:gd name="T61" fmla="*/ 301 h 512"/>
                <a:gd name="T62" fmla="*/ 120 w 512"/>
                <a:gd name="T63" fmla="*/ 309 h 512"/>
                <a:gd name="T64" fmla="*/ 170 w 512"/>
                <a:gd name="T65" fmla="*/ 309 h 512"/>
                <a:gd name="T66" fmla="*/ 170 w 512"/>
                <a:gd name="T67" fmla="*/ 309 h 512"/>
                <a:gd name="T68" fmla="*/ 213 w 512"/>
                <a:gd name="T69" fmla="*/ 352 h 512"/>
                <a:gd name="T70" fmla="*/ 256 w 512"/>
                <a:gd name="T71" fmla="*/ 309 h 512"/>
                <a:gd name="T72" fmla="*/ 256 w 512"/>
                <a:gd name="T73" fmla="*/ 309 h 512"/>
                <a:gd name="T74" fmla="*/ 309 w 512"/>
                <a:gd name="T75" fmla="*/ 309 h 512"/>
                <a:gd name="T76" fmla="*/ 309 w 512"/>
                <a:gd name="T77" fmla="*/ 309 h 512"/>
                <a:gd name="T78" fmla="*/ 318 w 512"/>
                <a:gd name="T79" fmla="*/ 305 h 512"/>
                <a:gd name="T80" fmla="*/ 319 w 512"/>
                <a:gd name="T81" fmla="*/ 295 h 512"/>
                <a:gd name="T82" fmla="*/ 416 w 512"/>
                <a:gd name="T83" fmla="*/ 279 h 512"/>
                <a:gd name="T84" fmla="*/ 407 w 512"/>
                <a:gd name="T85" fmla="*/ 266 h 512"/>
                <a:gd name="T86" fmla="*/ 343 w 512"/>
                <a:gd name="T87" fmla="*/ 256 h 512"/>
                <a:gd name="T88" fmla="*/ 330 w 512"/>
                <a:gd name="T89" fmla="*/ 265 h 512"/>
                <a:gd name="T90" fmla="*/ 339 w 512"/>
                <a:gd name="T91" fmla="*/ 277 h 512"/>
                <a:gd name="T92" fmla="*/ 403 w 512"/>
                <a:gd name="T93" fmla="*/ 288 h 512"/>
                <a:gd name="T94" fmla="*/ 405 w 512"/>
                <a:gd name="T95" fmla="*/ 288 h 512"/>
                <a:gd name="T96" fmla="*/ 416 w 512"/>
                <a:gd name="T97" fmla="*/ 279 h 512"/>
                <a:gd name="T98" fmla="*/ 415 w 512"/>
                <a:gd name="T99" fmla="*/ 189 h 512"/>
                <a:gd name="T100" fmla="*/ 402 w 512"/>
                <a:gd name="T101" fmla="*/ 181 h 512"/>
                <a:gd name="T102" fmla="*/ 327 w 512"/>
                <a:gd name="T103" fmla="*/ 203 h 512"/>
                <a:gd name="T104" fmla="*/ 320 w 512"/>
                <a:gd name="T105" fmla="*/ 216 h 512"/>
                <a:gd name="T106" fmla="*/ 330 w 512"/>
                <a:gd name="T107" fmla="*/ 224 h 512"/>
                <a:gd name="T108" fmla="*/ 333 w 512"/>
                <a:gd name="T109" fmla="*/ 223 h 512"/>
                <a:gd name="T110" fmla="*/ 408 w 512"/>
                <a:gd name="T111" fmla="*/ 202 h 512"/>
                <a:gd name="T112" fmla="*/ 415 w 512"/>
                <a:gd name="T113" fmla="*/ 18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2" h="512">
                  <a:moveTo>
                    <a:pt x="260" y="165"/>
                  </a:moveTo>
                  <a:cubicBezTo>
                    <a:pt x="295" y="288"/>
                    <a:pt x="295" y="288"/>
                    <a:pt x="295" y="288"/>
                  </a:cubicBezTo>
                  <a:cubicBezTo>
                    <a:pt x="128" y="288"/>
                    <a:pt x="128" y="288"/>
                    <a:pt x="128" y="288"/>
                  </a:cubicBezTo>
                  <a:cubicBezTo>
                    <a:pt x="119" y="250"/>
                    <a:pt x="119" y="250"/>
                    <a:pt x="119" y="250"/>
                  </a:cubicBezTo>
                  <a:lnTo>
                    <a:pt x="260" y="165"/>
                  </a:lnTo>
                  <a:close/>
                  <a:moveTo>
                    <a:pt x="192" y="309"/>
                  </a:moveTo>
                  <a:cubicBezTo>
                    <a:pt x="192" y="321"/>
                    <a:pt x="201" y="330"/>
                    <a:pt x="213" y="330"/>
                  </a:cubicBezTo>
                  <a:cubicBezTo>
                    <a:pt x="225" y="330"/>
                    <a:pt x="234" y="321"/>
                    <a:pt x="234" y="309"/>
                  </a:cubicBezTo>
                  <a:cubicBezTo>
                    <a:pt x="234" y="309"/>
                    <a:pt x="234" y="309"/>
                    <a:pt x="234" y="309"/>
                  </a:cubicBezTo>
                  <a:cubicBezTo>
                    <a:pt x="192" y="309"/>
                    <a:pt x="192" y="309"/>
                    <a:pt x="192" y="309"/>
                  </a:cubicBezTo>
                  <a:cubicBezTo>
                    <a:pt x="192" y="309"/>
                    <a:pt x="192" y="309"/>
                    <a:pt x="192" y="309"/>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01" y="177"/>
                  </a:moveTo>
                  <a:cubicBezTo>
                    <a:pt x="303" y="180"/>
                    <a:pt x="306" y="181"/>
                    <a:pt x="309" y="181"/>
                  </a:cubicBezTo>
                  <a:cubicBezTo>
                    <a:pt x="311" y="181"/>
                    <a:pt x="314" y="180"/>
                    <a:pt x="316" y="179"/>
                  </a:cubicBezTo>
                  <a:cubicBezTo>
                    <a:pt x="369" y="136"/>
                    <a:pt x="369" y="136"/>
                    <a:pt x="369" y="136"/>
                  </a:cubicBezTo>
                  <a:cubicBezTo>
                    <a:pt x="374" y="132"/>
                    <a:pt x="374" y="126"/>
                    <a:pt x="371" y="121"/>
                  </a:cubicBezTo>
                  <a:cubicBezTo>
                    <a:pt x="367" y="116"/>
                    <a:pt x="360" y="116"/>
                    <a:pt x="356" y="119"/>
                  </a:cubicBezTo>
                  <a:cubicBezTo>
                    <a:pt x="302" y="162"/>
                    <a:pt x="302" y="162"/>
                    <a:pt x="302" y="162"/>
                  </a:cubicBezTo>
                  <a:cubicBezTo>
                    <a:pt x="298" y="166"/>
                    <a:pt x="297" y="172"/>
                    <a:pt x="301" y="177"/>
                  </a:cubicBezTo>
                  <a:close/>
                  <a:moveTo>
                    <a:pt x="319" y="295"/>
                  </a:moveTo>
                  <a:cubicBezTo>
                    <a:pt x="277" y="146"/>
                    <a:pt x="277" y="146"/>
                    <a:pt x="277" y="146"/>
                  </a:cubicBezTo>
                  <a:cubicBezTo>
                    <a:pt x="276" y="143"/>
                    <a:pt x="273" y="140"/>
                    <a:pt x="270" y="139"/>
                  </a:cubicBezTo>
                  <a:cubicBezTo>
                    <a:pt x="267" y="138"/>
                    <a:pt x="264" y="138"/>
                    <a:pt x="261" y="140"/>
                  </a:cubicBezTo>
                  <a:cubicBezTo>
                    <a:pt x="101" y="236"/>
                    <a:pt x="101" y="236"/>
                    <a:pt x="101" y="236"/>
                  </a:cubicBezTo>
                  <a:cubicBezTo>
                    <a:pt x="97" y="238"/>
                    <a:pt x="95" y="243"/>
                    <a:pt x="96" y="248"/>
                  </a:cubicBezTo>
                  <a:cubicBezTo>
                    <a:pt x="110" y="301"/>
                    <a:pt x="110" y="301"/>
                    <a:pt x="110" y="301"/>
                  </a:cubicBezTo>
                  <a:cubicBezTo>
                    <a:pt x="111" y="306"/>
                    <a:pt x="115" y="309"/>
                    <a:pt x="120" y="309"/>
                  </a:cubicBezTo>
                  <a:cubicBezTo>
                    <a:pt x="170" y="309"/>
                    <a:pt x="170" y="309"/>
                    <a:pt x="170" y="309"/>
                  </a:cubicBezTo>
                  <a:cubicBezTo>
                    <a:pt x="170" y="309"/>
                    <a:pt x="170" y="309"/>
                    <a:pt x="170" y="309"/>
                  </a:cubicBezTo>
                  <a:cubicBezTo>
                    <a:pt x="170" y="333"/>
                    <a:pt x="189" y="352"/>
                    <a:pt x="213" y="352"/>
                  </a:cubicBezTo>
                  <a:cubicBezTo>
                    <a:pt x="237" y="352"/>
                    <a:pt x="256" y="333"/>
                    <a:pt x="256" y="309"/>
                  </a:cubicBezTo>
                  <a:cubicBezTo>
                    <a:pt x="256" y="309"/>
                    <a:pt x="256" y="309"/>
                    <a:pt x="256" y="309"/>
                  </a:cubicBezTo>
                  <a:cubicBezTo>
                    <a:pt x="309" y="309"/>
                    <a:pt x="309" y="309"/>
                    <a:pt x="309" y="309"/>
                  </a:cubicBezTo>
                  <a:cubicBezTo>
                    <a:pt x="309" y="309"/>
                    <a:pt x="309" y="309"/>
                    <a:pt x="309" y="309"/>
                  </a:cubicBezTo>
                  <a:cubicBezTo>
                    <a:pt x="312" y="309"/>
                    <a:pt x="316" y="307"/>
                    <a:pt x="318" y="305"/>
                  </a:cubicBezTo>
                  <a:cubicBezTo>
                    <a:pt x="320" y="302"/>
                    <a:pt x="320" y="299"/>
                    <a:pt x="319" y="295"/>
                  </a:cubicBezTo>
                  <a:close/>
                  <a:moveTo>
                    <a:pt x="416" y="279"/>
                  </a:moveTo>
                  <a:cubicBezTo>
                    <a:pt x="416" y="273"/>
                    <a:pt x="413" y="267"/>
                    <a:pt x="407" y="266"/>
                  </a:cubicBezTo>
                  <a:cubicBezTo>
                    <a:pt x="343" y="256"/>
                    <a:pt x="343" y="256"/>
                    <a:pt x="343" y="256"/>
                  </a:cubicBezTo>
                  <a:cubicBezTo>
                    <a:pt x="337" y="255"/>
                    <a:pt x="331" y="259"/>
                    <a:pt x="330" y="265"/>
                  </a:cubicBezTo>
                  <a:cubicBezTo>
                    <a:pt x="330" y="270"/>
                    <a:pt x="333" y="276"/>
                    <a:pt x="339" y="277"/>
                  </a:cubicBezTo>
                  <a:cubicBezTo>
                    <a:pt x="403" y="288"/>
                    <a:pt x="403" y="288"/>
                    <a:pt x="403" y="288"/>
                  </a:cubicBezTo>
                  <a:cubicBezTo>
                    <a:pt x="404" y="288"/>
                    <a:pt x="404" y="288"/>
                    <a:pt x="405" y="288"/>
                  </a:cubicBezTo>
                  <a:cubicBezTo>
                    <a:pt x="410" y="288"/>
                    <a:pt x="415" y="284"/>
                    <a:pt x="416" y="279"/>
                  </a:cubicBezTo>
                  <a:close/>
                  <a:moveTo>
                    <a:pt x="415" y="189"/>
                  </a:moveTo>
                  <a:cubicBezTo>
                    <a:pt x="414" y="183"/>
                    <a:pt x="408" y="180"/>
                    <a:pt x="402" y="181"/>
                  </a:cubicBezTo>
                  <a:cubicBezTo>
                    <a:pt x="327" y="203"/>
                    <a:pt x="327" y="203"/>
                    <a:pt x="327" y="203"/>
                  </a:cubicBezTo>
                  <a:cubicBezTo>
                    <a:pt x="322" y="204"/>
                    <a:pt x="318" y="210"/>
                    <a:pt x="320" y="216"/>
                  </a:cubicBezTo>
                  <a:cubicBezTo>
                    <a:pt x="321" y="221"/>
                    <a:pt x="326" y="224"/>
                    <a:pt x="330" y="224"/>
                  </a:cubicBezTo>
                  <a:cubicBezTo>
                    <a:pt x="331" y="224"/>
                    <a:pt x="332" y="224"/>
                    <a:pt x="333" y="223"/>
                  </a:cubicBezTo>
                  <a:cubicBezTo>
                    <a:pt x="408" y="202"/>
                    <a:pt x="408" y="202"/>
                    <a:pt x="408" y="202"/>
                  </a:cubicBezTo>
                  <a:cubicBezTo>
                    <a:pt x="414" y="200"/>
                    <a:pt x="417" y="194"/>
                    <a:pt x="415" y="189"/>
                  </a:cubicBezTo>
                  <a:close/>
                </a:path>
              </a:pathLst>
            </a:custGeom>
            <a:solidFill>
              <a:srgbClr val="9AA09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7" name="Freeform 806">
              <a:extLst>
                <a:ext uri="{FF2B5EF4-FFF2-40B4-BE49-F238E27FC236}">
                  <a16:creationId xmlns:a16="http://schemas.microsoft.com/office/drawing/2014/main" id="{99F8881A-9B01-4E4B-BD5B-69955F86540E}"/>
                </a:ext>
              </a:extLst>
            </p:cNvPr>
            <p:cNvSpPr>
              <a:spLocks noChangeAspect="1" noEditPoints="1"/>
            </p:cNvSpPr>
            <p:nvPr/>
          </p:nvSpPr>
          <p:spPr bwMode="auto">
            <a:xfrm>
              <a:off x="3338479" y="1840852"/>
              <a:ext cx="367042" cy="367042"/>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rgbClr val="1B5D1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402594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CD5DBF71-4FEF-4AB0-8867-6620BD17D3D3}"/>
              </a:ext>
            </a:extLst>
          </p:cNvPr>
          <p:cNvSpPr txBox="1"/>
          <p:nvPr/>
        </p:nvSpPr>
        <p:spPr>
          <a:xfrm>
            <a:off x="648824" y="1043551"/>
            <a:ext cx="10791135" cy="523220"/>
          </a:xfrm>
          <a:prstGeom prst="rect">
            <a:avLst/>
          </a:prstGeom>
          <a:noFill/>
        </p:spPr>
        <p:txBody>
          <a:bodyPr vert="horz" wrap="square" lIns="0" tIns="0" rIns="0" bIns="0" rtlCol="0">
            <a:noAutofit/>
          </a:bodyPr>
          <a:lstStyle/>
          <a:p>
            <a:pPr marL="0" lvl="1">
              <a:spcAft>
                <a:spcPts val="400"/>
              </a:spcAft>
              <a:buSzPct val="100000"/>
              <a:defRPr/>
            </a:pPr>
            <a:r>
              <a:rPr lang="en-US" spc="-5">
                <a:latin typeface="Open Sans" panose="020B0606030504020204" pitchFamily="34" charset="0"/>
                <a:ea typeface="Open Sans" panose="020B0606030504020204" pitchFamily="34" charset="0"/>
                <a:cs typeface="Open Sans" panose="020B0606030504020204" pitchFamily="34" charset="0"/>
              </a:rPr>
              <a:t>It is important to ensure that your </a:t>
            </a:r>
            <a:r>
              <a:rPr lang="en-US" b="1" spc="-5">
                <a:latin typeface="Open Sans" panose="020B0606030504020204" pitchFamily="34" charset="0"/>
                <a:ea typeface="Open Sans" panose="020B0606030504020204" pitchFamily="34" charset="0"/>
                <a:cs typeface="Open Sans" panose="020B0606030504020204" pitchFamily="34" charset="0"/>
              </a:rPr>
              <a:t>team is prepared for the shift by reviewing the team checklist. </a:t>
            </a:r>
            <a:r>
              <a:rPr lang="en-US" spc="-5">
                <a:latin typeface="Open Sans" panose="020B0606030504020204" pitchFamily="34" charset="0"/>
                <a:ea typeface="Open Sans" panose="020B0606030504020204" pitchFamily="34" charset="0"/>
                <a:cs typeface="Open Sans" panose="020B0606030504020204" pitchFamily="34" charset="0"/>
              </a:rPr>
              <a:t>The team checklist includes </a:t>
            </a:r>
            <a:r>
              <a:rPr lang="en-US" b="1" spc="-5">
                <a:latin typeface="Open Sans" panose="020B0606030504020204" pitchFamily="34" charset="0"/>
                <a:ea typeface="Open Sans" panose="020B0606030504020204" pitchFamily="34" charset="0"/>
                <a:cs typeface="Open Sans" panose="020B0606030504020204" pitchFamily="34" charset="0"/>
              </a:rPr>
              <a:t>questions to ask your team </a:t>
            </a:r>
            <a:r>
              <a:rPr lang="en-US" spc="-5">
                <a:latin typeface="Open Sans" panose="020B0606030504020204" pitchFamily="34" charset="0"/>
                <a:ea typeface="Open Sans" panose="020B0606030504020204" pitchFamily="34" charset="0"/>
                <a:cs typeface="Open Sans" panose="020B0606030504020204" pitchFamily="34" charset="0"/>
              </a:rPr>
              <a:t>to help you understand your team’s needs. </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9" name="Title 1">
            <a:extLst>
              <a:ext uri="{FF2B5EF4-FFF2-40B4-BE49-F238E27FC236}">
                <a16:creationId xmlns:a16="http://schemas.microsoft.com/office/drawing/2014/main" id="{324EA461-4B54-4922-95B2-14C87CC71AC6}"/>
              </a:ext>
            </a:extLst>
          </p:cNvPr>
          <p:cNvSpPr txBox="1">
            <a:spLocks/>
          </p:cNvSpPr>
          <p:nvPr/>
        </p:nvSpPr>
        <p:spPr>
          <a:xfrm>
            <a:off x="648824" y="570081"/>
            <a:ext cx="9730852"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a:solidFill>
                  <a:srgbClr val="000000"/>
                </a:solidFill>
                <a:latin typeface="Open Sans" panose="020B0606030504020204" pitchFamily="34" charset="0"/>
                <a:ea typeface="Open Sans" panose="020B0606030504020204" pitchFamily="34" charset="0"/>
                <a:cs typeface="Open Sans" panose="020B0606030504020204" pitchFamily="34" charset="0"/>
              </a:rPr>
              <a:t>Team Checklist</a:t>
            </a:r>
          </a:p>
        </p:txBody>
      </p:sp>
      <p:grpSp>
        <p:nvGrpSpPr>
          <p:cNvPr id="3" name="Group 2">
            <a:extLst>
              <a:ext uri="{FF2B5EF4-FFF2-40B4-BE49-F238E27FC236}">
                <a16:creationId xmlns:a16="http://schemas.microsoft.com/office/drawing/2014/main" id="{0CEBD084-011F-44D9-9E87-B9D4D957F94C}"/>
              </a:ext>
            </a:extLst>
          </p:cNvPr>
          <p:cNvGrpSpPr/>
          <p:nvPr/>
        </p:nvGrpSpPr>
        <p:grpSpPr>
          <a:xfrm>
            <a:off x="411277" y="1748877"/>
            <a:ext cx="11238804" cy="4410375"/>
            <a:chOff x="411277" y="1748877"/>
            <a:chExt cx="11238804" cy="4410375"/>
          </a:xfrm>
        </p:grpSpPr>
        <p:sp>
          <p:nvSpPr>
            <p:cNvPr id="85" name="Rectangle: Rounded Corners 84">
              <a:extLst>
                <a:ext uri="{FF2B5EF4-FFF2-40B4-BE49-F238E27FC236}">
                  <a16:creationId xmlns:a16="http://schemas.microsoft.com/office/drawing/2014/main" id="{5DAFF0B5-8EB9-4D8E-8D60-BAB62C507D28}"/>
                </a:ext>
              </a:extLst>
            </p:cNvPr>
            <p:cNvSpPr/>
            <p:nvPr/>
          </p:nvSpPr>
          <p:spPr>
            <a:xfrm>
              <a:off x="9326291" y="2154184"/>
              <a:ext cx="2266067" cy="3782024"/>
            </a:xfrm>
            <a:prstGeom prst="roundRect">
              <a:avLst/>
            </a:prstGeom>
            <a:solidFill>
              <a:schemeClr val="bg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grpSp>
          <p:nvGrpSpPr>
            <p:cNvPr id="86" name="Group 85">
              <a:extLst>
                <a:ext uri="{FF2B5EF4-FFF2-40B4-BE49-F238E27FC236}">
                  <a16:creationId xmlns:a16="http://schemas.microsoft.com/office/drawing/2014/main" id="{6EE60616-9427-4623-B874-25510A5DBA6E}"/>
                </a:ext>
              </a:extLst>
            </p:cNvPr>
            <p:cNvGrpSpPr/>
            <p:nvPr/>
          </p:nvGrpSpPr>
          <p:grpSpPr>
            <a:xfrm>
              <a:off x="8879904" y="1748877"/>
              <a:ext cx="2769473" cy="619770"/>
              <a:chOff x="698697" y="3356384"/>
              <a:chExt cx="2769473" cy="619770"/>
            </a:xfrm>
          </p:grpSpPr>
          <p:sp>
            <p:nvSpPr>
              <p:cNvPr id="87" name="Flowchart: Alternate Process 86">
                <a:extLst>
                  <a:ext uri="{FF2B5EF4-FFF2-40B4-BE49-F238E27FC236}">
                    <a16:creationId xmlns:a16="http://schemas.microsoft.com/office/drawing/2014/main" id="{3C16CFB0-32C2-42A6-8D0F-13C97B5948EE}"/>
                  </a:ext>
                </a:extLst>
              </p:cNvPr>
              <p:cNvSpPr/>
              <p:nvPr/>
            </p:nvSpPr>
            <p:spPr>
              <a:xfrm>
                <a:off x="1114097" y="3429508"/>
                <a:ext cx="2354073" cy="473523"/>
              </a:xfrm>
              <a:prstGeom prst="flowChartAlternateProcess">
                <a:avLst/>
              </a:prstGeom>
              <a:solidFill>
                <a:srgbClr val="9AA0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90" name="Group 89">
                <a:extLst>
                  <a:ext uri="{FF2B5EF4-FFF2-40B4-BE49-F238E27FC236}">
                    <a16:creationId xmlns:a16="http://schemas.microsoft.com/office/drawing/2014/main" id="{FE04C57C-0F58-4987-A898-41958F41F910}"/>
                  </a:ext>
                </a:extLst>
              </p:cNvPr>
              <p:cNvGrpSpPr/>
              <p:nvPr/>
            </p:nvGrpSpPr>
            <p:grpSpPr>
              <a:xfrm>
                <a:off x="698697" y="3356384"/>
                <a:ext cx="619770" cy="619770"/>
                <a:chOff x="1627942" y="1556489"/>
                <a:chExt cx="619770" cy="619770"/>
              </a:xfrm>
            </p:grpSpPr>
            <p:sp>
              <p:nvSpPr>
                <p:cNvPr id="92" name="Oval 91">
                  <a:extLst>
                    <a:ext uri="{FF2B5EF4-FFF2-40B4-BE49-F238E27FC236}">
                      <a16:creationId xmlns:a16="http://schemas.microsoft.com/office/drawing/2014/main" id="{7F97922E-1AC2-4EEF-A384-FAC73292B948}"/>
                    </a:ext>
                  </a:extLst>
                </p:cNvPr>
                <p:cNvSpPr/>
                <p:nvPr/>
              </p:nvSpPr>
              <p:spPr>
                <a:xfrm>
                  <a:off x="1627942" y="1556489"/>
                  <a:ext cx="619770" cy="6197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3" name="Freeform 11">
                  <a:extLst>
                    <a:ext uri="{FF2B5EF4-FFF2-40B4-BE49-F238E27FC236}">
                      <a16:creationId xmlns:a16="http://schemas.microsoft.com/office/drawing/2014/main" id="{2DCCC551-6F34-49CF-95AE-C7E6828B6652}"/>
                    </a:ext>
                  </a:extLst>
                </p:cNvPr>
                <p:cNvSpPr>
                  <a:spLocks noEditPoints="1"/>
                </p:cNvSpPr>
                <p:nvPr/>
              </p:nvSpPr>
              <p:spPr bwMode="auto">
                <a:xfrm>
                  <a:off x="1652733" y="1582313"/>
                  <a:ext cx="570188" cy="568123"/>
                </a:xfrm>
                <a:custGeom>
                  <a:avLst/>
                  <a:gdLst>
                    <a:gd name="T0" fmla="*/ 312 w 658"/>
                    <a:gd name="T1" fmla="*/ 658 h 658"/>
                    <a:gd name="T2" fmla="*/ 262 w 658"/>
                    <a:gd name="T3" fmla="*/ 652 h 658"/>
                    <a:gd name="T4" fmla="*/ 202 w 658"/>
                    <a:gd name="T5" fmla="*/ 633 h 658"/>
                    <a:gd name="T6" fmla="*/ 120 w 658"/>
                    <a:gd name="T7" fmla="*/ 583 h 658"/>
                    <a:gd name="T8" fmla="*/ 56 w 658"/>
                    <a:gd name="T9" fmla="*/ 513 h 658"/>
                    <a:gd name="T10" fmla="*/ 15 w 658"/>
                    <a:gd name="T11" fmla="*/ 427 h 658"/>
                    <a:gd name="T12" fmla="*/ 4 w 658"/>
                    <a:gd name="T13" fmla="*/ 379 h 658"/>
                    <a:gd name="T14" fmla="*/ 0 w 658"/>
                    <a:gd name="T15" fmla="*/ 329 h 658"/>
                    <a:gd name="T16" fmla="*/ 1 w 658"/>
                    <a:gd name="T17" fmla="*/ 295 h 658"/>
                    <a:gd name="T18" fmla="*/ 11 w 658"/>
                    <a:gd name="T19" fmla="*/ 247 h 658"/>
                    <a:gd name="T20" fmla="*/ 40 w 658"/>
                    <a:gd name="T21" fmla="*/ 173 h 658"/>
                    <a:gd name="T22" fmla="*/ 97 w 658"/>
                    <a:gd name="T23" fmla="*/ 96 h 658"/>
                    <a:gd name="T24" fmla="*/ 172 w 658"/>
                    <a:gd name="T25" fmla="*/ 40 h 658"/>
                    <a:gd name="T26" fmla="*/ 247 w 658"/>
                    <a:gd name="T27" fmla="*/ 10 h 658"/>
                    <a:gd name="T28" fmla="*/ 296 w 658"/>
                    <a:gd name="T29" fmla="*/ 2 h 658"/>
                    <a:gd name="T30" fmla="*/ 329 w 658"/>
                    <a:gd name="T31" fmla="*/ 0 h 658"/>
                    <a:gd name="T32" fmla="*/ 379 w 658"/>
                    <a:gd name="T33" fmla="*/ 4 h 658"/>
                    <a:gd name="T34" fmla="*/ 426 w 658"/>
                    <a:gd name="T35" fmla="*/ 16 h 658"/>
                    <a:gd name="T36" fmla="*/ 513 w 658"/>
                    <a:gd name="T37" fmla="*/ 56 h 658"/>
                    <a:gd name="T38" fmla="*/ 583 w 658"/>
                    <a:gd name="T39" fmla="*/ 121 h 658"/>
                    <a:gd name="T40" fmla="*/ 632 w 658"/>
                    <a:gd name="T41" fmla="*/ 201 h 658"/>
                    <a:gd name="T42" fmla="*/ 652 w 658"/>
                    <a:gd name="T43" fmla="*/ 263 h 658"/>
                    <a:gd name="T44" fmla="*/ 657 w 658"/>
                    <a:gd name="T45" fmla="*/ 313 h 658"/>
                    <a:gd name="T46" fmla="*/ 657 w 658"/>
                    <a:gd name="T47" fmla="*/ 346 h 658"/>
                    <a:gd name="T48" fmla="*/ 652 w 658"/>
                    <a:gd name="T49" fmla="*/ 396 h 658"/>
                    <a:gd name="T50" fmla="*/ 632 w 658"/>
                    <a:gd name="T51" fmla="*/ 457 h 658"/>
                    <a:gd name="T52" fmla="*/ 583 w 658"/>
                    <a:gd name="T53" fmla="*/ 539 h 658"/>
                    <a:gd name="T54" fmla="*/ 513 w 658"/>
                    <a:gd name="T55" fmla="*/ 602 h 658"/>
                    <a:gd name="T56" fmla="*/ 426 w 658"/>
                    <a:gd name="T57" fmla="*/ 644 h 658"/>
                    <a:gd name="T58" fmla="*/ 379 w 658"/>
                    <a:gd name="T59" fmla="*/ 654 h 658"/>
                    <a:gd name="T60" fmla="*/ 329 w 658"/>
                    <a:gd name="T61" fmla="*/ 658 h 658"/>
                    <a:gd name="T62" fmla="*/ 329 w 658"/>
                    <a:gd name="T63" fmla="*/ 37 h 658"/>
                    <a:gd name="T64" fmla="*/ 242 w 658"/>
                    <a:gd name="T65" fmla="*/ 51 h 658"/>
                    <a:gd name="T66" fmla="*/ 167 w 658"/>
                    <a:gd name="T67" fmla="*/ 88 h 658"/>
                    <a:gd name="T68" fmla="*/ 105 w 658"/>
                    <a:gd name="T69" fmla="*/ 144 h 658"/>
                    <a:gd name="T70" fmla="*/ 60 w 658"/>
                    <a:gd name="T71" fmla="*/ 216 h 658"/>
                    <a:gd name="T72" fmla="*/ 39 w 658"/>
                    <a:gd name="T73" fmla="*/ 299 h 658"/>
                    <a:gd name="T74" fmla="*/ 39 w 658"/>
                    <a:gd name="T75" fmla="*/ 359 h 658"/>
                    <a:gd name="T76" fmla="*/ 60 w 658"/>
                    <a:gd name="T77" fmla="*/ 443 h 658"/>
                    <a:gd name="T78" fmla="*/ 105 w 658"/>
                    <a:gd name="T79" fmla="*/ 514 h 658"/>
                    <a:gd name="T80" fmla="*/ 167 w 658"/>
                    <a:gd name="T81" fmla="*/ 571 h 658"/>
                    <a:gd name="T82" fmla="*/ 242 w 658"/>
                    <a:gd name="T83" fmla="*/ 607 h 658"/>
                    <a:gd name="T84" fmla="*/ 329 w 658"/>
                    <a:gd name="T85" fmla="*/ 621 h 658"/>
                    <a:gd name="T86" fmla="*/ 387 w 658"/>
                    <a:gd name="T87" fmla="*/ 615 h 658"/>
                    <a:gd name="T88" fmla="*/ 468 w 658"/>
                    <a:gd name="T89" fmla="*/ 586 h 658"/>
                    <a:gd name="T90" fmla="*/ 535 w 658"/>
                    <a:gd name="T91" fmla="*/ 535 h 658"/>
                    <a:gd name="T92" fmla="*/ 585 w 658"/>
                    <a:gd name="T93" fmla="*/ 467 h 658"/>
                    <a:gd name="T94" fmla="*/ 614 w 658"/>
                    <a:gd name="T95" fmla="*/ 388 h 658"/>
                    <a:gd name="T96" fmla="*/ 621 w 658"/>
                    <a:gd name="T97" fmla="*/ 329 h 658"/>
                    <a:gd name="T98" fmla="*/ 607 w 658"/>
                    <a:gd name="T99" fmla="*/ 243 h 658"/>
                    <a:gd name="T100" fmla="*/ 570 w 658"/>
                    <a:gd name="T101" fmla="*/ 166 h 658"/>
                    <a:gd name="T102" fmla="*/ 515 w 658"/>
                    <a:gd name="T103" fmla="*/ 105 h 658"/>
                    <a:gd name="T104" fmla="*/ 442 w 658"/>
                    <a:gd name="T105" fmla="*/ 62 h 658"/>
                    <a:gd name="T106" fmla="*/ 359 w 658"/>
                    <a:gd name="T107" fmla="*/ 4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2" y="658"/>
                      </a:lnTo>
                      <a:lnTo>
                        <a:pt x="296" y="657"/>
                      </a:lnTo>
                      <a:lnTo>
                        <a:pt x="279" y="654"/>
                      </a:lnTo>
                      <a:lnTo>
                        <a:pt x="262" y="652"/>
                      </a:lnTo>
                      <a:lnTo>
                        <a:pt x="247" y="648"/>
                      </a:lnTo>
                      <a:lnTo>
                        <a:pt x="231" y="644"/>
                      </a:lnTo>
                      <a:lnTo>
                        <a:pt x="202" y="633"/>
                      </a:lnTo>
                      <a:lnTo>
                        <a:pt x="172" y="618"/>
                      </a:lnTo>
                      <a:lnTo>
                        <a:pt x="145" y="602"/>
                      </a:lnTo>
                      <a:lnTo>
                        <a:pt x="120" y="583"/>
                      </a:lnTo>
                      <a:lnTo>
                        <a:pt x="97" y="562"/>
                      </a:lnTo>
                      <a:lnTo>
                        <a:pt x="75" y="539"/>
                      </a:lnTo>
                      <a:lnTo>
                        <a:pt x="56" y="513"/>
                      </a:lnTo>
                      <a:lnTo>
                        <a:pt x="40" y="486"/>
                      </a:lnTo>
                      <a:lnTo>
                        <a:pt x="25" y="457"/>
                      </a:lnTo>
                      <a:lnTo>
                        <a:pt x="15" y="427"/>
                      </a:lnTo>
                      <a:lnTo>
                        <a:pt x="11" y="411"/>
                      </a:lnTo>
                      <a:lnTo>
                        <a:pt x="7" y="396"/>
                      </a:lnTo>
                      <a:lnTo>
                        <a:pt x="4" y="379"/>
                      </a:lnTo>
                      <a:lnTo>
                        <a:pt x="1" y="363"/>
                      </a:lnTo>
                      <a:lnTo>
                        <a:pt x="0" y="346"/>
                      </a:lnTo>
                      <a:lnTo>
                        <a:pt x="0" y="329"/>
                      </a:lnTo>
                      <a:lnTo>
                        <a:pt x="0" y="329"/>
                      </a:lnTo>
                      <a:lnTo>
                        <a:pt x="0" y="313"/>
                      </a:lnTo>
                      <a:lnTo>
                        <a:pt x="1" y="295"/>
                      </a:lnTo>
                      <a:lnTo>
                        <a:pt x="4" y="279"/>
                      </a:lnTo>
                      <a:lnTo>
                        <a:pt x="7" y="263"/>
                      </a:lnTo>
                      <a:lnTo>
                        <a:pt x="11" y="247"/>
                      </a:lnTo>
                      <a:lnTo>
                        <a:pt x="15" y="232"/>
                      </a:lnTo>
                      <a:lnTo>
                        <a:pt x="25" y="201"/>
                      </a:lnTo>
                      <a:lnTo>
                        <a:pt x="40" y="173"/>
                      </a:lnTo>
                      <a:lnTo>
                        <a:pt x="56" y="145"/>
                      </a:lnTo>
                      <a:lnTo>
                        <a:pt x="75" y="121"/>
                      </a:lnTo>
                      <a:lnTo>
                        <a:pt x="97" y="96"/>
                      </a:lnTo>
                      <a:lnTo>
                        <a:pt x="120" y="75"/>
                      </a:lnTo>
                      <a:lnTo>
                        <a:pt x="145" y="56"/>
                      </a:lnTo>
                      <a:lnTo>
                        <a:pt x="172" y="40"/>
                      </a:lnTo>
                      <a:lnTo>
                        <a:pt x="202" y="27"/>
                      </a:lnTo>
                      <a:lnTo>
                        <a:pt x="231" y="16"/>
                      </a:lnTo>
                      <a:lnTo>
                        <a:pt x="247" y="10"/>
                      </a:lnTo>
                      <a:lnTo>
                        <a:pt x="262" y="6"/>
                      </a:lnTo>
                      <a:lnTo>
                        <a:pt x="279" y="4"/>
                      </a:lnTo>
                      <a:lnTo>
                        <a:pt x="296" y="2"/>
                      </a:lnTo>
                      <a:lnTo>
                        <a:pt x="312" y="1"/>
                      </a:lnTo>
                      <a:lnTo>
                        <a:pt x="329" y="0"/>
                      </a:lnTo>
                      <a:lnTo>
                        <a:pt x="329" y="0"/>
                      </a:lnTo>
                      <a:lnTo>
                        <a:pt x="345" y="1"/>
                      </a:lnTo>
                      <a:lnTo>
                        <a:pt x="363" y="2"/>
                      </a:lnTo>
                      <a:lnTo>
                        <a:pt x="379" y="4"/>
                      </a:lnTo>
                      <a:lnTo>
                        <a:pt x="395" y="6"/>
                      </a:lnTo>
                      <a:lnTo>
                        <a:pt x="411" y="10"/>
                      </a:lnTo>
                      <a:lnTo>
                        <a:pt x="426" y="16"/>
                      </a:lnTo>
                      <a:lnTo>
                        <a:pt x="457" y="27"/>
                      </a:lnTo>
                      <a:lnTo>
                        <a:pt x="485" y="40"/>
                      </a:lnTo>
                      <a:lnTo>
                        <a:pt x="513" y="56"/>
                      </a:lnTo>
                      <a:lnTo>
                        <a:pt x="538" y="75"/>
                      </a:lnTo>
                      <a:lnTo>
                        <a:pt x="562" y="96"/>
                      </a:lnTo>
                      <a:lnTo>
                        <a:pt x="583" y="121"/>
                      </a:lnTo>
                      <a:lnTo>
                        <a:pt x="602" y="145"/>
                      </a:lnTo>
                      <a:lnTo>
                        <a:pt x="618" y="173"/>
                      </a:lnTo>
                      <a:lnTo>
                        <a:pt x="632" y="201"/>
                      </a:lnTo>
                      <a:lnTo>
                        <a:pt x="644" y="232"/>
                      </a:lnTo>
                      <a:lnTo>
                        <a:pt x="648" y="247"/>
                      </a:lnTo>
                      <a:lnTo>
                        <a:pt x="652" y="263"/>
                      </a:lnTo>
                      <a:lnTo>
                        <a:pt x="654" y="279"/>
                      </a:lnTo>
                      <a:lnTo>
                        <a:pt x="656" y="295"/>
                      </a:lnTo>
                      <a:lnTo>
                        <a:pt x="657" y="313"/>
                      </a:lnTo>
                      <a:lnTo>
                        <a:pt x="658" y="329"/>
                      </a:lnTo>
                      <a:lnTo>
                        <a:pt x="658" y="329"/>
                      </a:lnTo>
                      <a:lnTo>
                        <a:pt x="657" y="346"/>
                      </a:lnTo>
                      <a:lnTo>
                        <a:pt x="656" y="363"/>
                      </a:lnTo>
                      <a:lnTo>
                        <a:pt x="654" y="379"/>
                      </a:lnTo>
                      <a:lnTo>
                        <a:pt x="652" y="396"/>
                      </a:lnTo>
                      <a:lnTo>
                        <a:pt x="648" y="411"/>
                      </a:lnTo>
                      <a:lnTo>
                        <a:pt x="644" y="427"/>
                      </a:lnTo>
                      <a:lnTo>
                        <a:pt x="632" y="457"/>
                      </a:lnTo>
                      <a:lnTo>
                        <a:pt x="618" y="486"/>
                      </a:lnTo>
                      <a:lnTo>
                        <a:pt x="602" y="513"/>
                      </a:lnTo>
                      <a:lnTo>
                        <a:pt x="583" y="539"/>
                      </a:lnTo>
                      <a:lnTo>
                        <a:pt x="562" y="562"/>
                      </a:lnTo>
                      <a:lnTo>
                        <a:pt x="538" y="583"/>
                      </a:lnTo>
                      <a:lnTo>
                        <a:pt x="513" y="602"/>
                      </a:lnTo>
                      <a:lnTo>
                        <a:pt x="485" y="618"/>
                      </a:lnTo>
                      <a:lnTo>
                        <a:pt x="457" y="633"/>
                      </a:lnTo>
                      <a:lnTo>
                        <a:pt x="426" y="644"/>
                      </a:lnTo>
                      <a:lnTo>
                        <a:pt x="411" y="648"/>
                      </a:lnTo>
                      <a:lnTo>
                        <a:pt x="395" y="652"/>
                      </a:lnTo>
                      <a:lnTo>
                        <a:pt x="379" y="654"/>
                      </a:lnTo>
                      <a:lnTo>
                        <a:pt x="363" y="657"/>
                      </a:lnTo>
                      <a:lnTo>
                        <a:pt x="345" y="658"/>
                      </a:lnTo>
                      <a:lnTo>
                        <a:pt x="329" y="658"/>
                      </a:lnTo>
                      <a:lnTo>
                        <a:pt x="329" y="658"/>
                      </a:lnTo>
                      <a:close/>
                      <a:moveTo>
                        <a:pt x="329" y="37"/>
                      </a:moveTo>
                      <a:lnTo>
                        <a:pt x="329" y="37"/>
                      </a:lnTo>
                      <a:lnTo>
                        <a:pt x="300" y="40"/>
                      </a:lnTo>
                      <a:lnTo>
                        <a:pt x="270" y="44"/>
                      </a:lnTo>
                      <a:lnTo>
                        <a:pt x="242" y="51"/>
                      </a:lnTo>
                      <a:lnTo>
                        <a:pt x="215" y="62"/>
                      </a:lnTo>
                      <a:lnTo>
                        <a:pt x="191" y="74"/>
                      </a:lnTo>
                      <a:lnTo>
                        <a:pt x="167" y="88"/>
                      </a:lnTo>
                      <a:lnTo>
                        <a:pt x="144" y="105"/>
                      </a:lnTo>
                      <a:lnTo>
                        <a:pt x="124" y="123"/>
                      </a:lnTo>
                      <a:lnTo>
                        <a:pt x="105" y="144"/>
                      </a:lnTo>
                      <a:lnTo>
                        <a:pt x="87" y="166"/>
                      </a:lnTo>
                      <a:lnTo>
                        <a:pt x="73" y="191"/>
                      </a:lnTo>
                      <a:lnTo>
                        <a:pt x="60" y="216"/>
                      </a:lnTo>
                      <a:lnTo>
                        <a:pt x="51" y="243"/>
                      </a:lnTo>
                      <a:lnTo>
                        <a:pt x="43" y="271"/>
                      </a:lnTo>
                      <a:lnTo>
                        <a:pt x="39" y="299"/>
                      </a:lnTo>
                      <a:lnTo>
                        <a:pt x="38" y="329"/>
                      </a:lnTo>
                      <a:lnTo>
                        <a:pt x="38" y="329"/>
                      </a:lnTo>
                      <a:lnTo>
                        <a:pt x="39" y="359"/>
                      </a:lnTo>
                      <a:lnTo>
                        <a:pt x="43" y="388"/>
                      </a:lnTo>
                      <a:lnTo>
                        <a:pt x="51" y="416"/>
                      </a:lnTo>
                      <a:lnTo>
                        <a:pt x="60" y="443"/>
                      </a:lnTo>
                      <a:lnTo>
                        <a:pt x="73" y="467"/>
                      </a:lnTo>
                      <a:lnTo>
                        <a:pt x="87" y="492"/>
                      </a:lnTo>
                      <a:lnTo>
                        <a:pt x="105" y="514"/>
                      </a:lnTo>
                      <a:lnTo>
                        <a:pt x="124" y="535"/>
                      </a:lnTo>
                      <a:lnTo>
                        <a:pt x="144" y="553"/>
                      </a:lnTo>
                      <a:lnTo>
                        <a:pt x="167" y="571"/>
                      </a:lnTo>
                      <a:lnTo>
                        <a:pt x="191" y="586"/>
                      </a:lnTo>
                      <a:lnTo>
                        <a:pt x="215" y="598"/>
                      </a:lnTo>
                      <a:lnTo>
                        <a:pt x="242" y="607"/>
                      </a:lnTo>
                      <a:lnTo>
                        <a:pt x="270" y="615"/>
                      </a:lnTo>
                      <a:lnTo>
                        <a:pt x="300" y="619"/>
                      </a:lnTo>
                      <a:lnTo>
                        <a:pt x="329" y="621"/>
                      </a:lnTo>
                      <a:lnTo>
                        <a:pt x="329" y="621"/>
                      </a:lnTo>
                      <a:lnTo>
                        <a:pt x="359" y="619"/>
                      </a:lnTo>
                      <a:lnTo>
                        <a:pt x="387" y="615"/>
                      </a:lnTo>
                      <a:lnTo>
                        <a:pt x="415" y="607"/>
                      </a:lnTo>
                      <a:lnTo>
                        <a:pt x="442" y="598"/>
                      </a:lnTo>
                      <a:lnTo>
                        <a:pt x="468" y="586"/>
                      </a:lnTo>
                      <a:lnTo>
                        <a:pt x="492" y="571"/>
                      </a:lnTo>
                      <a:lnTo>
                        <a:pt x="515" y="553"/>
                      </a:lnTo>
                      <a:lnTo>
                        <a:pt x="535" y="535"/>
                      </a:lnTo>
                      <a:lnTo>
                        <a:pt x="554" y="514"/>
                      </a:lnTo>
                      <a:lnTo>
                        <a:pt x="570" y="492"/>
                      </a:lnTo>
                      <a:lnTo>
                        <a:pt x="585" y="467"/>
                      </a:lnTo>
                      <a:lnTo>
                        <a:pt x="597" y="443"/>
                      </a:lnTo>
                      <a:lnTo>
                        <a:pt x="607" y="416"/>
                      </a:lnTo>
                      <a:lnTo>
                        <a:pt x="614" y="388"/>
                      </a:lnTo>
                      <a:lnTo>
                        <a:pt x="618" y="359"/>
                      </a:lnTo>
                      <a:lnTo>
                        <a:pt x="621" y="329"/>
                      </a:lnTo>
                      <a:lnTo>
                        <a:pt x="621" y="329"/>
                      </a:lnTo>
                      <a:lnTo>
                        <a:pt x="618" y="299"/>
                      </a:lnTo>
                      <a:lnTo>
                        <a:pt x="614" y="271"/>
                      </a:lnTo>
                      <a:lnTo>
                        <a:pt x="607" y="243"/>
                      </a:lnTo>
                      <a:lnTo>
                        <a:pt x="597" y="216"/>
                      </a:lnTo>
                      <a:lnTo>
                        <a:pt x="585" y="191"/>
                      </a:lnTo>
                      <a:lnTo>
                        <a:pt x="570" y="166"/>
                      </a:lnTo>
                      <a:lnTo>
                        <a:pt x="554" y="144"/>
                      </a:lnTo>
                      <a:lnTo>
                        <a:pt x="535" y="123"/>
                      </a:lnTo>
                      <a:lnTo>
                        <a:pt x="515" y="105"/>
                      </a:lnTo>
                      <a:lnTo>
                        <a:pt x="492" y="88"/>
                      </a:lnTo>
                      <a:lnTo>
                        <a:pt x="468" y="74"/>
                      </a:lnTo>
                      <a:lnTo>
                        <a:pt x="442" y="62"/>
                      </a:lnTo>
                      <a:lnTo>
                        <a:pt x="415" y="51"/>
                      </a:lnTo>
                      <a:lnTo>
                        <a:pt x="387" y="44"/>
                      </a:lnTo>
                      <a:lnTo>
                        <a:pt x="359" y="40"/>
                      </a:lnTo>
                      <a:lnTo>
                        <a:pt x="329" y="37"/>
                      </a:lnTo>
                      <a:lnTo>
                        <a:pt x="329" y="37"/>
                      </a:lnTo>
                      <a:close/>
                    </a:path>
                  </a:pathLst>
                </a:custGeom>
                <a:solidFill>
                  <a:srgbClr val="9AA094"/>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89" name="TextBox 88">
                <a:extLst>
                  <a:ext uri="{FF2B5EF4-FFF2-40B4-BE49-F238E27FC236}">
                    <a16:creationId xmlns:a16="http://schemas.microsoft.com/office/drawing/2014/main" id="{D250A31E-DA0F-458B-826F-C65F18EF4472}"/>
                  </a:ext>
                </a:extLst>
              </p:cNvPr>
              <p:cNvSpPr txBox="1"/>
              <p:nvPr/>
            </p:nvSpPr>
            <p:spPr>
              <a:xfrm>
                <a:off x="1229137" y="3435437"/>
                <a:ext cx="2200615" cy="461665"/>
              </a:xfrm>
              <a:prstGeom prst="rect">
                <a:avLst/>
              </a:prstGeom>
              <a:noFill/>
            </p:spPr>
            <p:txBody>
              <a:bodyPr wrap="square" rtlCol="0">
                <a:spAutoFit/>
              </a:bodyPr>
              <a:lstStyle/>
              <a:p>
                <a:pPr algn="ctr">
                  <a:defRPr/>
                </a:pPr>
                <a:r>
                  <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Planning, Policy, and Communications</a:t>
                </a:r>
              </a:p>
            </p:txBody>
          </p:sp>
        </p:grpSp>
        <p:sp>
          <p:nvSpPr>
            <p:cNvPr id="47" name="Rectangle: Rounded Corners 46">
              <a:extLst>
                <a:ext uri="{FF2B5EF4-FFF2-40B4-BE49-F238E27FC236}">
                  <a16:creationId xmlns:a16="http://schemas.microsoft.com/office/drawing/2014/main" id="{AA7040E6-EEB8-4F76-8FA9-484183A461CD}"/>
                </a:ext>
              </a:extLst>
            </p:cNvPr>
            <p:cNvSpPr/>
            <p:nvPr/>
          </p:nvSpPr>
          <p:spPr>
            <a:xfrm>
              <a:off x="857664" y="2154184"/>
              <a:ext cx="2266067" cy="3782024"/>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F2FA94DE-C254-4B4D-85C1-2C1081EE468E}"/>
                </a:ext>
              </a:extLst>
            </p:cNvPr>
            <p:cNvGrpSpPr/>
            <p:nvPr/>
          </p:nvGrpSpPr>
          <p:grpSpPr>
            <a:xfrm>
              <a:off x="411277" y="1748877"/>
              <a:ext cx="2769473" cy="619770"/>
              <a:chOff x="698697" y="3356384"/>
              <a:chExt cx="2769473" cy="619770"/>
            </a:xfrm>
          </p:grpSpPr>
          <p:sp>
            <p:nvSpPr>
              <p:cNvPr id="8" name="Flowchart: Alternate Process 7">
                <a:extLst>
                  <a:ext uri="{FF2B5EF4-FFF2-40B4-BE49-F238E27FC236}">
                    <a16:creationId xmlns:a16="http://schemas.microsoft.com/office/drawing/2014/main" id="{F0CB2FB0-3F11-4732-8FCB-DDC01A7E1E71}"/>
                  </a:ext>
                </a:extLst>
              </p:cNvPr>
              <p:cNvSpPr/>
              <p:nvPr/>
            </p:nvSpPr>
            <p:spPr>
              <a:xfrm>
                <a:off x="1114097" y="3429508"/>
                <a:ext cx="2354073" cy="473523"/>
              </a:xfrm>
              <a:prstGeom prst="flowChartAlternateProcess">
                <a:avLst/>
              </a:prstGeom>
              <a:solidFill>
                <a:srgbClr val="0B16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81AFD77A-8366-4ABD-AFCD-853BE4F96F14}"/>
                  </a:ext>
                </a:extLst>
              </p:cNvPr>
              <p:cNvGrpSpPr/>
              <p:nvPr/>
            </p:nvGrpSpPr>
            <p:grpSpPr>
              <a:xfrm>
                <a:off x="698697" y="3356384"/>
                <a:ext cx="619770" cy="619770"/>
                <a:chOff x="4732016" y="1677051"/>
                <a:chExt cx="619770" cy="619770"/>
              </a:xfrm>
            </p:grpSpPr>
            <p:grpSp>
              <p:nvGrpSpPr>
                <p:cNvPr id="14" name="Group 13">
                  <a:extLst>
                    <a:ext uri="{FF2B5EF4-FFF2-40B4-BE49-F238E27FC236}">
                      <a16:creationId xmlns:a16="http://schemas.microsoft.com/office/drawing/2014/main" id="{4317F4AE-1C00-4AD6-B2BD-4129161FF20D}"/>
                    </a:ext>
                  </a:extLst>
                </p:cNvPr>
                <p:cNvGrpSpPr/>
                <p:nvPr/>
              </p:nvGrpSpPr>
              <p:grpSpPr>
                <a:xfrm>
                  <a:off x="4732016" y="1677051"/>
                  <a:ext cx="619770" cy="619770"/>
                  <a:chOff x="1627942" y="1556489"/>
                  <a:chExt cx="619770" cy="619770"/>
                </a:xfrm>
              </p:grpSpPr>
              <p:sp>
                <p:nvSpPr>
                  <p:cNvPr id="16" name="Oval 15">
                    <a:extLst>
                      <a:ext uri="{FF2B5EF4-FFF2-40B4-BE49-F238E27FC236}">
                        <a16:creationId xmlns:a16="http://schemas.microsoft.com/office/drawing/2014/main" id="{2588C2F8-16C5-4DC6-9DED-647392F91752}"/>
                      </a:ext>
                    </a:extLst>
                  </p:cNvPr>
                  <p:cNvSpPr/>
                  <p:nvPr/>
                </p:nvSpPr>
                <p:spPr>
                  <a:xfrm>
                    <a:off x="1627942" y="1556489"/>
                    <a:ext cx="619770" cy="6197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Freeform 11">
                    <a:extLst>
                      <a:ext uri="{FF2B5EF4-FFF2-40B4-BE49-F238E27FC236}">
                        <a16:creationId xmlns:a16="http://schemas.microsoft.com/office/drawing/2014/main" id="{3DB38008-FE99-4972-A3F0-980AB2DDF43B}"/>
                      </a:ext>
                    </a:extLst>
                  </p:cNvPr>
                  <p:cNvSpPr>
                    <a:spLocks noEditPoints="1"/>
                  </p:cNvSpPr>
                  <p:nvPr/>
                </p:nvSpPr>
                <p:spPr bwMode="auto">
                  <a:xfrm>
                    <a:off x="1652733" y="1582313"/>
                    <a:ext cx="570188" cy="568123"/>
                  </a:xfrm>
                  <a:custGeom>
                    <a:avLst/>
                    <a:gdLst>
                      <a:gd name="T0" fmla="*/ 312 w 658"/>
                      <a:gd name="T1" fmla="*/ 658 h 658"/>
                      <a:gd name="T2" fmla="*/ 262 w 658"/>
                      <a:gd name="T3" fmla="*/ 652 h 658"/>
                      <a:gd name="T4" fmla="*/ 202 w 658"/>
                      <a:gd name="T5" fmla="*/ 633 h 658"/>
                      <a:gd name="T6" fmla="*/ 120 w 658"/>
                      <a:gd name="T7" fmla="*/ 583 h 658"/>
                      <a:gd name="T8" fmla="*/ 56 w 658"/>
                      <a:gd name="T9" fmla="*/ 513 h 658"/>
                      <a:gd name="T10" fmla="*/ 15 w 658"/>
                      <a:gd name="T11" fmla="*/ 427 h 658"/>
                      <a:gd name="T12" fmla="*/ 4 w 658"/>
                      <a:gd name="T13" fmla="*/ 379 h 658"/>
                      <a:gd name="T14" fmla="*/ 0 w 658"/>
                      <a:gd name="T15" fmla="*/ 329 h 658"/>
                      <a:gd name="T16" fmla="*/ 1 w 658"/>
                      <a:gd name="T17" fmla="*/ 295 h 658"/>
                      <a:gd name="T18" fmla="*/ 11 w 658"/>
                      <a:gd name="T19" fmla="*/ 247 h 658"/>
                      <a:gd name="T20" fmla="*/ 40 w 658"/>
                      <a:gd name="T21" fmla="*/ 173 h 658"/>
                      <a:gd name="T22" fmla="*/ 97 w 658"/>
                      <a:gd name="T23" fmla="*/ 96 h 658"/>
                      <a:gd name="T24" fmla="*/ 172 w 658"/>
                      <a:gd name="T25" fmla="*/ 40 h 658"/>
                      <a:gd name="T26" fmla="*/ 247 w 658"/>
                      <a:gd name="T27" fmla="*/ 10 h 658"/>
                      <a:gd name="T28" fmla="*/ 296 w 658"/>
                      <a:gd name="T29" fmla="*/ 2 h 658"/>
                      <a:gd name="T30" fmla="*/ 329 w 658"/>
                      <a:gd name="T31" fmla="*/ 0 h 658"/>
                      <a:gd name="T32" fmla="*/ 379 w 658"/>
                      <a:gd name="T33" fmla="*/ 4 h 658"/>
                      <a:gd name="T34" fmla="*/ 426 w 658"/>
                      <a:gd name="T35" fmla="*/ 16 h 658"/>
                      <a:gd name="T36" fmla="*/ 513 w 658"/>
                      <a:gd name="T37" fmla="*/ 56 h 658"/>
                      <a:gd name="T38" fmla="*/ 583 w 658"/>
                      <a:gd name="T39" fmla="*/ 121 h 658"/>
                      <a:gd name="T40" fmla="*/ 632 w 658"/>
                      <a:gd name="T41" fmla="*/ 201 h 658"/>
                      <a:gd name="T42" fmla="*/ 652 w 658"/>
                      <a:gd name="T43" fmla="*/ 263 h 658"/>
                      <a:gd name="T44" fmla="*/ 657 w 658"/>
                      <a:gd name="T45" fmla="*/ 313 h 658"/>
                      <a:gd name="T46" fmla="*/ 657 w 658"/>
                      <a:gd name="T47" fmla="*/ 346 h 658"/>
                      <a:gd name="T48" fmla="*/ 652 w 658"/>
                      <a:gd name="T49" fmla="*/ 396 h 658"/>
                      <a:gd name="T50" fmla="*/ 632 w 658"/>
                      <a:gd name="T51" fmla="*/ 457 h 658"/>
                      <a:gd name="T52" fmla="*/ 583 w 658"/>
                      <a:gd name="T53" fmla="*/ 539 h 658"/>
                      <a:gd name="T54" fmla="*/ 513 w 658"/>
                      <a:gd name="T55" fmla="*/ 602 h 658"/>
                      <a:gd name="T56" fmla="*/ 426 w 658"/>
                      <a:gd name="T57" fmla="*/ 644 h 658"/>
                      <a:gd name="T58" fmla="*/ 379 w 658"/>
                      <a:gd name="T59" fmla="*/ 654 h 658"/>
                      <a:gd name="T60" fmla="*/ 329 w 658"/>
                      <a:gd name="T61" fmla="*/ 658 h 658"/>
                      <a:gd name="T62" fmla="*/ 329 w 658"/>
                      <a:gd name="T63" fmla="*/ 37 h 658"/>
                      <a:gd name="T64" fmla="*/ 242 w 658"/>
                      <a:gd name="T65" fmla="*/ 51 h 658"/>
                      <a:gd name="T66" fmla="*/ 167 w 658"/>
                      <a:gd name="T67" fmla="*/ 88 h 658"/>
                      <a:gd name="T68" fmla="*/ 105 w 658"/>
                      <a:gd name="T69" fmla="*/ 144 h 658"/>
                      <a:gd name="T70" fmla="*/ 60 w 658"/>
                      <a:gd name="T71" fmla="*/ 216 h 658"/>
                      <a:gd name="T72" fmla="*/ 39 w 658"/>
                      <a:gd name="T73" fmla="*/ 299 h 658"/>
                      <a:gd name="T74" fmla="*/ 39 w 658"/>
                      <a:gd name="T75" fmla="*/ 359 h 658"/>
                      <a:gd name="T76" fmla="*/ 60 w 658"/>
                      <a:gd name="T77" fmla="*/ 443 h 658"/>
                      <a:gd name="T78" fmla="*/ 105 w 658"/>
                      <a:gd name="T79" fmla="*/ 514 h 658"/>
                      <a:gd name="T80" fmla="*/ 167 w 658"/>
                      <a:gd name="T81" fmla="*/ 571 h 658"/>
                      <a:gd name="T82" fmla="*/ 242 w 658"/>
                      <a:gd name="T83" fmla="*/ 607 h 658"/>
                      <a:gd name="T84" fmla="*/ 329 w 658"/>
                      <a:gd name="T85" fmla="*/ 621 h 658"/>
                      <a:gd name="T86" fmla="*/ 387 w 658"/>
                      <a:gd name="T87" fmla="*/ 615 h 658"/>
                      <a:gd name="T88" fmla="*/ 468 w 658"/>
                      <a:gd name="T89" fmla="*/ 586 h 658"/>
                      <a:gd name="T90" fmla="*/ 535 w 658"/>
                      <a:gd name="T91" fmla="*/ 535 h 658"/>
                      <a:gd name="T92" fmla="*/ 585 w 658"/>
                      <a:gd name="T93" fmla="*/ 467 h 658"/>
                      <a:gd name="T94" fmla="*/ 614 w 658"/>
                      <a:gd name="T95" fmla="*/ 388 h 658"/>
                      <a:gd name="T96" fmla="*/ 621 w 658"/>
                      <a:gd name="T97" fmla="*/ 329 h 658"/>
                      <a:gd name="T98" fmla="*/ 607 w 658"/>
                      <a:gd name="T99" fmla="*/ 243 h 658"/>
                      <a:gd name="T100" fmla="*/ 570 w 658"/>
                      <a:gd name="T101" fmla="*/ 166 h 658"/>
                      <a:gd name="T102" fmla="*/ 515 w 658"/>
                      <a:gd name="T103" fmla="*/ 105 h 658"/>
                      <a:gd name="T104" fmla="*/ 442 w 658"/>
                      <a:gd name="T105" fmla="*/ 62 h 658"/>
                      <a:gd name="T106" fmla="*/ 359 w 658"/>
                      <a:gd name="T107" fmla="*/ 4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2" y="658"/>
                        </a:lnTo>
                        <a:lnTo>
                          <a:pt x="296" y="657"/>
                        </a:lnTo>
                        <a:lnTo>
                          <a:pt x="279" y="654"/>
                        </a:lnTo>
                        <a:lnTo>
                          <a:pt x="262" y="652"/>
                        </a:lnTo>
                        <a:lnTo>
                          <a:pt x="247" y="648"/>
                        </a:lnTo>
                        <a:lnTo>
                          <a:pt x="231" y="644"/>
                        </a:lnTo>
                        <a:lnTo>
                          <a:pt x="202" y="633"/>
                        </a:lnTo>
                        <a:lnTo>
                          <a:pt x="172" y="618"/>
                        </a:lnTo>
                        <a:lnTo>
                          <a:pt x="145" y="602"/>
                        </a:lnTo>
                        <a:lnTo>
                          <a:pt x="120" y="583"/>
                        </a:lnTo>
                        <a:lnTo>
                          <a:pt x="97" y="562"/>
                        </a:lnTo>
                        <a:lnTo>
                          <a:pt x="75" y="539"/>
                        </a:lnTo>
                        <a:lnTo>
                          <a:pt x="56" y="513"/>
                        </a:lnTo>
                        <a:lnTo>
                          <a:pt x="40" y="486"/>
                        </a:lnTo>
                        <a:lnTo>
                          <a:pt x="25" y="457"/>
                        </a:lnTo>
                        <a:lnTo>
                          <a:pt x="15" y="427"/>
                        </a:lnTo>
                        <a:lnTo>
                          <a:pt x="11" y="411"/>
                        </a:lnTo>
                        <a:lnTo>
                          <a:pt x="7" y="396"/>
                        </a:lnTo>
                        <a:lnTo>
                          <a:pt x="4" y="379"/>
                        </a:lnTo>
                        <a:lnTo>
                          <a:pt x="1" y="363"/>
                        </a:lnTo>
                        <a:lnTo>
                          <a:pt x="0" y="346"/>
                        </a:lnTo>
                        <a:lnTo>
                          <a:pt x="0" y="329"/>
                        </a:lnTo>
                        <a:lnTo>
                          <a:pt x="0" y="329"/>
                        </a:lnTo>
                        <a:lnTo>
                          <a:pt x="0" y="313"/>
                        </a:lnTo>
                        <a:lnTo>
                          <a:pt x="1" y="295"/>
                        </a:lnTo>
                        <a:lnTo>
                          <a:pt x="4" y="279"/>
                        </a:lnTo>
                        <a:lnTo>
                          <a:pt x="7" y="263"/>
                        </a:lnTo>
                        <a:lnTo>
                          <a:pt x="11" y="247"/>
                        </a:lnTo>
                        <a:lnTo>
                          <a:pt x="15" y="232"/>
                        </a:lnTo>
                        <a:lnTo>
                          <a:pt x="25" y="201"/>
                        </a:lnTo>
                        <a:lnTo>
                          <a:pt x="40" y="173"/>
                        </a:lnTo>
                        <a:lnTo>
                          <a:pt x="56" y="145"/>
                        </a:lnTo>
                        <a:lnTo>
                          <a:pt x="75" y="121"/>
                        </a:lnTo>
                        <a:lnTo>
                          <a:pt x="97" y="96"/>
                        </a:lnTo>
                        <a:lnTo>
                          <a:pt x="120" y="75"/>
                        </a:lnTo>
                        <a:lnTo>
                          <a:pt x="145" y="56"/>
                        </a:lnTo>
                        <a:lnTo>
                          <a:pt x="172" y="40"/>
                        </a:lnTo>
                        <a:lnTo>
                          <a:pt x="202" y="27"/>
                        </a:lnTo>
                        <a:lnTo>
                          <a:pt x="231" y="16"/>
                        </a:lnTo>
                        <a:lnTo>
                          <a:pt x="247" y="10"/>
                        </a:lnTo>
                        <a:lnTo>
                          <a:pt x="262" y="6"/>
                        </a:lnTo>
                        <a:lnTo>
                          <a:pt x="279" y="4"/>
                        </a:lnTo>
                        <a:lnTo>
                          <a:pt x="296" y="2"/>
                        </a:lnTo>
                        <a:lnTo>
                          <a:pt x="312" y="1"/>
                        </a:lnTo>
                        <a:lnTo>
                          <a:pt x="329" y="0"/>
                        </a:lnTo>
                        <a:lnTo>
                          <a:pt x="329" y="0"/>
                        </a:lnTo>
                        <a:lnTo>
                          <a:pt x="345" y="1"/>
                        </a:lnTo>
                        <a:lnTo>
                          <a:pt x="363" y="2"/>
                        </a:lnTo>
                        <a:lnTo>
                          <a:pt x="379" y="4"/>
                        </a:lnTo>
                        <a:lnTo>
                          <a:pt x="395" y="6"/>
                        </a:lnTo>
                        <a:lnTo>
                          <a:pt x="411" y="10"/>
                        </a:lnTo>
                        <a:lnTo>
                          <a:pt x="426" y="16"/>
                        </a:lnTo>
                        <a:lnTo>
                          <a:pt x="457" y="27"/>
                        </a:lnTo>
                        <a:lnTo>
                          <a:pt x="485" y="40"/>
                        </a:lnTo>
                        <a:lnTo>
                          <a:pt x="513" y="56"/>
                        </a:lnTo>
                        <a:lnTo>
                          <a:pt x="538" y="75"/>
                        </a:lnTo>
                        <a:lnTo>
                          <a:pt x="562" y="96"/>
                        </a:lnTo>
                        <a:lnTo>
                          <a:pt x="583" y="121"/>
                        </a:lnTo>
                        <a:lnTo>
                          <a:pt x="602" y="145"/>
                        </a:lnTo>
                        <a:lnTo>
                          <a:pt x="618" y="173"/>
                        </a:lnTo>
                        <a:lnTo>
                          <a:pt x="632" y="201"/>
                        </a:lnTo>
                        <a:lnTo>
                          <a:pt x="644" y="232"/>
                        </a:lnTo>
                        <a:lnTo>
                          <a:pt x="648" y="247"/>
                        </a:lnTo>
                        <a:lnTo>
                          <a:pt x="652" y="263"/>
                        </a:lnTo>
                        <a:lnTo>
                          <a:pt x="654" y="279"/>
                        </a:lnTo>
                        <a:lnTo>
                          <a:pt x="656" y="295"/>
                        </a:lnTo>
                        <a:lnTo>
                          <a:pt x="657" y="313"/>
                        </a:lnTo>
                        <a:lnTo>
                          <a:pt x="658" y="329"/>
                        </a:lnTo>
                        <a:lnTo>
                          <a:pt x="658" y="329"/>
                        </a:lnTo>
                        <a:lnTo>
                          <a:pt x="657" y="346"/>
                        </a:lnTo>
                        <a:lnTo>
                          <a:pt x="656" y="363"/>
                        </a:lnTo>
                        <a:lnTo>
                          <a:pt x="654" y="379"/>
                        </a:lnTo>
                        <a:lnTo>
                          <a:pt x="652" y="396"/>
                        </a:lnTo>
                        <a:lnTo>
                          <a:pt x="648" y="411"/>
                        </a:lnTo>
                        <a:lnTo>
                          <a:pt x="644" y="427"/>
                        </a:lnTo>
                        <a:lnTo>
                          <a:pt x="632" y="457"/>
                        </a:lnTo>
                        <a:lnTo>
                          <a:pt x="618" y="486"/>
                        </a:lnTo>
                        <a:lnTo>
                          <a:pt x="602" y="513"/>
                        </a:lnTo>
                        <a:lnTo>
                          <a:pt x="583" y="539"/>
                        </a:lnTo>
                        <a:lnTo>
                          <a:pt x="562" y="562"/>
                        </a:lnTo>
                        <a:lnTo>
                          <a:pt x="538" y="583"/>
                        </a:lnTo>
                        <a:lnTo>
                          <a:pt x="513" y="602"/>
                        </a:lnTo>
                        <a:lnTo>
                          <a:pt x="485" y="618"/>
                        </a:lnTo>
                        <a:lnTo>
                          <a:pt x="457" y="633"/>
                        </a:lnTo>
                        <a:lnTo>
                          <a:pt x="426" y="644"/>
                        </a:lnTo>
                        <a:lnTo>
                          <a:pt x="411" y="648"/>
                        </a:lnTo>
                        <a:lnTo>
                          <a:pt x="395" y="652"/>
                        </a:lnTo>
                        <a:lnTo>
                          <a:pt x="379" y="654"/>
                        </a:lnTo>
                        <a:lnTo>
                          <a:pt x="363" y="657"/>
                        </a:lnTo>
                        <a:lnTo>
                          <a:pt x="345" y="658"/>
                        </a:lnTo>
                        <a:lnTo>
                          <a:pt x="329" y="658"/>
                        </a:lnTo>
                        <a:lnTo>
                          <a:pt x="329" y="658"/>
                        </a:lnTo>
                        <a:close/>
                        <a:moveTo>
                          <a:pt x="329" y="37"/>
                        </a:moveTo>
                        <a:lnTo>
                          <a:pt x="329" y="37"/>
                        </a:lnTo>
                        <a:lnTo>
                          <a:pt x="300" y="40"/>
                        </a:lnTo>
                        <a:lnTo>
                          <a:pt x="270" y="44"/>
                        </a:lnTo>
                        <a:lnTo>
                          <a:pt x="242" y="51"/>
                        </a:lnTo>
                        <a:lnTo>
                          <a:pt x="215" y="62"/>
                        </a:lnTo>
                        <a:lnTo>
                          <a:pt x="191" y="74"/>
                        </a:lnTo>
                        <a:lnTo>
                          <a:pt x="167" y="88"/>
                        </a:lnTo>
                        <a:lnTo>
                          <a:pt x="144" y="105"/>
                        </a:lnTo>
                        <a:lnTo>
                          <a:pt x="124" y="123"/>
                        </a:lnTo>
                        <a:lnTo>
                          <a:pt x="105" y="144"/>
                        </a:lnTo>
                        <a:lnTo>
                          <a:pt x="87" y="166"/>
                        </a:lnTo>
                        <a:lnTo>
                          <a:pt x="73" y="191"/>
                        </a:lnTo>
                        <a:lnTo>
                          <a:pt x="60" y="216"/>
                        </a:lnTo>
                        <a:lnTo>
                          <a:pt x="51" y="243"/>
                        </a:lnTo>
                        <a:lnTo>
                          <a:pt x="43" y="271"/>
                        </a:lnTo>
                        <a:lnTo>
                          <a:pt x="39" y="299"/>
                        </a:lnTo>
                        <a:lnTo>
                          <a:pt x="38" y="329"/>
                        </a:lnTo>
                        <a:lnTo>
                          <a:pt x="38" y="329"/>
                        </a:lnTo>
                        <a:lnTo>
                          <a:pt x="39" y="359"/>
                        </a:lnTo>
                        <a:lnTo>
                          <a:pt x="43" y="388"/>
                        </a:lnTo>
                        <a:lnTo>
                          <a:pt x="51" y="416"/>
                        </a:lnTo>
                        <a:lnTo>
                          <a:pt x="60" y="443"/>
                        </a:lnTo>
                        <a:lnTo>
                          <a:pt x="73" y="467"/>
                        </a:lnTo>
                        <a:lnTo>
                          <a:pt x="87" y="492"/>
                        </a:lnTo>
                        <a:lnTo>
                          <a:pt x="105" y="514"/>
                        </a:lnTo>
                        <a:lnTo>
                          <a:pt x="124" y="535"/>
                        </a:lnTo>
                        <a:lnTo>
                          <a:pt x="144" y="553"/>
                        </a:lnTo>
                        <a:lnTo>
                          <a:pt x="167" y="571"/>
                        </a:lnTo>
                        <a:lnTo>
                          <a:pt x="191" y="586"/>
                        </a:lnTo>
                        <a:lnTo>
                          <a:pt x="215" y="598"/>
                        </a:lnTo>
                        <a:lnTo>
                          <a:pt x="242" y="607"/>
                        </a:lnTo>
                        <a:lnTo>
                          <a:pt x="270" y="615"/>
                        </a:lnTo>
                        <a:lnTo>
                          <a:pt x="300" y="619"/>
                        </a:lnTo>
                        <a:lnTo>
                          <a:pt x="329" y="621"/>
                        </a:lnTo>
                        <a:lnTo>
                          <a:pt x="329" y="621"/>
                        </a:lnTo>
                        <a:lnTo>
                          <a:pt x="359" y="619"/>
                        </a:lnTo>
                        <a:lnTo>
                          <a:pt x="387" y="615"/>
                        </a:lnTo>
                        <a:lnTo>
                          <a:pt x="415" y="607"/>
                        </a:lnTo>
                        <a:lnTo>
                          <a:pt x="442" y="598"/>
                        </a:lnTo>
                        <a:lnTo>
                          <a:pt x="468" y="586"/>
                        </a:lnTo>
                        <a:lnTo>
                          <a:pt x="492" y="571"/>
                        </a:lnTo>
                        <a:lnTo>
                          <a:pt x="515" y="553"/>
                        </a:lnTo>
                        <a:lnTo>
                          <a:pt x="535" y="535"/>
                        </a:lnTo>
                        <a:lnTo>
                          <a:pt x="554" y="514"/>
                        </a:lnTo>
                        <a:lnTo>
                          <a:pt x="570" y="492"/>
                        </a:lnTo>
                        <a:lnTo>
                          <a:pt x="585" y="467"/>
                        </a:lnTo>
                        <a:lnTo>
                          <a:pt x="597" y="443"/>
                        </a:lnTo>
                        <a:lnTo>
                          <a:pt x="607" y="416"/>
                        </a:lnTo>
                        <a:lnTo>
                          <a:pt x="614" y="388"/>
                        </a:lnTo>
                        <a:lnTo>
                          <a:pt x="618" y="359"/>
                        </a:lnTo>
                        <a:lnTo>
                          <a:pt x="621" y="329"/>
                        </a:lnTo>
                        <a:lnTo>
                          <a:pt x="621" y="329"/>
                        </a:lnTo>
                        <a:lnTo>
                          <a:pt x="618" y="299"/>
                        </a:lnTo>
                        <a:lnTo>
                          <a:pt x="614" y="271"/>
                        </a:lnTo>
                        <a:lnTo>
                          <a:pt x="607" y="243"/>
                        </a:lnTo>
                        <a:lnTo>
                          <a:pt x="597" y="216"/>
                        </a:lnTo>
                        <a:lnTo>
                          <a:pt x="585" y="191"/>
                        </a:lnTo>
                        <a:lnTo>
                          <a:pt x="570" y="166"/>
                        </a:lnTo>
                        <a:lnTo>
                          <a:pt x="554" y="144"/>
                        </a:lnTo>
                        <a:lnTo>
                          <a:pt x="535" y="123"/>
                        </a:lnTo>
                        <a:lnTo>
                          <a:pt x="515" y="105"/>
                        </a:lnTo>
                        <a:lnTo>
                          <a:pt x="492" y="88"/>
                        </a:lnTo>
                        <a:lnTo>
                          <a:pt x="468" y="74"/>
                        </a:lnTo>
                        <a:lnTo>
                          <a:pt x="442" y="62"/>
                        </a:lnTo>
                        <a:lnTo>
                          <a:pt x="415" y="51"/>
                        </a:lnTo>
                        <a:lnTo>
                          <a:pt x="387" y="44"/>
                        </a:lnTo>
                        <a:lnTo>
                          <a:pt x="359" y="40"/>
                        </a:lnTo>
                        <a:lnTo>
                          <a:pt x="329" y="37"/>
                        </a:lnTo>
                        <a:lnTo>
                          <a:pt x="329" y="37"/>
                        </a:lnTo>
                        <a:close/>
                      </a:path>
                    </a:pathLst>
                  </a:custGeom>
                  <a:solidFill>
                    <a:srgbClr val="0B1677"/>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5" name="Freeform 624">
                  <a:extLst>
                    <a:ext uri="{FF2B5EF4-FFF2-40B4-BE49-F238E27FC236}">
                      <a16:creationId xmlns:a16="http://schemas.microsoft.com/office/drawing/2014/main" id="{6C242758-F791-4ACC-AA5C-5C4B932449FD}"/>
                    </a:ext>
                  </a:extLst>
                </p:cNvPr>
                <p:cNvSpPr>
                  <a:spLocks noChangeAspect="1" noEditPoints="1"/>
                </p:cNvSpPr>
                <p:nvPr/>
              </p:nvSpPr>
              <p:spPr bwMode="auto">
                <a:xfrm>
                  <a:off x="4858380" y="1803415"/>
                  <a:ext cx="367042" cy="367042"/>
                </a:xfrm>
                <a:custGeom>
                  <a:avLst/>
                  <a:gdLst>
                    <a:gd name="T0" fmla="*/ 379 w 512"/>
                    <a:gd name="T1" fmla="*/ 223 h 512"/>
                    <a:gd name="T2" fmla="*/ 353 w 512"/>
                    <a:gd name="T3" fmla="*/ 181 h 512"/>
                    <a:gd name="T4" fmla="*/ 314 w 512"/>
                    <a:gd name="T5" fmla="*/ 149 h 512"/>
                    <a:gd name="T6" fmla="*/ 284 w 512"/>
                    <a:gd name="T7" fmla="*/ 151 h 512"/>
                    <a:gd name="T8" fmla="*/ 228 w 512"/>
                    <a:gd name="T9" fmla="*/ 151 h 512"/>
                    <a:gd name="T10" fmla="*/ 176 w 512"/>
                    <a:gd name="T11" fmla="*/ 160 h 512"/>
                    <a:gd name="T12" fmla="*/ 144 w 512"/>
                    <a:gd name="T13" fmla="*/ 206 h 512"/>
                    <a:gd name="T14" fmla="*/ 181 w 512"/>
                    <a:gd name="T15" fmla="*/ 282 h 512"/>
                    <a:gd name="T16" fmla="*/ 239 w 512"/>
                    <a:gd name="T17" fmla="*/ 288 h 512"/>
                    <a:gd name="T18" fmla="*/ 279 w 512"/>
                    <a:gd name="T19" fmla="*/ 309 h 512"/>
                    <a:gd name="T20" fmla="*/ 332 w 512"/>
                    <a:gd name="T21" fmla="*/ 373 h 512"/>
                    <a:gd name="T22" fmla="*/ 370 w 512"/>
                    <a:gd name="T23" fmla="*/ 302 h 512"/>
                    <a:gd name="T24" fmla="*/ 394 w 512"/>
                    <a:gd name="T25" fmla="*/ 261 h 512"/>
                    <a:gd name="T26" fmla="*/ 185 w 512"/>
                    <a:gd name="T27" fmla="*/ 242 h 512"/>
                    <a:gd name="T28" fmla="*/ 140 w 512"/>
                    <a:gd name="T29" fmla="*/ 251 h 512"/>
                    <a:gd name="T30" fmla="*/ 172 w 512"/>
                    <a:gd name="T31" fmla="*/ 197 h 512"/>
                    <a:gd name="T32" fmla="*/ 202 w 512"/>
                    <a:gd name="T33" fmla="*/ 233 h 512"/>
                    <a:gd name="T34" fmla="*/ 234 w 512"/>
                    <a:gd name="T35" fmla="*/ 185 h 512"/>
                    <a:gd name="T36" fmla="*/ 255 w 512"/>
                    <a:gd name="T37" fmla="*/ 177 h 512"/>
                    <a:gd name="T38" fmla="*/ 259 w 512"/>
                    <a:gd name="T39" fmla="*/ 198 h 512"/>
                    <a:gd name="T40" fmla="*/ 234 w 512"/>
                    <a:gd name="T41" fmla="*/ 213 h 512"/>
                    <a:gd name="T42" fmla="*/ 284 w 512"/>
                    <a:gd name="T43" fmla="*/ 248 h 512"/>
                    <a:gd name="T44" fmla="*/ 273 w 512"/>
                    <a:gd name="T45" fmla="*/ 266 h 512"/>
                    <a:gd name="T46" fmla="*/ 230 w 512"/>
                    <a:gd name="T47" fmla="*/ 246 h 512"/>
                    <a:gd name="T48" fmla="*/ 283 w 512"/>
                    <a:gd name="T49" fmla="*/ 215 h 512"/>
                    <a:gd name="T50" fmla="*/ 320 w 512"/>
                    <a:gd name="T51" fmla="*/ 192 h 512"/>
                    <a:gd name="T52" fmla="*/ 347 w 512"/>
                    <a:gd name="T53" fmla="*/ 233 h 512"/>
                    <a:gd name="T54" fmla="*/ 318 w 512"/>
                    <a:gd name="T55" fmla="*/ 213 h 512"/>
                    <a:gd name="T56" fmla="*/ 362 w 512"/>
                    <a:gd name="T57" fmla="*/ 266 h 512"/>
                    <a:gd name="T58" fmla="*/ 340 w 512"/>
                    <a:gd name="T59" fmla="*/ 281 h 512"/>
                    <a:gd name="T60" fmla="*/ 340 w 512"/>
                    <a:gd name="T61" fmla="*/ 324 h 512"/>
                    <a:gd name="T62" fmla="*/ 308 w 512"/>
                    <a:gd name="T63" fmla="*/ 311 h 512"/>
                    <a:gd name="T64" fmla="*/ 313 w 512"/>
                    <a:gd name="T65" fmla="*/ 264 h 512"/>
                    <a:gd name="T66" fmla="*/ 334 w 512"/>
                    <a:gd name="T67" fmla="*/ 255 h 512"/>
                    <a:gd name="T68" fmla="*/ 362 w 512"/>
                    <a:gd name="T69" fmla="*/ 266 h 512"/>
                    <a:gd name="T70" fmla="*/ 256 w 512"/>
                    <a:gd name="T71" fmla="*/ 512 h 512"/>
                    <a:gd name="T72" fmla="*/ 393 w 512"/>
                    <a:gd name="T73" fmla="*/ 302 h 512"/>
                    <a:gd name="T74" fmla="*/ 352 w 512"/>
                    <a:gd name="T75" fmla="*/ 384 h 512"/>
                    <a:gd name="T76" fmla="*/ 266 w 512"/>
                    <a:gd name="T77" fmla="*/ 384 h 512"/>
                    <a:gd name="T78" fmla="*/ 218 w 512"/>
                    <a:gd name="T79" fmla="*/ 320 h 512"/>
                    <a:gd name="T80" fmla="*/ 96 w 512"/>
                    <a:gd name="T81" fmla="*/ 245 h 512"/>
                    <a:gd name="T82" fmla="*/ 176 w 512"/>
                    <a:gd name="T83" fmla="*/ 138 h 512"/>
                    <a:gd name="T84" fmla="*/ 261 w 512"/>
                    <a:gd name="T85" fmla="*/ 117 h 512"/>
                    <a:gd name="T86" fmla="*/ 359 w 512"/>
                    <a:gd name="T87" fmla="*/ 160 h 512"/>
                    <a:gd name="T88" fmla="*/ 416 w 512"/>
                    <a:gd name="T89" fmla="*/ 26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382" y="238"/>
                      </a:moveTo>
                      <a:cubicBezTo>
                        <a:pt x="379" y="237"/>
                        <a:pt x="377" y="234"/>
                        <a:pt x="377" y="231"/>
                      </a:cubicBezTo>
                      <a:cubicBezTo>
                        <a:pt x="376" y="229"/>
                        <a:pt x="377" y="226"/>
                        <a:pt x="379" y="223"/>
                      </a:cubicBezTo>
                      <a:cubicBezTo>
                        <a:pt x="382" y="219"/>
                        <a:pt x="384" y="213"/>
                        <a:pt x="384" y="208"/>
                      </a:cubicBezTo>
                      <a:cubicBezTo>
                        <a:pt x="384" y="193"/>
                        <a:pt x="372" y="181"/>
                        <a:pt x="357" y="181"/>
                      </a:cubicBezTo>
                      <a:cubicBezTo>
                        <a:pt x="356" y="181"/>
                        <a:pt x="354" y="181"/>
                        <a:pt x="353" y="181"/>
                      </a:cubicBezTo>
                      <a:cubicBezTo>
                        <a:pt x="350" y="182"/>
                        <a:pt x="347" y="181"/>
                        <a:pt x="345" y="179"/>
                      </a:cubicBezTo>
                      <a:cubicBezTo>
                        <a:pt x="342" y="178"/>
                        <a:pt x="341" y="175"/>
                        <a:pt x="341" y="172"/>
                      </a:cubicBezTo>
                      <a:cubicBezTo>
                        <a:pt x="339" y="159"/>
                        <a:pt x="328" y="149"/>
                        <a:pt x="314" y="149"/>
                      </a:cubicBezTo>
                      <a:cubicBezTo>
                        <a:pt x="309" y="149"/>
                        <a:pt x="303" y="151"/>
                        <a:pt x="299" y="154"/>
                      </a:cubicBezTo>
                      <a:cubicBezTo>
                        <a:pt x="296" y="156"/>
                        <a:pt x="293" y="156"/>
                        <a:pt x="291" y="156"/>
                      </a:cubicBezTo>
                      <a:cubicBezTo>
                        <a:pt x="288" y="155"/>
                        <a:pt x="285" y="154"/>
                        <a:pt x="284" y="151"/>
                      </a:cubicBezTo>
                      <a:cubicBezTo>
                        <a:pt x="279" y="143"/>
                        <a:pt x="270" y="138"/>
                        <a:pt x="261" y="138"/>
                      </a:cubicBezTo>
                      <a:cubicBezTo>
                        <a:pt x="253" y="138"/>
                        <a:pt x="246" y="142"/>
                        <a:pt x="241" y="148"/>
                      </a:cubicBezTo>
                      <a:cubicBezTo>
                        <a:pt x="238" y="152"/>
                        <a:pt x="233" y="153"/>
                        <a:pt x="228" y="151"/>
                      </a:cubicBezTo>
                      <a:cubicBezTo>
                        <a:pt x="218" y="147"/>
                        <a:pt x="205" y="150"/>
                        <a:pt x="198" y="159"/>
                      </a:cubicBezTo>
                      <a:cubicBezTo>
                        <a:pt x="195" y="162"/>
                        <a:pt x="190" y="163"/>
                        <a:pt x="186" y="162"/>
                      </a:cubicBezTo>
                      <a:cubicBezTo>
                        <a:pt x="183" y="160"/>
                        <a:pt x="179" y="160"/>
                        <a:pt x="176" y="160"/>
                      </a:cubicBezTo>
                      <a:cubicBezTo>
                        <a:pt x="161" y="160"/>
                        <a:pt x="149" y="172"/>
                        <a:pt x="149" y="186"/>
                      </a:cubicBezTo>
                      <a:cubicBezTo>
                        <a:pt x="149" y="188"/>
                        <a:pt x="149" y="190"/>
                        <a:pt x="150" y="193"/>
                      </a:cubicBezTo>
                      <a:cubicBezTo>
                        <a:pt x="151" y="198"/>
                        <a:pt x="149" y="203"/>
                        <a:pt x="144" y="206"/>
                      </a:cubicBezTo>
                      <a:cubicBezTo>
                        <a:pt x="127" y="212"/>
                        <a:pt x="117" y="228"/>
                        <a:pt x="117" y="245"/>
                      </a:cubicBezTo>
                      <a:cubicBezTo>
                        <a:pt x="117" y="269"/>
                        <a:pt x="136" y="288"/>
                        <a:pt x="160" y="288"/>
                      </a:cubicBezTo>
                      <a:cubicBezTo>
                        <a:pt x="167" y="288"/>
                        <a:pt x="174" y="286"/>
                        <a:pt x="181" y="282"/>
                      </a:cubicBezTo>
                      <a:cubicBezTo>
                        <a:pt x="186" y="279"/>
                        <a:pt x="193" y="280"/>
                        <a:pt x="196" y="285"/>
                      </a:cubicBezTo>
                      <a:cubicBezTo>
                        <a:pt x="201" y="293"/>
                        <a:pt x="209" y="298"/>
                        <a:pt x="218" y="298"/>
                      </a:cubicBezTo>
                      <a:cubicBezTo>
                        <a:pt x="226" y="298"/>
                        <a:pt x="234" y="295"/>
                        <a:pt x="239" y="288"/>
                      </a:cubicBezTo>
                      <a:cubicBezTo>
                        <a:pt x="241" y="285"/>
                        <a:pt x="245" y="284"/>
                        <a:pt x="249" y="284"/>
                      </a:cubicBezTo>
                      <a:cubicBezTo>
                        <a:pt x="253" y="285"/>
                        <a:pt x="256" y="288"/>
                        <a:pt x="257" y="291"/>
                      </a:cubicBezTo>
                      <a:cubicBezTo>
                        <a:pt x="261" y="301"/>
                        <a:pt x="269" y="307"/>
                        <a:pt x="279" y="309"/>
                      </a:cubicBezTo>
                      <a:cubicBezTo>
                        <a:pt x="284" y="309"/>
                        <a:pt x="288" y="314"/>
                        <a:pt x="288" y="319"/>
                      </a:cubicBezTo>
                      <a:cubicBezTo>
                        <a:pt x="288" y="373"/>
                        <a:pt x="288" y="373"/>
                        <a:pt x="288" y="373"/>
                      </a:cubicBezTo>
                      <a:cubicBezTo>
                        <a:pt x="332" y="373"/>
                        <a:pt x="332" y="373"/>
                        <a:pt x="332" y="373"/>
                      </a:cubicBezTo>
                      <a:cubicBezTo>
                        <a:pt x="334" y="363"/>
                        <a:pt x="339" y="349"/>
                        <a:pt x="353" y="340"/>
                      </a:cubicBezTo>
                      <a:cubicBezTo>
                        <a:pt x="370" y="330"/>
                        <a:pt x="373" y="322"/>
                        <a:pt x="373" y="315"/>
                      </a:cubicBezTo>
                      <a:cubicBezTo>
                        <a:pt x="373" y="310"/>
                        <a:pt x="372" y="306"/>
                        <a:pt x="370" y="302"/>
                      </a:cubicBezTo>
                      <a:cubicBezTo>
                        <a:pt x="368" y="299"/>
                        <a:pt x="368" y="295"/>
                        <a:pt x="369" y="292"/>
                      </a:cubicBezTo>
                      <a:cubicBezTo>
                        <a:pt x="370" y="290"/>
                        <a:pt x="373" y="287"/>
                        <a:pt x="376" y="286"/>
                      </a:cubicBezTo>
                      <a:cubicBezTo>
                        <a:pt x="387" y="283"/>
                        <a:pt x="394" y="273"/>
                        <a:pt x="394" y="261"/>
                      </a:cubicBezTo>
                      <a:cubicBezTo>
                        <a:pt x="394" y="252"/>
                        <a:pt x="390" y="243"/>
                        <a:pt x="382" y="238"/>
                      </a:cubicBezTo>
                      <a:close/>
                      <a:moveTo>
                        <a:pt x="196" y="244"/>
                      </a:moveTo>
                      <a:cubicBezTo>
                        <a:pt x="193" y="246"/>
                        <a:pt x="188" y="245"/>
                        <a:pt x="185" y="242"/>
                      </a:cubicBezTo>
                      <a:cubicBezTo>
                        <a:pt x="182" y="240"/>
                        <a:pt x="168" y="245"/>
                        <a:pt x="155" y="254"/>
                      </a:cubicBezTo>
                      <a:cubicBezTo>
                        <a:pt x="153" y="255"/>
                        <a:pt x="151" y="256"/>
                        <a:pt x="149" y="256"/>
                      </a:cubicBezTo>
                      <a:cubicBezTo>
                        <a:pt x="146" y="256"/>
                        <a:pt x="142" y="254"/>
                        <a:pt x="140" y="251"/>
                      </a:cubicBezTo>
                      <a:cubicBezTo>
                        <a:pt x="137" y="247"/>
                        <a:pt x="138" y="240"/>
                        <a:pt x="143" y="236"/>
                      </a:cubicBezTo>
                      <a:cubicBezTo>
                        <a:pt x="147" y="233"/>
                        <a:pt x="163" y="222"/>
                        <a:pt x="179" y="221"/>
                      </a:cubicBezTo>
                      <a:cubicBezTo>
                        <a:pt x="177" y="212"/>
                        <a:pt x="175" y="203"/>
                        <a:pt x="172" y="197"/>
                      </a:cubicBezTo>
                      <a:cubicBezTo>
                        <a:pt x="169" y="192"/>
                        <a:pt x="171" y="185"/>
                        <a:pt x="176" y="182"/>
                      </a:cubicBezTo>
                      <a:cubicBezTo>
                        <a:pt x="181" y="179"/>
                        <a:pt x="188" y="181"/>
                        <a:pt x="190" y="187"/>
                      </a:cubicBezTo>
                      <a:cubicBezTo>
                        <a:pt x="199" y="203"/>
                        <a:pt x="202" y="230"/>
                        <a:pt x="202" y="233"/>
                      </a:cubicBezTo>
                      <a:cubicBezTo>
                        <a:pt x="203" y="238"/>
                        <a:pt x="200" y="242"/>
                        <a:pt x="196" y="244"/>
                      </a:cubicBezTo>
                      <a:close/>
                      <a:moveTo>
                        <a:pt x="223" y="197"/>
                      </a:moveTo>
                      <a:cubicBezTo>
                        <a:pt x="224" y="195"/>
                        <a:pt x="225" y="191"/>
                        <a:pt x="234" y="185"/>
                      </a:cubicBezTo>
                      <a:cubicBezTo>
                        <a:pt x="233" y="182"/>
                        <a:pt x="234" y="178"/>
                        <a:pt x="236" y="176"/>
                      </a:cubicBezTo>
                      <a:cubicBezTo>
                        <a:pt x="239" y="171"/>
                        <a:pt x="245" y="169"/>
                        <a:pt x="250" y="172"/>
                      </a:cubicBezTo>
                      <a:cubicBezTo>
                        <a:pt x="253" y="173"/>
                        <a:pt x="254" y="175"/>
                        <a:pt x="255" y="177"/>
                      </a:cubicBezTo>
                      <a:cubicBezTo>
                        <a:pt x="255" y="177"/>
                        <a:pt x="256" y="177"/>
                        <a:pt x="257" y="177"/>
                      </a:cubicBezTo>
                      <a:cubicBezTo>
                        <a:pt x="262" y="178"/>
                        <a:pt x="266" y="182"/>
                        <a:pt x="266" y="187"/>
                      </a:cubicBezTo>
                      <a:cubicBezTo>
                        <a:pt x="267" y="192"/>
                        <a:pt x="264" y="197"/>
                        <a:pt x="259" y="198"/>
                      </a:cubicBezTo>
                      <a:cubicBezTo>
                        <a:pt x="254" y="200"/>
                        <a:pt x="248" y="202"/>
                        <a:pt x="245" y="204"/>
                      </a:cubicBezTo>
                      <a:cubicBezTo>
                        <a:pt x="245" y="206"/>
                        <a:pt x="244" y="208"/>
                        <a:pt x="242" y="210"/>
                      </a:cubicBezTo>
                      <a:cubicBezTo>
                        <a:pt x="240" y="212"/>
                        <a:pt x="237" y="213"/>
                        <a:pt x="234" y="213"/>
                      </a:cubicBezTo>
                      <a:cubicBezTo>
                        <a:pt x="232" y="213"/>
                        <a:pt x="229" y="212"/>
                        <a:pt x="227" y="210"/>
                      </a:cubicBezTo>
                      <a:cubicBezTo>
                        <a:pt x="223" y="207"/>
                        <a:pt x="222" y="202"/>
                        <a:pt x="223" y="197"/>
                      </a:cubicBezTo>
                      <a:close/>
                      <a:moveTo>
                        <a:pt x="284" y="248"/>
                      </a:moveTo>
                      <a:cubicBezTo>
                        <a:pt x="288" y="251"/>
                        <a:pt x="289" y="257"/>
                        <a:pt x="286" y="261"/>
                      </a:cubicBezTo>
                      <a:cubicBezTo>
                        <a:pt x="284" y="265"/>
                        <a:pt x="281" y="266"/>
                        <a:pt x="277" y="266"/>
                      </a:cubicBezTo>
                      <a:cubicBezTo>
                        <a:pt x="276" y="266"/>
                        <a:pt x="274" y="266"/>
                        <a:pt x="273" y="266"/>
                      </a:cubicBezTo>
                      <a:cubicBezTo>
                        <a:pt x="255" y="258"/>
                        <a:pt x="239" y="265"/>
                        <a:pt x="239" y="265"/>
                      </a:cubicBezTo>
                      <a:cubicBezTo>
                        <a:pt x="233" y="268"/>
                        <a:pt x="227" y="265"/>
                        <a:pt x="225" y="260"/>
                      </a:cubicBezTo>
                      <a:cubicBezTo>
                        <a:pt x="222" y="255"/>
                        <a:pt x="224" y="249"/>
                        <a:pt x="230" y="246"/>
                      </a:cubicBezTo>
                      <a:cubicBezTo>
                        <a:pt x="230" y="246"/>
                        <a:pt x="243" y="240"/>
                        <a:pt x="260" y="241"/>
                      </a:cubicBezTo>
                      <a:cubicBezTo>
                        <a:pt x="260" y="234"/>
                        <a:pt x="262" y="226"/>
                        <a:pt x="268" y="217"/>
                      </a:cubicBezTo>
                      <a:cubicBezTo>
                        <a:pt x="272" y="213"/>
                        <a:pt x="279" y="212"/>
                        <a:pt x="283" y="215"/>
                      </a:cubicBezTo>
                      <a:cubicBezTo>
                        <a:pt x="288" y="219"/>
                        <a:pt x="289" y="225"/>
                        <a:pt x="286" y="230"/>
                      </a:cubicBezTo>
                      <a:cubicBezTo>
                        <a:pt x="277" y="241"/>
                        <a:pt x="283" y="247"/>
                        <a:pt x="284" y="248"/>
                      </a:cubicBezTo>
                      <a:close/>
                      <a:moveTo>
                        <a:pt x="320" y="192"/>
                      </a:moveTo>
                      <a:cubicBezTo>
                        <a:pt x="320" y="192"/>
                        <a:pt x="320" y="192"/>
                        <a:pt x="320" y="192"/>
                      </a:cubicBezTo>
                      <a:cubicBezTo>
                        <a:pt x="325" y="192"/>
                        <a:pt x="336" y="195"/>
                        <a:pt x="350" y="218"/>
                      </a:cubicBezTo>
                      <a:cubicBezTo>
                        <a:pt x="353" y="223"/>
                        <a:pt x="352" y="230"/>
                        <a:pt x="347" y="233"/>
                      </a:cubicBezTo>
                      <a:cubicBezTo>
                        <a:pt x="345" y="234"/>
                        <a:pt x="343" y="234"/>
                        <a:pt x="341" y="234"/>
                      </a:cubicBezTo>
                      <a:cubicBezTo>
                        <a:pt x="337" y="234"/>
                        <a:pt x="334" y="233"/>
                        <a:pt x="332" y="229"/>
                      </a:cubicBezTo>
                      <a:cubicBezTo>
                        <a:pt x="324" y="217"/>
                        <a:pt x="319" y="213"/>
                        <a:pt x="318" y="213"/>
                      </a:cubicBezTo>
                      <a:cubicBezTo>
                        <a:pt x="313" y="212"/>
                        <a:pt x="309" y="208"/>
                        <a:pt x="309" y="202"/>
                      </a:cubicBezTo>
                      <a:cubicBezTo>
                        <a:pt x="309" y="196"/>
                        <a:pt x="314" y="192"/>
                        <a:pt x="320" y="192"/>
                      </a:cubicBezTo>
                      <a:close/>
                      <a:moveTo>
                        <a:pt x="362" y="266"/>
                      </a:moveTo>
                      <a:cubicBezTo>
                        <a:pt x="346" y="266"/>
                        <a:pt x="341" y="279"/>
                        <a:pt x="340" y="280"/>
                      </a:cubicBezTo>
                      <a:cubicBezTo>
                        <a:pt x="340" y="280"/>
                        <a:pt x="340" y="281"/>
                        <a:pt x="340" y="281"/>
                      </a:cubicBezTo>
                      <a:cubicBezTo>
                        <a:pt x="340" y="281"/>
                        <a:pt x="340" y="281"/>
                        <a:pt x="340" y="281"/>
                      </a:cubicBezTo>
                      <a:cubicBezTo>
                        <a:pt x="340" y="282"/>
                        <a:pt x="335" y="294"/>
                        <a:pt x="329" y="304"/>
                      </a:cubicBezTo>
                      <a:cubicBezTo>
                        <a:pt x="329" y="306"/>
                        <a:pt x="332" y="309"/>
                        <a:pt x="335" y="310"/>
                      </a:cubicBezTo>
                      <a:cubicBezTo>
                        <a:pt x="340" y="313"/>
                        <a:pt x="342" y="319"/>
                        <a:pt x="340" y="324"/>
                      </a:cubicBezTo>
                      <a:cubicBezTo>
                        <a:pt x="338" y="328"/>
                        <a:pt x="334" y="330"/>
                        <a:pt x="330" y="330"/>
                      </a:cubicBezTo>
                      <a:cubicBezTo>
                        <a:pt x="329" y="330"/>
                        <a:pt x="327" y="330"/>
                        <a:pt x="326" y="329"/>
                      </a:cubicBezTo>
                      <a:cubicBezTo>
                        <a:pt x="323" y="328"/>
                        <a:pt x="311" y="322"/>
                        <a:pt x="308" y="311"/>
                      </a:cubicBezTo>
                      <a:cubicBezTo>
                        <a:pt x="306" y="305"/>
                        <a:pt x="307" y="298"/>
                        <a:pt x="311" y="293"/>
                      </a:cubicBezTo>
                      <a:cubicBezTo>
                        <a:pt x="315" y="286"/>
                        <a:pt x="319" y="277"/>
                        <a:pt x="320" y="274"/>
                      </a:cubicBezTo>
                      <a:cubicBezTo>
                        <a:pt x="320" y="272"/>
                        <a:pt x="317" y="267"/>
                        <a:pt x="313" y="264"/>
                      </a:cubicBezTo>
                      <a:cubicBezTo>
                        <a:pt x="308" y="261"/>
                        <a:pt x="308" y="254"/>
                        <a:pt x="311" y="249"/>
                      </a:cubicBezTo>
                      <a:cubicBezTo>
                        <a:pt x="315" y="244"/>
                        <a:pt x="321" y="244"/>
                        <a:pt x="326" y="247"/>
                      </a:cubicBezTo>
                      <a:cubicBezTo>
                        <a:pt x="327" y="248"/>
                        <a:pt x="330" y="250"/>
                        <a:pt x="334" y="255"/>
                      </a:cubicBezTo>
                      <a:cubicBezTo>
                        <a:pt x="341" y="249"/>
                        <a:pt x="350" y="245"/>
                        <a:pt x="363" y="245"/>
                      </a:cubicBezTo>
                      <a:cubicBezTo>
                        <a:pt x="369" y="245"/>
                        <a:pt x="373" y="250"/>
                        <a:pt x="373" y="256"/>
                      </a:cubicBezTo>
                      <a:cubicBezTo>
                        <a:pt x="373" y="262"/>
                        <a:pt x="368" y="266"/>
                        <a:pt x="362" y="26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302"/>
                      </a:moveTo>
                      <a:cubicBezTo>
                        <a:pt x="394" y="306"/>
                        <a:pt x="394" y="310"/>
                        <a:pt x="394" y="314"/>
                      </a:cubicBezTo>
                      <a:cubicBezTo>
                        <a:pt x="395" y="336"/>
                        <a:pt x="379" y="349"/>
                        <a:pt x="365" y="358"/>
                      </a:cubicBezTo>
                      <a:cubicBezTo>
                        <a:pt x="352" y="366"/>
                        <a:pt x="352" y="384"/>
                        <a:pt x="352" y="384"/>
                      </a:cubicBezTo>
                      <a:cubicBezTo>
                        <a:pt x="352" y="390"/>
                        <a:pt x="347" y="394"/>
                        <a:pt x="341" y="394"/>
                      </a:cubicBezTo>
                      <a:cubicBezTo>
                        <a:pt x="277" y="394"/>
                        <a:pt x="277" y="394"/>
                        <a:pt x="277" y="394"/>
                      </a:cubicBezTo>
                      <a:cubicBezTo>
                        <a:pt x="271" y="394"/>
                        <a:pt x="266" y="390"/>
                        <a:pt x="266" y="384"/>
                      </a:cubicBezTo>
                      <a:cubicBezTo>
                        <a:pt x="266" y="328"/>
                        <a:pt x="266" y="328"/>
                        <a:pt x="266" y="328"/>
                      </a:cubicBezTo>
                      <a:cubicBezTo>
                        <a:pt x="258" y="324"/>
                        <a:pt x="250" y="319"/>
                        <a:pt x="245" y="312"/>
                      </a:cubicBezTo>
                      <a:cubicBezTo>
                        <a:pt x="237" y="317"/>
                        <a:pt x="228" y="320"/>
                        <a:pt x="218" y="320"/>
                      </a:cubicBezTo>
                      <a:cubicBezTo>
                        <a:pt x="205" y="320"/>
                        <a:pt x="192" y="314"/>
                        <a:pt x="183" y="304"/>
                      </a:cubicBezTo>
                      <a:cubicBezTo>
                        <a:pt x="176" y="307"/>
                        <a:pt x="168" y="309"/>
                        <a:pt x="160" y="309"/>
                      </a:cubicBezTo>
                      <a:cubicBezTo>
                        <a:pt x="124" y="309"/>
                        <a:pt x="96" y="280"/>
                        <a:pt x="96" y="245"/>
                      </a:cubicBezTo>
                      <a:cubicBezTo>
                        <a:pt x="96" y="222"/>
                        <a:pt x="108" y="201"/>
                        <a:pt x="128" y="190"/>
                      </a:cubicBezTo>
                      <a:cubicBezTo>
                        <a:pt x="128" y="188"/>
                        <a:pt x="128" y="187"/>
                        <a:pt x="128" y="186"/>
                      </a:cubicBezTo>
                      <a:cubicBezTo>
                        <a:pt x="128" y="160"/>
                        <a:pt x="149" y="138"/>
                        <a:pt x="176" y="138"/>
                      </a:cubicBezTo>
                      <a:cubicBezTo>
                        <a:pt x="179" y="138"/>
                        <a:pt x="183" y="139"/>
                        <a:pt x="187" y="140"/>
                      </a:cubicBezTo>
                      <a:cubicBezTo>
                        <a:pt x="198" y="129"/>
                        <a:pt x="215" y="125"/>
                        <a:pt x="229" y="129"/>
                      </a:cubicBezTo>
                      <a:cubicBezTo>
                        <a:pt x="238" y="121"/>
                        <a:pt x="249" y="117"/>
                        <a:pt x="261" y="117"/>
                      </a:cubicBezTo>
                      <a:cubicBezTo>
                        <a:pt x="274" y="117"/>
                        <a:pt x="286" y="122"/>
                        <a:pt x="295" y="132"/>
                      </a:cubicBezTo>
                      <a:cubicBezTo>
                        <a:pt x="301" y="129"/>
                        <a:pt x="308" y="128"/>
                        <a:pt x="314" y="128"/>
                      </a:cubicBezTo>
                      <a:cubicBezTo>
                        <a:pt x="335" y="128"/>
                        <a:pt x="353" y="141"/>
                        <a:pt x="359" y="160"/>
                      </a:cubicBezTo>
                      <a:cubicBezTo>
                        <a:pt x="385" y="161"/>
                        <a:pt x="405" y="182"/>
                        <a:pt x="405" y="208"/>
                      </a:cubicBezTo>
                      <a:cubicBezTo>
                        <a:pt x="405" y="214"/>
                        <a:pt x="404" y="221"/>
                        <a:pt x="401" y="227"/>
                      </a:cubicBezTo>
                      <a:cubicBezTo>
                        <a:pt x="410" y="236"/>
                        <a:pt x="416" y="248"/>
                        <a:pt x="416" y="261"/>
                      </a:cubicBezTo>
                      <a:cubicBezTo>
                        <a:pt x="416" y="278"/>
                        <a:pt x="407" y="293"/>
                        <a:pt x="393" y="302"/>
                      </a:cubicBezTo>
                      <a:close/>
                    </a:path>
                  </a:pathLst>
                </a:custGeom>
                <a:solidFill>
                  <a:srgbClr val="0B167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3" name="TextBox 12">
                <a:extLst>
                  <a:ext uri="{FF2B5EF4-FFF2-40B4-BE49-F238E27FC236}">
                    <a16:creationId xmlns:a16="http://schemas.microsoft.com/office/drawing/2014/main" id="{A03A6BC8-0BC2-4842-B57E-A6C0715C1BC7}"/>
                  </a:ext>
                </a:extLst>
              </p:cNvPr>
              <p:cNvSpPr txBox="1"/>
              <p:nvPr/>
            </p:nvSpPr>
            <p:spPr>
              <a:xfrm>
                <a:off x="1229137" y="3435437"/>
                <a:ext cx="22006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Workforce Engagement and Productivity</a:t>
                </a:r>
              </a:p>
            </p:txBody>
          </p:sp>
        </p:grpSp>
        <p:sp>
          <p:nvSpPr>
            <p:cNvPr id="42" name="Rectangle 41">
              <a:extLst>
                <a:ext uri="{FF2B5EF4-FFF2-40B4-BE49-F238E27FC236}">
                  <a16:creationId xmlns:a16="http://schemas.microsoft.com/office/drawing/2014/main" id="{65512EBD-B9C4-4EB8-B970-45DEDB084D11}"/>
                </a:ext>
              </a:extLst>
            </p:cNvPr>
            <p:cNvSpPr/>
            <p:nvPr/>
          </p:nvSpPr>
          <p:spPr>
            <a:xfrm>
              <a:off x="603017" y="2342823"/>
              <a:ext cx="2594790" cy="3816429"/>
            </a:xfrm>
            <a:prstGeom prst="rect">
              <a:avLst/>
            </a:prstGeom>
          </p:spPr>
          <p:txBody>
            <a:bodyPr wrap="square">
              <a:spAutoFit/>
            </a:bodyPr>
            <a:lstStyle/>
            <a:p>
              <a:pPr marL="28575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What is </a:t>
              </a:r>
              <a:r>
                <a:rPr lang="en-US" sz="1200" b="1">
                  <a:latin typeface="Open Sans" panose="020B0606030504020204" pitchFamily="34" charset="0"/>
                  <a:ea typeface="Open Sans" panose="020B0606030504020204" pitchFamily="34" charset="0"/>
                  <a:cs typeface="Open Sans" panose="020B0606030504020204" pitchFamily="34" charset="0"/>
                </a:rPr>
                <a:t>working well </a:t>
              </a:r>
              <a:r>
                <a:rPr lang="en-US" sz="1200">
                  <a:latin typeface="Open Sans" panose="020B0606030504020204" pitchFamily="34" charset="0"/>
                  <a:ea typeface="Open Sans" panose="020B0606030504020204" pitchFamily="34" charset="0"/>
                  <a:cs typeface="Open Sans" panose="020B0606030504020204" pitchFamily="34" charset="0"/>
                </a:rPr>
                <a:t>as a </a:t>
              </a:r>
              <a:r>
                <a:rPr lang="en-US" sz="1200" b="1">
                  <a:latin typeface="Open Sans" panose="020B0606030504020204" pitchFamily="34" charset="0"/>
                  <a:ea typeface="Open Sans" panose="020B0606030504020204" pitchFamily="34" charset="0"/>
                  <a:cs typeface="Open Sans" panose="020B0606030504020204" pitchFamily="34" charset="0"/>
                </a:rPr>
                <a:t>teleworker</a:t>
              </a:r>
              <a:r>
                <a:rPr lang="en-US" sz="1200">
                  <a:latin typeface="Open Sans" panose="020B0606030504020204" pitchFamily="34" charset="0"/>
                  <a:ea typeface="Open Sans" panose="020B0606030504020204" pitchFamily="34" charset="0"/>
                  <a:cs typeface="Open Sans" panose="020B0606030504020204" pitchFamily="34" charset="0"/>
                </a:rPr>
                <a:t>? What could be </a:t>
              </a:r>
              <a:r>
                <a:rPr lang="en-US" sz="1200" b="1">
                  <a:latin typeface="Open Sans" panose="020B0606030504020204" pitchFamily="34" charset="0"/>
                  <a:ea typeface="Open Sans" panose="020B0606030504020204" pitchFamily="34" charset="0"/>
                  <a:cs typeface="Open Sans" panose="020B0606030504020204" pitchFamily="34" charset="0"/>
                </a:rPr>
                <a:t>improved</a:t>
              </a:r>
              <a:r>
                <a:rPr lang="en-US" sz="120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What is </a:t>
              </a:r>
              <a:r>
                <a:rPr lang="en-US" sz="1200" b="1">
                  <a:latin typeface="Open Sans" panose="020B0606030504020204" pitchFamily="34" charset="0"/>
                  <a:ea typeface="Open Sans" panose="020B0606030504020204" pitchFamily="34" charset="0"/>
                  <a:cs typeface="Open Sans" panose="020B0606030504020204" pitchFamily="34" charset="0"/>
                </a:rPr>
                <a:t>working well as an in-person worker</a:t>
              </a:r>
              <a:r>
                <a:rPr lang="en-US" sz="1200">
                  <a:latin typeface="Open Sans" panose="020B0606030504020204" pitchFamily="34" charset="0"/>
                  <a:ea typeface="Open Sans" panose="020B0606030504020204" pitchFamily="34" charset="0"/>
                  <a:cs typeface="Open Sans" panose="020B0606030504020204" pitchFamily="34" charset="0"/>
                </a:rPr>
                <a:t>? What could be </a:t>
              </a:r>
              <a:r>
                <a:rPr lang="en-US" sz="1200" b="1">
                  <a:latin typeface="Open Sans" panose="020B0606030504020204" pitchFamily="34" charset="0"/>
                  <a:ea typeface="Open Sans" panose="020B0606030504020204" pitchFamily="34" charset="0"/>
                  <a:cs typeface="Open Sans" panose="020B0606030504020204" pitchFamily="34" charset="0"/>
                </a:rPr>
                <a:t>improved</a:t>
              </a:r>
              <a:r>
                <a:rPr lang="en-US" sz="120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How do you </a:t>
              </a:r>
              <a:r>
                <a:rPr lang="en-US" sz="1200" b="1">
                  <a:latin typeface="Open Sans" panose="020B0606030504020204" pitchFamily="34" charset="0"/>
                  <a:ea typeface="Open Sans" panose="020B0606030504020204" pitchFamily="34" charset="0"/>
                  <a:cs typeface="Open Sans" panose="020B0606030504020204" pitchFamily="34" charset="0"/>
                </a:rPr>
                <a:t>prefer</a:t>
              </a:r>
              <a:r>
                <a:rPr lang="en-US" sz="1200">
                  <a:latin typeface="Open Sans" panose="020B0606030504020204" pitchFamily="34" charset="0"/>
                  <a:ea typeface="Open Sans" panose="020B0606030504020204" pitchFamily="34" charset="0"/>
                  <a:cs typeface="Open Sans" panose="020B0606030504020204" pitchFamily="34" charset="0"/>
                </a:rPr>
                <a:t> to work?</a:t>
              </a:r>
            </a:p>
            <a:p>
              <a:pPr marL="28575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How </a:t>
              </a:r>
              <a:r>
                <a:rPr lang="en-US" sz="1200" b="1">
                  <a:latin typeface="Open Sans" panose="020B0606030504020204" pitchFamily="34" charset="0"/>
                  <a:ea typeface="Open Sans" panose="020B0606030504020204" pitchFamily="34" charset="0"/>
                  <a:cs typeface="Open Sans" panose="020B0606030504020204" pitchFamily="34" charset="0"/>
                </a:rPr>
                <a:t>often </a:t>
              </a:r>
              <a:r>
                <a:rPr lang="en-US" sz="1200">
                  <a:latin typeface="Open Sans" panose="020B0606030504020204" pitchFamily="34" charset="0"/>
                  <a:ea typeface="Open Sans" panose="020B0606030504020204" pitchFamily="34" charset="0"/>
                  <a:cs typeface="Open Sans" panose="020B0606030504020204" pitchFamily="34" charset="0"/>
                </a:rPr>
                <a:t>and </a:t>
              </a:r>
              <a:r>
                <a:rPr lang="en-US" sz="1200" b="1">
                  <a:latin typeface="Open Sans" panose="020B0606030504020204" pitchFamily="34" charset="0"/>
                  <a:ea typeface="Open Sans" panose="020B0606030504020204" pitchFamily="34" charset="0"/>
                  <a:cs typeface="Open Sans" panose="020B0606030504020204" pitchFamily="34" charset="0"/>
                </a:rPr>
                <a:t>when do you work independently</a:t>
              </a:r>
              <a:r>
                <a:rPr lang="en-US" sz="120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How </a:t>
              </a:r>
              <a:r>
                <a:rPr lang="en-US" sz="1200" b="1">
                  <a:latin typeface="Open Sans" panose="020B0606030504020204" pitchFamily="34" charset="0"/>
                  <a:ea typeface="Open Sans" panose="020B0606030504020204" pitchFamily="34" charset="0"/>
                  <a:cs typeface="Open Sans" panose="020B0606030504020204" pitchFamily="34" charset="0"/>
                </a:rPr>
                <a:t>often</a:t>
              </a:r>
              <a:r>
                <a:rPr lang="en-US" sz="1200">
                  <a:latin typeface="Open Sans" panose="020B0606030504020204" pitchFamily="34" charset="0"/>
                  <a:ea typeface="Open Sans" panose="020B0606030504020204" pitchFamily="34" charset="0"/>
                  <a:cs typeface="Open Sans" panose="020B0606030504020204" pitchFamily="34" charset="0"/>
                </a:rPr>
                <a:t> and </a:t>
              </a:r>
              <a:r>
                <a:rPr lang="en-US" sz="1200" b="1">
                  <a:latin typeface="Open Sans" panose="020B0606030504020204" pitchFamily="34" charset="0"/>
                  <a:ea typeface="Open Sans" panose="020B0606030504020204" pitchFamily="34" charset="0"/>
                  <a:cs typeface="Open Sans" panose="020B0606030504020204" pitchFamily="34" charset="0"/>
                </a:rPr>
                <a:t>when do you work collaboratively</a:t>
              </a:r>
              <a:r>
                <a:rPr lang="en-US" sz="120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Is the </a:t>
              </a:r>
              <a:r>
                <a:rPr lang="en-US" sz="1200" b="1">
                  <a:latin typeface="Open Sans" panose="020B0606030504020204" pitchFamily="34" charset="0"/>
                  <a:ea typeface="Open Sans" panose="020B0606030504020204" pitchFamily="34" charset="0"/>
                  <a:cs typeface="Open Sans" panose="020B0606030504020204" pitchFamily="34" charset="0"/>
                </a:rPr>
                <a:t>collaborative work </a:t>
              </a:r>
              <a:r>
                <a:rPr lang="en-US" sz="1200">
                  <a:latin typeface="Open Sans" panose="020B0606030504020204" pitchFamily="34" charset="0"/>
                  <a:ea typeface="Open Sans" panose="020B0606030504020204" pitchFamily="34" charset="0"/>
                  <a:cs typeface="Open Sans" panose="020B0606030504020204" pitchFamily="34" charset="0"/>
                </a:rPr>
                <a:t>you do most effectively accomplished virtually, in-person, or through a combination of both?</a:t>
              </a:r>
            </a:p>
            <a:p>
              <a:pPr marL="28575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What can </a:t>
              </a:r>
              <a:r>
                <a:rPr lang="en-US" sz="1200" b="1">
                  <a:latin typeface="Open Sans" panose="020B0606030504020204" pitchFamily="34" charset="0"/>
                  <a:ea typeface="Open Sans" panose="020B0606030504020204" pitchFamily="34" charset="0"/>
                  <a:cs typeface="Open Sans" panose="020B0606030504020204" pitchFamily="34" charset="0"/>
                </a:rPr>
                <a:t>our team do to promote positive team </a:t>
              </a:r>
              <a:r>
                <a:rPr lang="en-US" sz="1200">
                  <a:latin typeface="Open Sans" panose="020B0606030504020204" pitchFamily="34" charset="0"/>
                  <a:ea typeface="Open Sans" panose="020B0606030504020204" pitchFamily="34" charset="0"/>
                  <a:cs typeface="Open Sans" panose="020B0606030504020204" pitchFamily="34" charset="0"/>
                </a:rPr>
                <a:t>engagement and morale?</a:t>
              </a:r>
            </a:p>
            <a:p>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75" name="Rectangle: Rounded Corners 74">
              <a:extLst>
                <a:ext uri="{FF2B5EF4-FFF2-40B4-BE49-F238E27FC236}">
                  <a16:creationId xmlns:a16="http://schemas.microsoft.com/office/drawing/2014/main" id="{E4C7E366-5BBE-4E40-BE65-6B396D95BB91}"/>
                </a:ext>
              </a:extLst>
            </p:cNvPr>
            <p:cNvSpPr/>
            <p:nvPr/>
          </p:nvSpPr>
          <p:spPr>
            <a:xfrm>
              <a:off x="3654217" y="2180008"/>
              <a:ext cx="2266067" cy="3756200"/>
            </a:xfrm>
            <a:prstGeom prst="roundRect">
              <a:avLst/>
            </a:prstGeom>
            <a:solidFill>
              <a:schemeClr val="accent6">
                <a:lumMod val="20000"/>
                <a:lumOff val="80000"/>
              </a:schemeClr>
            </a:solidFill>
            <a:ln>
              <a:solidFill>
                <a:srgbClr val="1B5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grpSp>
          <p:nvGrpSpPr>
            <p:cNvPr id="76" name="Group 75">
              <a:extLst>
                <a:ext uri="{FF2B5EF4-FFF2-40B4-BE49-F238E27FC236}">
                  <a16:creationId xmlns:a16="http://schemas.microsoft.com/office/drawing/2014/main" id="{9C31BCD3-75AD-48B4-BE84-B1AFE86C5C8E}"/>
                </a:ext>
              </a:extLst>
            </p:cNvPr>
            <p:cNvGrpSpPr/>
            <p:nvPr/>
          </p:nvGrpSpPr>
          <p:grpSpPr>
            <a:xfrm>
              <a:off x="3207830" y="1774701"/>
              <a:ext cx="2793482" cy="725384"/>
              <a:chOff x="698697" y="3356384"/>
              <a:chExt cx="2793482" cy="725384"/>
            </a:xfrm>
          </p:grpSpPr>
          <p:sp>
            <p:nvSpPr>
              <p:cNvPr id="77" name="Flowchart: Alternate Process 76">
                <a:extLst>
                  <a:ext uri="{FF2B5EF4-FFF2-40B4-BE49-F238E27FC236}">
                    <a16:creationId xmlns:a16="http://schemas.microsoft.com/office/drawing/2014/main" id="{DC6967AE-5C58-439A-8966-75C38554161D}"/>
                  </a:ext>
                </a:extLst>
              </p:cNvPr>
              <p:cNvSpPr/>
              <p:nvPr/>
            </p:nvSpPr>
            <p:spPr>
              <a:xfrm>
                <a:off x="1114097" y="3429508"/>
                <a:ext cx="2354073" cy="473523"/>
              </a:xfrm>
              <a:prstGeom prst="flowChartAlternateProcess">
                <a:avLst/>
              </a:prstGeom>
              <a:solidFill>
                <a:srgbClr val="1B5D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0" name="Group 79">
                <a:extLst>
                  <a:ext uri="{FF2B5EF4-FFF2-40B4-BE49-F238E27FC236}">
                    <a16:creationId xmlns:a16="http://schemas.microsoft.com/office/drawing/2014/main" id="{1F78D758-0146-4503-93BA-461CA64512CE}"/>
                  </a:ext>
                </a:extLst>
              </p:cNvPr>
              <p:cNvGrpSpPr/>
              <p:nvPr/>
            </p:nvGrpSpPr>
            <p:grpSpPr>
              <a:xfrm>
                <a:off x="698697" y="3356384"/>
                <a:ext cx="619770" cy="619770"/>
                <a:chOff x="1627942" y="1556489"/>
                <a:chExt cx="619770" cy="619770"/>
              </a:xfrm>
            </p:grpSpPr>
            <p:sp>
              <p:nvSpPr>
                <p:cNvPr id="82" name="Oval 81">
                  <a:extLst>
                    <a:ext uri="{FF2B5EF4-FFF2-40B4-BE49-F238E27FC236}">
                      <a16:creationId xmlns:a16="http://schemas.microsoft.com/office/drawing/2014/main" id="{48FBA221-E79A-422B-BF0C-E78F27CBD015}"/>
                    </a:ext>
                  </a:extLst>
                </p:cNvPr>
                <p:cNvSpPr/>
                <p:nvPr/>
              </p:nvSpPr>
              <p:spPr>
                <a:xfrm>
                  <a:off x="1627942" y="1556489"/>
                  <a:ext cx="619770" cy="6197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3" name="Freeform 11">
                  <a:extLst>
                    <a:ext uri="{FF2B5EF4-FFF2-40B4-BE49-F238E27FC236}">
                      <a16:creationId xmlns:a16="http://schemas.microsoft.com/office/drawing/2014/main" id="{E10B5293-AB58-46FF-B9C6-7232EE1E60F7}"/>
                    </a:ext>
                  </a:extLst>
                </p:cNvPr>
                <p:cNvSpPr>
                  <a:spLocks noEditPoints="1"/>
                </p:cNvSpPr>
                <p:nvPr/>
              </p:nvSpPr>
              <p:spPr bwMode="auto">
                <a:xfrm>
                  <a:off x="1652733" y="1582313"/>
                  <a:ext cx="570188" cy="568123"/>
                </a:xfrm>
                <a:custGeom>
                  <a:avLst/>
                  <a:gdLst>
                    <a:gd name="T0" fmla="*/ 312 w 658"/>
                    <a:gd name="T1" fmla="*/ 658 h 658"/>
                    <a:gd name="T2" fmla="*/ 262 w 658"/>
                    <a:gd name="T3" fmla="*/ 652 h 658"/>
                    <a:gd name="T4" fmla="*/ 202 w 658"/>
                    <a:gd name="T5" fmla="*/ 633 h 658"/>
                    <a:gd name="T6" fmla="*/ 120 w 658"/>
                    <a:gd name="T7" fmla="*/ 583 h 658"/>
                    <a:gd name="T8" fmla="*/ 56 w 658"/>
                    <a:gd name="T9" fmla="*/ 513 h 658"/>
                    <a:gd name="T10" fmla="*/ 15 w 658"/>
                    <a:gd name="T11" fmla="*/ 427 h 658"/>
                    <a:gd name="T12" fmla="*/ 4 w 658"/>
                    <a:gd name="T13" fmla="*/ 379 h 658"/>
                    <a:gd name="T14" fmla="*/ 0 w 658"/>
                    <a:gd name="T15" fmla="*/ 329 h 658"/>
                    <a:gd name="T16" fmla="*/ 1 w 658"/>
                    <a:gd name="T17" fmla="*/ 295 h 658"/>
                    <a:gd name="T18" fmla="*/ 11 w 658"/>
                    <a:gd name="T19" fmla="*/ 247 h 658"/>
                    <a:gd name="T20" fmla="*/ 40 w 658"/>
                    <a:gd name="T21" fmla="*/ 173 h 658"/>
                    <a:gd name="T22" fmla="*/ 97 w 658"/>
                    <a:gd name="T23" fmla="*/ 96 h 658"/>
                    <a:gd name="T24" fmla="*/ 172 w 658"/>
                    <a:gd name="T25" fmla="*/ 40 h 658"/>
                    <a:gd name="T26" fmla="*/ 247 w 658"/>
                    <a:gd name="T27" fmla="*/ 10 h 658"/>
                    <a:gd name="T28" fmla="*/ 296 w 658"/>
                    <a:gd name="T29" fmla="*/ 2 h 658"/>
                    <a:gd name="T30" fmla="*/ 329 w 658"/>
                    <a:gd name="T31" fmla="*/ 0 h 658"/>
                    <a:gd name="T32" fmla="*/ 379 w 658"/>
                    <a:gd name="T33" fmla="*/ 4 h 658"/>
                    <a:gd name="T34" fmla="*/ 426 w 658"/>
                    <a:gd name="T35" fmla="*/ 16 h 658"/>
                    <a:gd name="T36" fmla="*/ 513 w 658"/>
                    <a:gd name="T37" fmla="*/ 56 h 658"/>
                    <a:gd name="T38" fmla="*/ 583 w 658"/>
                    <a:gd name="T39" fmla="*/ 121 h 658"/>
                    <a:gd name="T40" fmla="*/ 632 w 658"/>
                    <a:gd name="T41" fmla="*/ 201 h 658"/>
                    <a:gd name="T42" fmla="*/ 652 w 658"/>
                    <a:gd name="T43" fmla="*/ 263 h 658"/>
                    <a:gd name="T44" fmla="*/ 657 w 658"/>
                    <a:gd name="T45" fmla="*/ 313 h 658"/>
                    <a:gd name="T46" fmla="*/ 657 w 658"/>
                    <a:gd name="T47" fmla="*/ 346 h 658"/>
                    <a:gd name="T48" fmla="*/ 652 w 658"/>
                    <a:gd name="T49" fmla="*/ 396 h 658"/>
                    <a:gd name="T50" fmla="*/ 632 w 658"/>
                    <a:gd name="T51" fmla="*/ 457 h 658"/>
                    <a:gd name="T52" fmla="*/ 583 w 658"/>
                    <a:gd name="T53" fmla="*/ 539 h 658"/>
                    <a:gd name="T54" fmla="*/ 513 w 658"/>
                    <a:gd name="T55" fmla="*/ 602 h 658"/>
                    <a:gd name="T56" fmla="*/ 426 w 658"/>
                    <a:gd name="T57" fmla="*/ 644 h 658"/>
                    <a:gd name="T58" fmla="*/ 379 w 658"/>
                    <a:gd name="T59" fmla="*/ 654 h 658"/>
                    <a:gd name="T60" fmla="*/ 329 w 658"/>
                    <a:gd name="T61" fmla="*/ 658 h 658"/>
                    <a:gd name="T62" fmla="*/ 329 w 658"/>
                    <a:gd name="T63" fmla="*/ 37 h 658"/>
                    <a:gd name="T64" fmla="*/ 242 w 658"/>
                    <a:gd name="T65" fmla="*/ 51 h 658"/>
                    <a:gd name="T66" fmla="*/ 167 w 658"/>
                    <a:gd name="T67" fmla="*/ 88 h 658"/>
                    <a:gd name="T68" fmla="*/ 105 w 658"/>
                    <a:gd name="T69" fmla="*/ 144 h 658"/>
                    <a:gd name="T70" fmla="*/ 60 w 658"/>
                    <a:gd name="T71" fmla="*/ 216 h 658"/>
                    <a:gd name="T72" fmla="*/ 39 w 658"/>
                    <a:gd name="T73" fmla="*/ 299 h 658"/>
                    <a:gd name="T74" fmla="*/ 39 w 658"/>
                    <a:gd name="T75" fmla="*/ 359 h 658"/>
                    <a:gd name="T76" fmla="*/ 60 w 658"/>
                    <a:gd name="T77" fmla="*/ 443 h 658"/>
                    <a:gd name="T78" fmla="*/ 105 w 658"/>
                    <a:gd name="T79" fmla="*/ 514 h 658"/>
                    <a:gd name="T80" fmla="*/ 167 w 658"/>
                    <a:gd name="T81" fmla="*/ 571 h 658"/>
                    <a:gd name="T82" fmla="*/ 242 w 658"/>
                    <a:gd name="T83" fmla="*/ 607 h 658"/>
                    <a:gd name="T84" fmla="*/ 329 w 658"/>
                    <a:gd name="T85" fmla="*/ 621 h 658"/>
                    <a:gd name="T86" fmla="*/ 387 w 658"/>
                    <a:gd name="T87" fmla="*/ 615 h 658"/>
                    <a:gd name="T88" fmla="*/ 468 w 658"/>
                    <a:gd name="T89" fmla="*/ 586 h 658"/>
                    <a:gd name="T90" fmla="*/ 535 w 658"/>
                    <a:gd name="T91" fmla="*/ 535 h 658"/>
                    <a:gd name="T92" fmla="*/ 585 w 658"/>
                    <a:gd name="T93" fmla="*/ 467 h 658"/>
                    <a:gd name="T94" fmla="*/ 614 w 658"/>
                    <a:gd name="T95" fmla="*/ 388 h 658"/>
                    <a:gd name="T96" fmla="*/ 621 w 658"/>
                    <a:gd name="T97" fmla="*/ 329 h 658"/>
                    <a:gd name="T98" fmla="*/ 607 w 658"/>
                    <a:gd name="T99" fmla="*/ 243 h 658"/>
                    <a:gd name="T100" fmla="*/ 570 w 658"/>
                    <a:gd name="T101" fmla="*/ 166 h 658"/>
                    <a:gd name="T102" fmla="*/ 515 w 658"/>
                    <a:gd name="T103" fmla="*/ 105 h 658"/>
                    <a:gd name="T104" fmla="*/ 442 w 658"/>
                    <a:gd name="T105" fmla="*/ 62 h 658"/>
                    <a:gd name="T106" fmla="*/ 359 w 658"/>
                    <a:gd name="T107" fmla="*/ 4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2" y="658"/>
                      </a:lnTo>
                      <a:lnTo>
                        <a:pt x="296" y="657"/>
                      </a:lnTo>
                      <a:lnTo>
                        <a:pt x="279" y="654"/>
                      </a:lnTo>
                      <a:lnTo>
                        <a:pt x="262" y="652"/>
                      </a:lnTo>
                      <a:lnTo>
                        <a:pt x="247" y="648"/>
                      </a:lnTo>
                      <a:lnTo>
                        <a:pt x="231" y="644"/>
                      </a:lnTo>
                      <a:lnTo>
                        <a:pt x="202" y="633"/>
                      </a:lnTo>
                      <a:lnTo>
                        <a:pt x="172" y="618"/>
                      </a:lnTo>
                      <a:lnTo>
                        <a:pt x="145" y="602"/>
                      </a:lnTo>
                      <a:lnTo>
                        <a:pt x="120" y="583"/>
                      </a:lnTo>
                      <a:lnTo>
                        <a:pt x="97" y="562"/>
                      </a:lnTo>
                      <a:lnTo>
                        <a:pt x="75" y="539"/>
                      </a:lnTo>
                      <a:lnTo>
                        <a:pt x="56" y="513"/>
                      </a:lnTo>
                      <a:lnTo>
                        <a:pt x="40" y="486"/>
                      </a:lnTo>
                      <a:lnTo>
                        <a:pt x="25" y="457"/>
                      </a:lnTo>
                      <a:lnTo>
                        <a:pt x="15" y="427"/>
                      </a:lnTo>
                      <a:lnTo>
                        <a:pt x="11" y="411"/>
                      </a:lnTo>
                      <a:lnTo>
                        <a:pt x="7" y="396"/>
                      </a:lnTo>
                      <a:lnTo>
                        <a:pt x="4" y="379"/>
                      </a:lnTo>
                      <a:lnTo>
                        <a:pt x="1" y="363"/>
                      </a:lnTo>
                      <a:lnTo>
                        <a:pt x="0" y="346"/>
                      </a:lnTo>
                      <a:lnTo>
                        <a:pt x="0" y="329"/>
                      </a:lnTo>
                      <a:lnTo>
                        <a:pt x="0" y="329"/>
                      </a:lnTo>
                      <a:lnTo>
                        <a:pt x="0" y="313"/>
                      </a:lnTo>
                      <a:lnTo>
                        <a:pt x="1" y="295"/>
                      </a:lnTo>
                      <a:lnTo>
                        <a:pt x="4" y="279"/>
                      </a:lnTo>
                      <a:lnTo>
                        <a:pt x="7" y="263"/>
                      </a:lnTo>
                      <a:lnTo>
                        <a:pt x="11" y="247"/>
                      </a:lnTo>
                      <a:lnTo>
                        <a:pt x="15" y="232"/>
                      </a:lnTo>
                      <a:lnTo>
                        <a:pt x="25" y="201"/>
                      </a:lnTo>
                      <a:lnTo>
                        <a:pt x="40" y="173"/>
                      </a:lnTo>
                      <a:lnTo>
                        <a:pt x="56" y="145"/>
                      </a:lnTo>
                      <a:lnTo>
                        <a:pt x="75" y="121"/>
                      </a:lnTo>
                      <a:lnTo>
                        <a:pt x="97" y="96"/>
                      </a:lnTo>
                      <a:lnTo>
                        <a:pt x="120" y="75"/>
                      </a:lnTo>
                      <a:lnTo>
                        <a:pt x="145" y="56"/>
                      </a:lnTo>
                      <a:lnTo>
                        <a:pt x="172" y="40"/>
                      </a:lnTo>
                      <a:lnTo>
                        <a:pt x="202" y="27"/>
                      </a:lnTo>
                      <a:lnTo>
                        <a:pt x="231" y="16"/>
                      </a:lnTo>
                      <a:lnTo>
                        <a:pt x="247" y="10"/>
                      </a:lnTo>
                      <a:lnTo>
                        <a:pt x="262" y="6"/>
                      </a:lnTo>
                      <a:lnTo>
                        <a:pt x="279" y="4"/>
                      </a:lnTo>
                      <a:lnTo>
                        <a:pt x="296" y="2"/>
                      </a:lnTo>
                      <a:lnTo>
                        <a:pt x="312" y="1"/>
                      </a:lnTo>
                      <a:lnTo>
                        <a:pt x="329" y="0"/>
                      </a:lnTo>
                      <a:lnTo>
                        <a:pt x="329" y="0"/>
                      </a:lnTo>
                      <a:lnTo>
                        <a:pt x="345" y="1"/>
                      </a:lnTo>
                      <a:lnTo>
                        <a:pt x="363" y="2"/>
                      </a:lnTo>
                      <a:lnTo>
                        <a:pt x="379" y="4"/>
                      </a:lnTo>
                      <a:lnTo>
                        <a:pt x="395" y="6"/>
                      </a:lnTo>
                      <a:lnTo>
                        <a:pt x="411" y="10"/>
                      </a:lnTo>
                      <a:lnTo>
                        <a:pt x="426" y="16"/>
                      </a:lnTo>
                      <a:lnTo>
                        <a:pt x="457" y="27"/>
                      </a:lnTo>
                      <a:lnTo>
                        <a:pt x="485" y="40"/>
                      </a:lnTo>
                      <a:lnTo>
                        <a:pt x="513" y="56"/>
                      </a:lnTo>
                      <a:lnTo>
                        <a:pt x="538" y="75"/>
                      </a:lnTo>
                      <a:lnTo>
                        <a:pt x="562" y="96"/>
                      </a:lnTo>
                      <a:lnTo>
                        <a:pt x="583" y="121"/>
                      </a:lnTo>
                      <a:lnTo>
                        <a:pt x="602" y="145"/>
                      </a:lnTo>
                      <a:lnTo>
                        <a:pt x="618" y="173"/>
                      </a:lnTo>
                      <a:lnTo>
                        <a:pt x="632" y="201"/>
                      </a:lnTo>
                      <a:lnTo>
                        <a:pt x="644" y="232"/>
                      </a:lnTo>
                      <a:lnTo>
                        <a:pt x="648" y="247"/>
                      </a:lnTo>
                      <a:lnTo>
                        <a:pt x="652" y="263"/>
                      </a:lnTo>
                      <a:lnTo>
                        <a:pt x="654" y="279"/>
                      </a:lnTo>
                      <a:lnTo>
                        <a:pt x="656" y="295"/>
                      </a:lnTo>
                      <a:lnTo>
                        <a:pt x="657" y="313"/>
                      </a:lnTo>
                      <a:lnTo>
                        <a:pt x="658" y="329"/>
                      </a:lnTo>
                      <a:lnTo>
                        <a:pt x="658" y="329"/>
                      </a:lnTo>
                      <a:lnTo>
                        <a:pt x="657" y="346"/>
                      </a:lnTo>
                      <a:lnTo>
                        <a:pt x="656" y="363"/>
                      </a:lnTo>
                      <a:lnTo>
                        <a:pt x="654" y="379"/>
                      </a:lnTo>
                      <a:lnTo>
                        <a:pt x="652" y="396"/>
                      </a:lnTo>
                      <a:lnTo>
                        <a:pt x="648" y="411"/>
                      </a:lnTo>
                      <a:lnTo>
                        <a:pt x="644" y="427"/>
                      </a:lnTo>
                      <a:lnTo>
                        <a:pt x="632" y="457"/>
                      </a:lnTo>
                      <a:lnTo>
                        <a:pt x="618" y="486"/>
                      </a:lnTo>
                      <a:lnTo>
                        <a:pt x="602" y="513"/>
                      </a:lnTo>
                      <a:lnTo>
                        <a:pt x="583" y="539"/>
                      </a:lnTo>
                      <a:lnTo>
                        <a:pt x="562" y="562"/>
                      </a:lnTo>
                      <a:lnTo>
                        <a:pt x="538" y="583"/>
                      </a:lnTo>
                      <a:lnTo>
                        <a:pt x="513" y="602"/>
                      </a:lnTo>
                      <a:lnTo>
                        <a:pt x="485" y="618"/>
                      </a:lnTo>
                      <a:lnTo>
                        <a:pt x="457" y="633"/>
                      </a:lnTo>
                      <a:lnTo>
                        <a:pt x="426" y="644"/>
                      </a:lnTo>
                      <a:lnTo>
                        <a:pt x="411" y="648"/>
                      </a:lnTo>
                      <a:lnTo>
                        <a:pt x="395" y="652"/>
                      </a:lnTo>
                      <a:lnTo>
                        <a:pt x="379" y="654"/>
                      </a:lnTo>
                      <a:lnTo>
                        <a:pt x="363" y="657"/>
                      </a:lnTo>
                      <a:lnTo>
                        <a:pt x="345" y="658"/>
                      </a:lnTo>
                      <a:lnTo>
                        <a:pt x="329" y="658"/>
                      </a:lnTo>
                      <a:lnTo>
                        <a:pt x="329" y="658"/>
                      </a:lnTo>
                      <a:close/>
                      <a:moveTo>
                        <a:pt x="329" y="37"/>
                      </a:moveTo>
                      <a:lnTo>
                        <a:pt x="329" y="37"/>
                      </a:lnTo>
                      <a:lnTo>
                        <a:pt x="300" y="40"/>
                      </a:lnTo>
                      <a:lnTo>
                        <a:pt x="270" y="44"/>
                      </a:lnTo>
                      <a:lnTo>
                        <a:pt x="242" y="51"/>
                      </a:lnTo>
                      <a:lnTo>
                        <a:pt x="215" y="62"/>
                      </a:lnTo>
                      <a:lnTo>
                        <a:pt x="191" y="74"/>
                      </a:lnTo>
                      <a:lnTo>
                        <a:pt x="167" y="88"/>
                      </a:lnTo>
                      <a:lnTo>
                        <a:pt x="144" y="105"/>
                      </a:lnTo>
                      <a:lnTo>
                        <a:pt x="124" y="123"/>
                      </a:lnTo>
                      <a:lnTo>
                        <a:pt x="105" y="144"/>
                      </a:lnTo>
                      <a:lnTo>
                        <a:pt x="87" y="166"/>
                      </a:lnTo>
                      <a:lnTo>
                        <a:pt x="73" y="191"/>
                      </a:lnTo>
                      <a:lnTo>
                        <a:pt x="60" y="216"/>
                      </a:lnTo>
                      <a:lnTo>
                        <a:pt x="51" y="243"/>
                      </a:lnTo>
                      <a:lnTo>
                        <a:pt x="43" y="271"/>
                      </a:lnTo>
                      <a:lnTo>
                        <a:pt x="39" y="299"/>
                      </a:lnTo>
                      <a:lnTo>
                        <a:pt x="38" y="329"/>
                      </a:lnTo>
                      <a:lnTo>
                        <a:pt x="38" y="329"/>
                      </a:lnTo>
                      <a:lnTo>
                        <a:pt x="39" y="359"/>
                      </a:lnTo>
                      <a:lnTo>
                        <a:pt x="43" y="388"/>
                      </a:lnTo>
                      <a:lnTo>
                        <a:pt x="51" y="416"/>
                      </a:lnTo>
                      <a:lnTo>
                        <a:pt x="60" y="443"/>
                      </a:lnTo>
                      <a:lnTo>
                        <a:pt x="73" y="467"/>
                      </a:lnTo>
                      <a:lnTo>
                        <a:pt x="87" y="492"/>
                      </a:lnTo>
                      <a:lnTo>
                        <a:pt x="105" y="514"/>
                      </a:lnTo>
                      <a:lnTo>
                        <a:pt x="124" y="535"/>
                      </a:lnTo>
                      <a:lnTo>
                        <a:pt x="144" y="553"/>
                      </a:lnTo>
                      <a:lnTo>
                        <a:pt x="167" y="571"/>
                      </a:lnTo>
                      <a:lnTo>
                        <a:pt x="191" y="586"/>
                      </a:lnTo>
                      <a:lnTo>
                        <a:pt x="215" y="598"/>
                      </a:lnTo>
                      <a:lnTo>
                        <a:pt x="242" y="607"/>
                      </a:lnTo>
                      <a:lnTo>
                        <a:pt x="270" y="615"/>
                      </a:lnTo>
                      <a:lnTo>
                        <a:pt x="300" y="619"/>
                      </a:lnTo>
                      <a:lnTo>
                        <a:pt x="329" y="621"/>
                      </a:lnTo>
                      <a:lnTo>
                        <a:pt x="329" y="621"/>
                      </a:lnTo>
                      <a:lnTo>
                        <a:pt x="359" y="619"/>
                      </a:lnTo>
                      <a:lnTo>
                        <a:pt x="387" y="615"/>
                      </a:lnTo>
                      <a:lnTo>
                        <a:pt x="415" y="607"/>
                      </a:lnTo>
                      <a:lnTo>
                        <a:pt x="442" y="598"/>
                      </a:lnTo>
                      <a:lnTo>
                        <a:pt x="468" y="586"/>
                      </a:lnTo>
                      <a:lnTo>
                        <a:pt x="492" y="571"/>
                      </a:lnTo>
                      <a:lnTo>
                        <a:pt x="515" y="553"/>
                      </a:lnTo>
                      <a:lnTo>
                        <a:pt x="535" y="535"/>
                      </a:lnTo>
                      <a:lnTo>
                        <a:pt x="554" y="514"/>
                      </a:lnTo>
                      <a:lnTo>
                        <a:pt x="570" y="492"/>
                      </a:lnTo>
                      <a:lnTo>
                        <a:pt x="585" y="467"/>
                      </a:lnTo>
                      <a:lnTo>
                        <a:pt x="597" y="443"/>
                      </a:lnTo>
                      <a:lnTo>
                        <a:pt x="607" y="416"/>
                      </a:lnTo>
                      <a:lnTo>
                        <a:pt x="614" y="388"/>
                      </a:lnTo>
                      <a:lnTo>
                        <a:pt x="618" y="359"/>
                      </a:lnTo>
                      <a:lnTo>
                        <a:pt x="621" y="329"/>
                      </a:lnTo>
                      <a:lnTo>
                        <a:pt x="621" y="329"/>
                      </a:lnTo>
                      <a:lnTo>
                        <a:pt x="618" y="299"/>
                      </a:lnTo>
                      <a:lnTo>
                        <a:pt x="614" y="271"/>
                      </a:lnTo>
                      <a:lnTo>
                        <a:pt x="607" y="243"/>
                      </a:lnTo>
                      <a:lnTo>
                        <a:pt x="597" y="216"/>
                      </a:lnTo>
                      <a:lnTo>
                        <a:pt x="585" y="191"/>
                      </a:lnTo>
                      <a:lnTo>
                        <a:pt x="570" y="166"/>
                      </a:lnTo>
                      <a:lnTo>
                        <a:pt x="554" y="144"/>
                      </a:lnTo>
                      <a:lnTo>
                        <a:pt x="535" y="123"/>
                      </a:lnTo>
                      <a:lnTo>
                        <a:pt x="515" y="105"/>
                      </a:lnTo>
                      <a:lnTo>
                        <a:pt x="492" y="88"/>
                      </a:lnTo>
                      <a:lnTo>
                        <a:pt x="468" y="74"/>
                      </a:lnTo>
                      <a:lnTo>
                        <a:pt x="442" y="62"/>
                      </a:lnTo>
                      <a:lnTo>
                        <a:pt x="415" y="51"/>
                      </a:lnTo>
                      <a:lnTo>
                        <a:pt x="387" y="44"/>
                      </a:lnTo>
                      <a:lnTo>
                        <a:pt x="359" y="40"/>
                      </a:lnTo>
                      <a:lnTo>
                        <a:pt x="329" y="37"/>
                      </a:lnTo>
                      <a:lnTo>
                        <a:pt x="329" y="37"/>
                      </a:lnTo>
                      <a:close/>
                    </a:path>
                  </a:pathLst>
                </a:custGeom>
                <a:solidFill>
                  <a:srgbClr val="1B5D13"/>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79" name="TextBox 78">
                <a:extLst>
                  <a:ext uri="{FF2B5EF4-FFF2-40B4-BE49-F238E27FC236}">
                    <a16:creationId xmlns:a16="http://schemas.microsoft.com/office/drawing/2014/main" id="{ADB02DA0-3A24-490D-B5C2-252190F4DB12}"/>
                  </a:ext>
                </a:extLst>
              </p:cNvPr>
              <p:cNvSpPr txBox="1"/>
              <p:nvPr/>
            </p:nvSpPr>
            <p:spPr>
              <a:xfrm>
                <a:off x="1229136" y="3435437"/>
                <a:ext cx="2263043" cy="646331"/>
              </a:xfrm>
              <a:prstGeom prst="rect">
                <a:avLst/>
              </a:prstGeom>
              <a:noFill/>
            </p:spPr>
            <p:txBody>
              <a:bodyPr wrap="square" rtlCol="0">
                <a:spAutoFit/>
              </a:bodyPr>
              <a:lstStyle/>
              <a:p>
                <a:pPr algn="ctr">
                  <a:defRPr/>
                </a:pPr>
                <a:r>
                  <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Hiring, Development, and Performance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84" name="Rectangle 83">
              <a:extLst>
                <a:ext uri="{FF2B5EF4-FFF2-40B4-BE49-F238E27FC236}">
                  <a16:creationId xmlns:a16="http://schemas.microsoft.com/office/drawing/2014/main" id="{50F81A12-1E4B-4EAD-9DC8-27DAC13E8076}"/>
                </a:ext>
              </a:extLst>
            </p:cNvPr>
            <p:cNvSpPr/>
            <p:nvPr/>
          </p:nvSpPr>
          <p:spPr>
            <a:xfrm>
              <a:off x="3388686" y="2368647"/>
              <a:ext cx="2594790" cy="2523768"/>
            </a:xfrm>
            <a:prstGeom prst="rect">
              <a:avLst/>
            </a:prstGeom>
          </p:spPr>
          <p:txBody>
            <a:bodyPr wrap="square">
              <a:spAutoFit/>
            </a:bodyPr>
            <a:lstStyle/>
            <a:p>
              <a:pPr marL="285750" lvl="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What are some ways we could </a:t>
              </a:r>
              <a:r>
                <a:rPr lang="en-US" sz="1200" b="1">
                  <a:latin typeface="Open Sans" panose="020B0606030504020204" pitchFamily="34" charset="0"/>
                  <a:ea typeface="Open Sans" panose="020B0606030504020204" pitchFamily="34" charset="0"/>
                  <a:cs typeface="Open Sans" panose="020B0606030504020204" pitchFamily="34" charset="0"/>
                </a:rPr>
                <a:t>support your success </a:t>
              </a:r>
              <a:r>
                <a:rPr lang="en-US" sz="1200">
                  <a:latin typeface="Open Sans" panose="020B0606030504020204" pitchFamily="34" charset="0"/>
                  <a:ea typeface="Open Sans" panose="020B0606030504020204" pitchFamily="34" charset="0"/>
                  <a:cs typeface="Open Sans" panose="020B0606030504020204" pitchFamily="34" charset="0"/>
                </a:rPr>
                <a:t>while working in a telework model? </a:t>
              </a:r>
            </a:p>
            <a:p>
              <a:pPr marL="28575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What </a:t>
              </a:r>
              <a:r>
                <a:rPr lang="en-US" sz="1200" b="1">
                  <a:latin typeface="Open Sans" panose="020B0606030504020204" pitchFamily="34" charset="0"/>
                  <a:ea typeface="Open Sans" panose="020B0606030504020204" pitchFamily="34" charset="0"/>
                  <a:cs typeface="Open Sans" panose="020B0606030504020204" pitchFamily="34" charset="0"/>
                </a:rPr>
                <a:t>concerns </a:t>
              </a:r>
              <a:r>
                <a:rPr lang="en-US" sz="1200">
                  <a:latin typeface="Open Sans" panose="020B0606030504020204" pitchFamily="34" charset="0"/>
                  <a:ea typeface="Open Sans" panose="020B0606030504020204" pitchFamily="34" charset="0"/>
                  <a:cs typeface="Open Sans" panose="020B0606030504020204" pitchFamily="34" charset="0"/>
                </a:rPr>
                <a:t>need to be addressed with your transition to telework?</a:t>
              </a:r>
            </a:p>
            <a:p>
              <a:pPr marL="28575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Does our team have a </a:t>
              </a:r>
              <a:r>
                <a:rPr lang="en-US" sz="1200" b="1">
                  <a:latin typeface="Open Sans" panose="020B0606030504020204" pitchFamily="34" charset="0"/>
                  <a:ea typeface="Open Sans" panose="020B0606030504020204" pitchFamily="34" charset="0"/>
                  <a:cs typeface="Open Sans" panose="020B0606030504020204" pitchFamily="34" charset="0"/>
                </a:rPr>
                <a:t>supportive telework culture </a:t>
              </a:r>
              <a:r>
                <a:rPr lang="en-US" sz="1200">
                  <a:latin typeface="Open Sans" panose="020B0606030504020204" pitchFamily="34" charset="0"/>
                  <a:ea typeface="Open Sans" panose="020B0606030504020204" pitchFamily="34" charset="0"/>
                  <a:cs typeface="Open Sans" panose="020B0606030504020204" pitchFamily="34" charset="0"/>
                </a:rPr>
                <a:t>and the right attitudes toward work-life balance and teamwork?</a:t>
              </a:r>
            </a:p>
            <a:p>
              <a:pPr algn="l" rtl="0" fontAlgn="base"/>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94" name="Rectangle 93">
              <a:extLst>
                <a:ext uri="{FF2B5EF4-FFF2-40B4-BE49-F238E27FC236}">
                  <a16:creationId xmlns:a16="http://schemas.microsoft.com/office/drawing/2014/main" id="{0BD8C2A9-BF45-4A01-A057-544CBBC536BA}"/>
                </a:ext>
              </a:extLst>
            </p:cNvPr>
            <p:cNvSpPr/>
            <p:nvPr/>
          </p:nvSpPr>
          <p:spPr>
            <a:xfrm>
              <a:off x="9055291" y="2390124"/>
              <a:ext cx="2594790" cy="1569660"/>
            </a:xfrm>
            <a:prstGeom prst="rect">
              <a:avLst/>
            </a:prstGeom>
          </p:spPr>
          <p:txBody>
            <a:bodyPr wrap="square">
              <a:spAutoFit/>
            </a:bodyPr>
            <a:lstStyle/>
            <a:p>
              <a:pPr marL="28575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Are you familiar with and do you understand </a:t>
              </a:r>
              <a:r>
                <a:rPr lang="en-US" sz="1200" b="1">
                  <a:latin typeface="Open Sans" panose="020B0606030504020204" pitchFamily="34" charset="0"/>
                  <a:ea typeface="Open Sans" panose="020B0606030504020204" pitchFamily="34" charset="0"/>
                  <a:cs typeface="Open Sans" panose="020B0606030504020204" pitchFamily="34" charset="0"/>
                </a:rPr>
                <a:t>State policies </a:t>
              </a:r>
              <a:r>
                <a:rPr lang="en-US" sz="1200">
                  <a:latin typeface="Open Sans" panose="020B0606030504020204" pitchFamily="34" charset="0"/>
                  <a:ea typeface="Open Sans" panose="020B0606030504020204" pitchFamily="34" charset="0"/>
                  <a:cs typeface="Open Sans" panose="020B0606030504020204" pitchFamily="34" charset="0"/>
                </a:rPr>
                <a:t>surrounding the transition to telework?</a:t>
              </a:r>
            </a:p>
            <a:p>
              <a:pPr marL="28575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What should be some </a:t>
              </a:r>
              <a:r>
                <a:rPr lang="en-US" sz="1200" b="1">
                  <a:latin typeface="Open Sans" panose="020B0606030504020204" pitchFamily="34" charset="0"/>
                  <a:ea typeface="Open Sans" panose="020B0606030504020204" pitchFamily="34" charset="0"/>
                  <a:cs typeface="Open Sans" panose="020B0606030504020204" pitchFamily="34" charset="0"/>
                </a:rPr>
                <a:t>team norms or ground rules </a:t>
              </a:r>
              <a:r>
                <a:rPr lang="en-US" sz="1200">
                  <a:latin typeface="Open Sans" panose="020B0606030504020204" pitchFamily="34" charset="0"/>
                  <a:ea typeface="Open Sans" panose="020B0606030504020204" pitchFamily="34" charset="0"/>
                  <a:cs typeface="Open Sans" panose="020B0606030504020204" pitchFamily="34" charset="0"/>
                </a:rPr>
                <a:t>surrounding telework and virtual meeting etiquette?</a:t>
              </a:r>
            </a:p>
          </p:txBody>
        </p:sp>
        <p:sp>
          <p:nvSpPr>
            <p:cNvPr id="95" name="Rectangle: Rounded Corners 94">
              <a:extLst>
                <a:ext uri="{FF2B5EF4-FFF2-40B4-BE49-F238E27FC236}">
                  <a16:creationId xmlns:a16="http://schemas.microsoft.com/office/drawing/2014/main" id="{18C5B660-5A50-4C24-AF1B-DBD7D4B12C3B}"/>
                </a:ext>
              </a:extLst>
            </p:cNvPr>
            <p:cNvSpPr/>
            <p:nvPr/>
          </p:nvSpPr>
          <p:spPr>
            <a:xfrm>
              <a:off x="6521850" y="2180008"/>
              <a:ext cx="2266067" cy="3756200"/>
            </a:xfrm>
            <a:prstGeom prst="round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grpSp>
          <p:nvGrpSpPr>
            <p:cNvPr id="96" name="Group 95">
              <a:extLst>
                <a:ext uri="{FF2B5EF4-FFF2-40B4-BE49-F238E27FC236}">
                  <a16:creationId xmlns:a16="http://schemas.microsoft.com/office/drawing/2014/main" id="{22C85352-1480-4137-8D76-F6CD77ED8DBF}"/>
                </a:ext>
              </a:extLst>
            </p:cNvPr>
            <p:cNvGrpSpPr/>
            <p:nvPr/>
          </p:nvGrpSpPr>
          <p:grpSpPr>
            <a:xfrm>
              <a:off x="6075463" y="1774701"/>
              <a:ext cx="2769473" cy="619770"/>
              <a:chOff x="698697" y="3356384"/>
              <a:chExt cx="2769473" cy="619770"/>
            </a:xfrm>
          </p:grpSpPr>
          <p:sp>
            <p:nvSpPr>
              <p:cNvPr id="97" name="Flowchart: Alternate Process 96">
                <a:extLst>
                  <a:ext uri="{FF2B5EF4-FFF2-40B4-BE49-F238E27FC236}">
                    <a16:creationId xmlns:a16="http://schemas.microsoft.com/office/drawing/2014/main" id="{6F0E900E-CCB1-45C1-A2B8-B83B3AF0A1C7}"/>
                  </a:ext>
                </a:extLst>
              </p:cNvPr>
              <p:cNvSpPr/>
              <p:nvPr/>
            </p:nvSpPr>
            <p:spPr>
              <a:xfrm>
                <a:off x="1114097" y="3429508"/>
                <a:ext cx="2354073" cy="473523"/>
              </a:xfrm>
              <a:prstGeom prst="flowChartAlternateProcess">
                <a:avLst/>
              </a:prstGeom>
              <a:solidFill>
                <a:srgbClr val="FABB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98" name="Group 97">
                <a:extLst>
                  <a:ext uri="{FF2B5EF4-FFF2-40B4-BE49-F238E27FC236}">
                    <a16:creationId xmlns:a16="http://schemas.microsoft.com/office/drawing/2014/main" id="{F836944E-32B5-4766-A8D5-BE295A59FA50}"/>
                  </a:ext>
                </a:extLst>
              </p:cNvPr>
              <p:cNvGrpSpPr/>
              <p:nvPr/>
            </p:nvGrpSpPr>
            <p:grpSpPr>
              <a:xfrm>
                <a:off x="698697" y="3356384"/>
                <a:ext cx="619770" cy="619770"/>
                <a:chOff x="4732016" y="1677051"/>
                <a:chExt cx="619770" cy="619770"/>
              </a:xfrm>
            </p:grpSpPr>
            <p:grpSp>
              <p:nvGrpSpPr>
                <p:cNvPr id="100" name="Group 99">
                  <a:extLst>
                    <a:ext uri="{FF2B5EF4-FFF2-40B4-BE49-F238E27FC236}">
                      <a16:creationId xmlns:a16="http://schemas.microsoft.com/office/drawing/2014/main" id="{68D8C6CE-B68B-44BB-AFBE-F235B69B5EFD}"/>
                    </a:ext>
                  </a:extLst>
                </p:cNvPr>
                <p:cNvGrpSpPr/>
                <p:nvPr/>
              </p:nvGrpSpPr>
              <p:grpSpPr>
                <a:xfrm>
                  <a:off x="4732016" y="1677051"/>
                  <a:ext cx="619770" cy="619770"/>
                  <a:chOff x="1627942" y="1556489"/>
                  <a:chExt cx="619770" cy="619770"/>
                </a:xfrm>
              </p:grpSpPr>
              <p:sp>
                <p:nvSpPr>
                  <p:cNvPr id="102" name="Oval 101">
                    <a:extLst>
                      <a:ext uri="{FF2B5EF4-FFF2-40B4-BE49-F238E27FC236}">
                        <a16:creationId xmlns:a16="http://schemas.microsoft.com/office/drawing/2014/main" id="{DDE7B8C7-B6B9-4C88-853E-573FB653E5AD}"/>
                      </a:ext>
                    </a:extLst>
                  </p:cNvPr>
                  <p:cNvSpPr/>
                  <p:nvPr/>
                </p:nvSpPr>
                <p:spPr>
                  <a:xfrm>
                    <a:off x="1627942" y="1556489"/>
                    <a:ext cx="619770" cy="6197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3" name="Freeform 11">
                    <a:extLst>
                      <a:ext uri="{FF2B5EF4-FFF2-40B4-BE49-F238E27FC236}">
                        <a16:creationId xmlns:a16="http://schemas.microsoft.com/office/drawing/2014/main" id="{BA5FD402-223C-4914-98B7-1B39242E9C01}"/>
                      </a:ext>
                    </a:extLst>
                  </p:cNvPr>
                  <p:cNvSpPr>
                    <a:spLocks noEditPoints="1"/>
                  </p:cNvSpPr>
                  <p:nvPr/>
                </p:nvSpPr>
                <p:spPr bwMode="auto">
                  <a:xfrm>
                    <a:off x="1652733" y="1582313"/>
                    <a:ext cx="570188" cy="568123"/>
                  </a:xfrm>
                  <a:custGeom>
                    <a:avLst/>
                    <a:gdLst>
                      <a:gd name="T0" fmla="*/ 312 w 658"/>
                      <a:gd name="T1" fmla="*/ 658 h 658"/>
                      <a:gd name="T2" fmla="*/ 262 w 658"/>
                      <a:gd name="T3" fmla="*/ 652 h 658"/>
                      <a:gd name="T4" fmla="*/ 202 w 658"/>
                      <a:gd name="T5" fmla="*/ 633 h 658"/>
                      <a:gd name="T6" fmla="*/ 120 w 658"/>
                      <a:gd name="T7" fmla="*/ 583 h 658"/>
                      <a:gd name="T8" fmla="*/ 56 w 658"/>
                      <a:gd name="T9" fmla="*/ 513 h 658"/>
                      <a:gd name="T10" fmla="*/ 15 w 658"/>
                      <a:gd name="T11" fmla="*/ 427 h 658"/>
                      <a:gd name="T12" fmla="*/ 4 w 658"/>
                      <a:gd name="T13" fmla="*/ 379 h 658"/>
                      <a:gd name="T14" fmla="*/ 0 w 658"/>
                      <a:gd name="T15" fmla="*/ 329 h 658"/>
                      <a:gd name="T16" fmla="*/ 1 w 658"/>
                      <a:gd name="T17" fmla="*/ 295 h 658"/>
                      <a:gd name="T18" fmla="*/ 11 w 658"/>
                      <a:gd name="T19" fmla="*/ 247 h 658"/>
                      <a:gd name="T20" fmla="*/ 40 w 658"/>
                      <a:gd name="T21" fmla="*/ 173 h 658"/>
                      <a:gd name="T22" fmla="*/ 97 w 658"/>
                      <a:gd name="T23" fmla="*/ 96 h 658"/>
                      <a:gd name="T24" fmla="*/ 172 w 658"/>
                      <a:gd name="T25" fmla="*/ 40 h 658"/>
                      <a:gd name="T26" fmla="*/ 247 w 658"/>
                      <a:gd name="T27" fmla="*/ 10 h 658"/>
                      <a:gd name="T28" fmla="*/ 296 w 658"/>
                      <a:gd name="T29" fmla="*/ 2 h 658"/>
                      <a:gd name="T30" fmla="*/ 329 w 658"/>
                      <a:gd name="T31" fmla="*/ 0 h 658"/>
                      <a:gd name="T32" fmla="*/ 379 w 658"/>
                      <a:gd name="T33" fmla="*/ 4 h 658"/>
                      <a:gd name="T34" fmla="*/ 426 w 658"/>
                      <a:gd name="T35" fmla="*/ 16 h 658"/>
                      <a:gd name="T36" fmla="*/ 513 w 658"/>
                      <a:gd name="T37" fmla="*/ 56 h 658"/>
                      <a:gd name="T38" fmla="*/ 583 w 658"/>
                      <a:gd name="T39" fmla="*/ 121 h 658"/>
                      <a:gd name="T40" fmla="*/ 632 w 658"/>
                      <a:gd name="T41" fmla="*/ 201 h 658"/>
                      <a:gd name="T42" fmla="*/ 652 w 658"/>
                      <a:gd name="T43" fmla="*/ 263 h 658"/>
                      <a:gd name="T44" fmla="*/ 657 w 658"/>
                      <a:gd name="T45" fmla="*/ 313 h 658"/>
                      <a:gd name="T46" fmla="*/ 657 w 658"/>
                      <a:gd name="T47" fmla="*/ 346 h 658"/>
                      <a:gd name="T48" fmla="*/ 652 w 658"/>
                      <a:gd name="T49" fmla="*/ 396 h 658"/>
                      <a:gd name="T50" fmla="*/ 632 w 658"/>
                      <a:gd name="T51" fmla="*/ 457 h 658"/>
                      <a:gd name="T52" fmla="*/ 583 w 658"/>
                      <a:gd name="T53" fmla="*/ 539 h 658"/>
                      <a:gd name="T54" fmla="*/ 513 w 658"/>
                      <a:gd name="T55" fmla="*/ 602 h 658"/>
                      <a:gd name="T56" fmla="*/ 426 w 658"/>
                      <a:gd name="T57" fmla="*/ 644 h 658"/>
                      <a:gd name="T58" fmla="*/ 379 w 658"/>
                      <a:gd name="T59" fmla="*/ 654 h 658"/>
                      <a:gd name="T60" fmla="*/ 329 w 658"/>
                      <a:gd name="T61" fmla="*/ 658 h 658"/>
                      <a:gd name="T62" fmla="*/ 329 w 658"/>
                      <a:gd name="T63" fmla="*/ 37 h 658"/>
                      <a:gd name="T64" fmla="*/ 242 w 658"/>
                      <a:gd name="T65" fmla="*/ 51 h 658"/>
                      <a:gd name="T66" fmla="*/ 167 w 658"/>
                      <a:gd name="T67" fmla="*/ 88 h 658"/>
                      <a:gd name="T68" fmla="*/ 105 w 658"/>
                      <a:gd name="T69" fmla="*/ 144 h 658"/>
                      <a:gd name="T70" fmla="*/ 60 w 658"/>
                      <a:gd name="T71" fmla="*/ 216 h 658"/>
                      <a:gd name="T72" fmla="*/ 39 w 658"/>
                      <a:gd name="T73" fmla="*/ 299 h 658"/>
                      <a:gd name="T74" fmla="*/ 39 w 658"/>
                      <a:gd name="T75" fmla="*/ 359 h 658"/>
                      <a:gd name="T76" fmla="*/ 60 w 658"/>
                      <a:gd name="T77" fmla="*/ 443 h 658"/>
                      <a:gd name="T78" fmla="*/ 105 w 658"/>
                      <a:gd name="T79" fmla="*/ 514 h 658"/>
                      <a:gd name="T80" fmla="*/ 167 w 658"/>
                      <a:gd name="T81" fmla="*/ 571 h 658"/>
                      <a:gd name="T82" fmla="*/ 242 w 658"/>
                      <a:gd name="T83" fmla="*/ 607 h 658"/>
                      <a:gd name="T84" fmla="*/ 329 w 658"/>
                      <a:gd name="T85" fmla="*/ 621 h 658"/>
                      <a:gd name="T86" fmla="*/ 387 w 658"/>
                      <a:gd name="T87" fmla="*/ 615 h 658"/>
                      <a:gd name="T88" fmla="*/ 468 w 658"/>
                      <a:gd name="T89" fmla="*/ 586 h 658"/>
                      <a:gd name="T90" fmla="*/ 535 w 658"/>
                      <a:gd name="T91" fmla="*/ 535 h 658"/>
                      <a:gd name="T92" fmla="*/ 585 w 658"/>
                      <a:gd name="T93" fmla="*/ 467 h 658"/>
                      <a:gd name="T94" fmla="*/ 614 w 658"/>
                      <a:gd name="T95" fmla="*/ 388 h 658"/>
                      <a:gd name="T96" fmla="*/ 621 w 658"/>
                      <a:gd name="T97" fmla="*/ 329 h 658"/>
                      <a:gd name="T98" fmla="*/ 607 w 658"/>
                      <a:gd name="T99" fmla="*/ 243 h 658"/>
                      <a:gd name="T100" fmla="*/ 570 w 658"/>
                      <a:gd name="T101" fmla="*/ 166 h 658"/>
                      <a:gd name="T102" fmla="*/ 515 w 658"/>
                      <a:gd name="T103" fmla="*/ 105 h 658"/>
                      <a:gd name="T104" fmla="*/ 442 w 658"/>
                      <a:gd name="T105" fmla="*/ 62 h 658"/>
                      <a:gd name="T106" fmla="*/ 359 w 658"/>
                      <a:gd name="T107" fmla="*/ 4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2" y="658"/>
                        </a:lnTo>
                        <a:lnTo>
                          <a:pt x="296" y="657"/>
                        </a:lnTo>
                        <a:lnTo>
                          <a:pt x="279" y="654"/>
                        </a:lnTo>
                        <a:lnTo>
                          <a:pt x="262" y="652"/>
                        </a:lnTo>
                        <a:lnTo>
                          <a:pt x="247" y="648"/>
                        </a:lnTo>
                        <a:lnTo>
                          <a:pt x="231" y="644"/>
                        </a:lnTo>
                        <a:lnTo>
                          <a:pt x="202" y="633"/>
                        </a:lnTo>
                        <a:lnTo>
                          <a:pt x="172" y="618"/>
                        </a:lnTo>
                        <a:lnTo>
                          <a:pt x="145" y="602"/>
                        </a:lnTo>
                        <a:lnTo>
                          <a:pt x="120" y="583"/>
                        </a:lnTo>
                        <a:lnTo>
                          <a:pt x="97" y="562"/>
                        </a:lnTo>
                        <a:lnTo>
                          <a:pt x="75" y="539"/>
                        </a:lnTo>
                        <a:lnTo>
                          <a:pt x="56" y="513"/>
                        </a:lnTo>
                        <a:lnTo>
                          <a:pt x="40" y="486"/>
                        </a:lnTo>
                        <a:lnTo>
                          <a:pt x="25" y="457"/>
                        </a:lnTo>
                        <a:lnTo>
                          <a:pt x="15" y="427"/>
                        </a:lnTo>
                        <a:lnTo>
                          <a:pt x="11" y="411"/>
                        </a:lnTo>
                        <a:lnTo>
                          <a:pt x="7" y="396"/>
                        </a:lnTo>
                        <a:lnTo>
                          <a:pt x="4" y="379"/>
                        </a:lnTo>
                        <a:lnTo>
                          <a:pt x="1" y="363"/>
                        </a:lnTo>
                        <a:lnTo>
                          <a:pt x="0" y="346"/>
                        </a:lnTo>
                        <a:lnTo>
                          <a:pt x="0" y="329"/>
                        </a:lnTo>
                        <a:lnTo>
                          <a:pt x="0" y="329"/>
                        </a:lnTo>
                        <a:lnTo>
                          <a:pt x="0" y="313"/>
                        </a:lnTo>
                        <a:lnTo>
                          <a:pt x="1" y="295"/>
                        </a:lnTo>
                        <a:lnTo>
                          <a:pt x="4" y="279"/>
                        </a:lnTo>
                        <a:lnTo>
                          <a:pt x="7" y="263"/>
                        </a:lnTo>
                        <a:lnTo>
                          <a:pt x="11" y="247"/>
                        </a:lnTo>
                        <a:lnTo>
                          <a:pt x="15" y="232"/>
                        </a:lnTo>
                        <a:lnTo>
                          <a:pt x="25" y="201"/>
                        </a:lnTo>
                        <a:lnTo>
                          <a:pt x="40" y="173"/>
                        </a:lnTo>
                        <a:lnTo>
                          <a:pt x="56" y="145"/>
                        </a:lnTo>
                        <a:lnTo>
                          <a:pt x="75" y="121"/>
                        </a:lnTo>
                        <a:lnTo>
                          <a:pt x="97" y="96"/>
                        </a:lnTo>
                        <a:lnTo>
                          <a:pt x="120" y="75"/>
                        </a:lnTo>
                        <a:lnTo>
                          <a:pt x="145" y="56"/>
                        </a:lnTo>
                        <a:lnTo>
                          <a:pt x="172" y="40"/>
                        </a:lnTo>
                        <a:lnTo>
                          <a:pt x="202" y="27"/>
                        </a:lnTo>
                        <a:lnTo>
                          <a:pt x="231" y="16"/>
                        </a:lnTo>
                        <a:lnTo>
                          <a:pt x="247" y="10"/>
                        </a:lnTo>
                        <a:lnTo>
                          <a:pt x="262" y="6"/>
                        </a:lnTo>
                        <a:lnTo>
                          <a:pt x="279" y="4"/>
                        </a:lnTo>
                        <a:lnTo>
                          <a:pt x="296" y="2"/>
                        </a:lnTo>
                        <a:lnTo>
                          <a:pt x="312" y="1"/>
                        </a:lnTo>
                        <a:lnTo>
                          <a:pt x="329" y="0"/>
                        </a:lnTo>
                        <a:lnTo>
                          <a:pt x="329" y="0"/>
                        </a:lnTo>
                        <a:lnTo>
                          <a:pt x="345" y="1"/>
                        </a:lnTo>
                        <a:lnTo>
                          <a:pt x="363" y="2"/>
                        </a:lnTo>
                        <a:lnTo>
                          <a:pt x="379" y="4"/>
                        </a:lnTo>
                        <a:lnTo>
                          <a:pt x="395" y="6"/>
                        </a:lnTo>
                        <a:lnTo>
                          <a:pt x="411" y="10"/>
                        </a:lnTo>
                        <a:lnTo>
                          <a:pt x="426" y="16"/>
                        </a:lnTo>
                        <a:lnTo>
                          <a:pt x="457" y="27"/>
                        </a:lnTo>
                        <a:lnTo>
                          <a:pt x="485" y="40"/>
                        </a:lnTo>
                        <a:lnTo>
                          <a:pt x="513" y="56"/>
                        </a:lnTo>
                        <a:lnTo>
                          <a:pt x="538" y="75"/>
                        </a:lnTo>
                        <a:lnTo>
                          <a:pt x="562" y="96"/>
                        </a:lnTo>
                        <a:lnTo>
                          <a:pt x="583" y="121"/>
                        </a:lnTo>
                        <a:lnTo>
                          <a:pt x="602" y="145"/>
                        </a:lnTo>
                        <a:lnTo>
                          <a:pt x="618" y="173"/>
                        </a:lnTo>
                        <a:lnTo>
                          <a:pt x="632" y="201"/>
                        </a:lnTo>
                        <a:lnTo>
                          <a:pt x="644" y="232"/>
                        </a:lnTo>
                        <a:lnTo>
                          <a:pt x="648" y="247"/>
                        </a:lnTo>
                        <a:lnTo>
                          <a:pt x="652" y="263"/>
                        </a:lnTo>
                        <a:lnTo>
                          <a:pt x="654" y="279"/>
                        </a:lnTo>
                        <a:lnTo>
                          <a:pt x="656" y="295"/>
                        </a:lnTo>
                        <a:lnTo>
                          <a:pt x="657" y="313"/>
                        </a:lnTo>
                        <a:lnTo>
                          <a:pt x="658" y="329"/>
                        </a:lnTo>
                        <a:lnTo>
                          <a:pt x="658" y="329"/>
                        </a:lnTo>
                        <a:lnTo>
                          <a:pt x="657" y="346"/>
                        </a:lnTo>
                        <a:lnTo>
                          <a:pt x="656" y="363"/>
                        </a:lnTo>
                        <a:lnTo>
                          <a:pt x="654" y="379"/>
                        </a:lnTo>
                        <a:lnTo>
                          <a:pt x="652" y="396"/>
                        </a:lnTo>
                        <a:lnTo>
                          <a:pt x="648" y="411"/>
                        </a:lnTo>
                        <a:lnTo>
                          <a:pt x="644" y="427"/>
                        </a:lnTo>
                        <a:lnTo>
                          <a:pt x="632" y="457"/>
                        </a:lnTo>
                        <a:lnTo>
                          <a:pt x="618" y="486"/>
                        </a:lnTo>
                        <a:lnTo>
                          <a:pt x="602" y="513"/>
                        </a:lnTo>
                        <a:lnTo>
                          <a:pt x="583" y="539"/>
                        </a:lnTo>
                        <a:lnTo>
                          <a:pt x="562" y="562"/>
                        </a:lnTo>
                        <a:lnTo>
                          <a:pt x="538" y="583"/>
                        </a:lnTo>
                        <a:lnTo>
                          <a:pt x="513" y="602"/>
                        </a:lnTo>
                        <a:lnTo>
                          <a:pt x="485" y="618"/>
                        </a:lnTo>
                        <a:lnTo>
                          <a:pt x="457" y="633"/>
                        </a:lnTo>
                        <a:lnTo>
                          <a:pt x="426" y="644"/>
                        </a:lnTo>
                        <a:lnTo>
                          <a:pt x="411" y="648"/>
                        </a:lnTo>
                        <a:lnTo>
                          <a:pt x="395" y="652"/>
                        </a:lnTo>
                        <a:lnTo>
                          <a:pt x="379" y="654"/>
                        </a:lnTo>
                        <a:lnTo>
                          <a:pt x="363" y="657"/>
                        </a:lnTo>
                        <a:lnTo>
                          <a:pt x="345" y="658"/>
                        </a:lnTo>
                        <a:lnTo>
                          <a:pt x="329" y="658"/>
                        </a:lnTo>
                        <a:lnTo>
                          <a:pt x="329" y="658"/>
                        </a:lnTo>
                        <a:close/>
                        <a:moveTo>
                          <a:pt x="329" y="37"/>
                        </a:moveTo>
                        <a:lnTo>
                          <a:pt x="329" y="37"/>
                        </a:lnTo>
                        <a:lnTo>
                          <a:pt x="300" y="40"/>
                        </a:lnTo>
                        <a:lnTo>
                          <a:pt x="270" y="44"/>
                        </a:lnTo>
                        <a:lnTo>
                          <a:pt x="242" y="51"/>
                        </a:lnTo>
                        <a:lnTo>
                          <a:pt x="215" y="62"/>
                        </a:lnTo>
                        <a:lnTo>
                          <a:pt x="191" y="74"/>
                        </a:lnTo>
                        <a:lnTo>
                          <a:pt x="167" y="88"/>
                        </a:lnTo>
                        <a:lnTo>
                          <a:pt x="144" y="105"/>
                        </a:lnTo>
                        <a:lnTo>
                          <a:pt x="124" y="123"/>
                        </a:lnTo>
                        <a:lnTo>
                          <a:pt x="105" y="144"/>
                        </a:lnTo>
                        <a:lnTo>
                          <a:pt x="87" y="166"/>
                        </a:lnTo>
                        <a:lnTo>
                          <a:pt x="73" y="191"/>
                        </a:lnTo>
                        <a:lnTo>
                          <a:pt x="60" y="216"/>
                        </a:lnTo>
                        <a:lnTo>
                          <a:pt x="51" y="243"/>
                        </a:lnTo>
                        <a:lnTo>
                          <a:pt x="43" y="271"/>
                        </a:lnTo>
                        <a:lnTo>
                          <a:pt x="39" y="299"/>
                        </a:lnTo>
                        <a:lnTo>
                          <a:pt x="38" y="329"/>
                        </a:lnTo>
                        <a:lnTo>
                          <a:pt x="38" y="329"/>
                        </a:lnTo>
                        <a:lnTo>
                          <a:pt x="39" y="359"/>
                        </a:lnTo>
                        <a:lnTo>
                          <a:pt x="43" y="388"/>
                        </a:lnTo>
                        <a:lnTo>
                          <a:pt x="51" y="416"/>
                        </a:lnTo>
                        <a:lnTo>
                          <a:pt x="60" y="443"/>
                        </a:lnTo>
                        <a:lnTo>
                          <a:pt x="73" y="467"/>
                        </a:lnTo>
                        <a:lnTo>
                          <a:pt x="87" y="492"/>
                        </a:lnTo>
                        <a:lnTo>
                          <a:pt x="105" y="514"/>
                        </a:lnTo>
                        <a:lnTo>
                          <a:pt x="124" y="535"/>
                        </a:lnTo>
                        <a:lnTo>
                          <a:pt x="144" y="553"/>
                        </a:lnTo>
                        <a:lnTo>
                          <a:pt x="167" y="571"/>
                        </a:lnTo>
                        <a:lnTo>
                          <a:pt x="191" y="586"/>
                        </a:lnTo>
                        <a:lnTo>
                          <a:pt x="215" y="598"/>
                        </a:lnTo>
                        <a:lnTo>
                          <a:pt x="242" y="607"/>
                        </a:lnTo>
                        <a:lnTo>
                          <a:pt x="270" y="615"/>
                        </a:lnTo>
                        <a:lnTo>
                          <a:pt x="300" y="619"/>
                        </a:lnTo>
                        <a:lnTo>
                          <a:pt x="329" y="621"/>
                        </a:lnTo>
                        <a:lnTo>
                          <a:pt x="329" y="621"/>
                        </a:lnTo>
                        <a:lnTo>
                          <a:pt x="359" y="619"/>
                        </a:lnTo>
                        <a:lnTo>
                          <a:pt x="387" y="615"/>
                        </a:lnTo>
                        <a:lnTo>
                          <a:pt x="415" y="607"/>
                        </a:lnTo>
                        <a:lnTo>
                          <a:pt x="442" y="598"/>
                        </a:lnTo>
                        <a:lnTo>
                          <a:pt x="468" y="586"/>
                        </a:lnTo>
                        <a:lnTo>
                          <a:pt x="492" y="571"/>
                        </a:lnTo>
                        <a:lnTo>
                          <a:pt x="515" y="553"/>
                        </a:lnTo>
                        <a:lnTo>
                          <a:pt x="535" y="535"/>
                        </a:lnTo>
                        <a:lnTo>
                          <a:pt x="554" y="514"/>
                        </a:lnTo>
                        <a:lnTo>
                          <a:pt x="570" y="492"/>
                        </a:lnTo>
                        <a:lnTo>
                          <a:pt x="585" y="467"/>
                        </a:lnTo>
                        <a:lnTo>
                          <a:pt x="597" y="443"/>
                        </a:lnTo>
                        <a:lnTo>
                          <a:pt x="607" y="416"/>
                        </a:lnTo>
                        <a:lnTo>
                          <a:pt x="614" y="388"/>
                        </a:lnTo>
                        <a:lnTo>
                          <a:pt x="618" y="359"/>
                        </a:lnTo>
                        <a:lnTo>
                          <a:pt x="621" y="329"/>
                        </a:lnTo>
                        <a:lnTo>
                          <a:pt x="621" y="329"/>
                        </a:lnTo>
                        <a:lnTo>
                          <a:pt x="618" y="299"/>
                        </a:lnTo>
                        <a:lnTo>
                          <a:pt x="614" y="271"/>
                        </a:lnTo>
                        <a:lnTo>
                          <a:pt x="607" y="243"/>
                        </a:lnTo>
                        <a:lnTo>
                          <a:pt x="597" y="216"/>
                        </a:lnTo>
                        <a:lnTo>
                          <a:pt x="585" y="191"/>
                        </a:lnTo>
                        <a:lnTo>
                          <a:pt x="570" y="166"/>
                        </a:lnTo>
                        <a:lnTo>
                          <a:pt x="554" y="144"/>
                        </a:lnTo>
                        <a:lnTo>
                          <a:pt x="535" y="123"/>
                        </a:lnTo>
                        <a:lnTo>
                          <a:pt x="515" y="105"/>
                        </a:lnTo>
                        <a:lnTo>
                          <a:pt x="492" y="88"/>
                        </a:lnTo>
                        <a:lnTo>
                          <a:pt x="468" y="74"/>
                        </a:lnTo>
                        <a:lnTo>
                          <a:pt x="442" y="62"/>
                        </a:lnTo>
                        <a:lnTo>
                          <a:pt x="415" y="51"/>
                        </a:lnTo>
                        <a:lnTo>
                          <a:pt x="387" y="44"/>
                        </a:lnTo>
                        <a:lnTo>
                          <a:pt x="359" y="40"/>
                        </a:lnTo>
                        <a:lnTo>
                          <a:pt x="329" y="37"/>
                        </a:lnTo>
                        <a:lnTo>
                          <a:pt x="329" y="37"/>
                        </a:lnTo>
                        <a:close/>
                      </a:path>
                    </a:pathLst>
                  </a:custGeom>
                  <a:solidFill>
                    <a:srgbClr val="FABB01"/>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01" name="Freeform 624">
                  <a:extLst>
                    <a:ext uri="{FF2B5EF4-FFF2-40B4-BE49-F238E27FC236}">
                      <a16:creationId xmlns:a16="http://schemas.microsoft.com/office/drawing/2014/main" id="{A377D7C4-F8E6-4CB1-AB83-57C763287EB1}"/>
                    </a:ext>
                  </a:extLst>
                </p:cNvPr>
                <p:cNvSpPr>
                  <a:spLocks noChangeAspect="1" noEditPoints="1"/>
                </p:cNvSpPr>
                <p:nvPr/>
              </p:nvSpPr>
              <p:spPr bwMode="auto">
                <a:xfrm>
                  <a:off x="4858380" y="1803415"/>
                  <a:ext cx="367042" cy="367042"/>
                </a:xfrm>
                <a:custGeom>
                  <a:avLst/>
                  <a:gdLst>
                    <a:gd name="T0" fmla="*/ 379 w 512"/>
                    <a:gd name="T1" fmla="*/ 223 h 512"/>
                    <a:gd name="T2" fmla="*/ 353 w 512"/>
                    <a:gd name="T3" fmla="*/ 181 h 512"/>
                    <a:gd name="T4" fmla="*/ 314 w 512"/>
                    <a:gd name="T5" fmla="*/ 149 h 512"/>
                    <a:gd name="T6" fmla="*/ 284 w 512"/>
                    <a:gd name="T7" fmla="*/ 151 h 512"/>
                    <a:gd name="T8" fmla="*/ 228 w 512"/>
                    <a:gd name="T9" fmla="*/ 151 h 512"/>
                    <a:gd name="T10" fmla="*/ 176 w 512"/>
                    <a:gd name="T11" fmla="*/ 160 h 512"/>
                    <a:gd name="T12" fmla="*/ 144 w 512"/>
                    <a:gd name="T13" fmla="*/ 206 h 512"/>
                    <a:gd name="T14" fmla="*/ 181 w 512"/>
                    <a:gd name="T15" fmla="*/ 282 h 512"/>
                    <a:gd name="T16" fmla="*/ 239 w 512"/>
                    <a:gd name="T17" fmla="*/ 288 h 512"/>
                    <a:gd name="T18" fmla="*/ 279 w 512"/>
                    <a:gd name="T19" fmla="*/ 309 h 512"/>
                    <a:gd name="T20" fmla="*/ 332 w 512"/>
                    <a:gd name="T21" fmla="*/ 373 h 512"/>
                    <a:gd name="T22" fmla="*/ 370 w 512"/>
                    <a:gd name="T23" fmla="*/ 302 h 512"/>
                    <a:gd name="T24" fmla="*/ 394 w 512"/>
                    <a:gd name="T25" fmla="*/ 261 h 512"/>
                    <a:gd name="T26" fmla="*/ 185 w 512"/>
                    <a:gd name="T27" fmla="*/ 242 h 512"/>
                    <a:gd name="T28" fmla="*/ 140 w 512"/>
                    <a:gd name="T29" fmla="*/ 251 h 512"/>
                    <a:gd name="T30" fmla="*/ 172 w 512"/>
                    <a:gd name="T31" fmla="*/ 197 h 512"/>
                    <a:gd name="T32" fmla="*/ 202 w 512"/>
                    <a:gd name="T33" fmla="*/ 233 h 512"/>
                    <a:gd name="T34" fmla="*/ 234 w 512"/>
                    <a:gd name="T35" fmla="*/ 185 h 512"/>
                    <a:gd name="T36" fmla="*/ 255 w 512"/>
                    <a:gd name="T37" fmla="*/ 177 h 512"/>
                    <a:gd name="T38" fmla="*/ 259 w 512"/>
                    <a:gd name="T39" fmla="*/ 198 h 512"/>
                    <a:gd name="T40" fmla="*/ 234 w 512"/>
                    <a:gd name="T41" fmla="*/ 213 h 512"/>
                    <a:gd name="T42" fmla="*/ 284 w 512"/>
                    <a:gd name="T43" fmla="*/ 248 h 512"/>
                    <a:gd name="T44" fmla="*/ 273 w 512"/>
                    <a:gd name="T45" fmla="*/ 266 h 512"/>
                    <a:gd name="T46" fmla="*/ 230 w 512"/>
                    <a:gd name="T47" fmla="*/ 246 h 512"/>
                    <a:gd name="T48" fmla="*/ 283 w 512"/>
                    <a:gd name="T49" fmla="*/ 215 h 512"/>
                    <a:gd name="T50" fmla="*/ 320 w 512"/>
                    <a:gd name="T51" fmla="*/ 192 h 512"/>
                    <a:gd name="T52" fmla="*/ 347 w 512"/>
                    <a:gd name="T53" fmla="*/ 233 h 512"/>
                    <a:gd name="T54" fmla="*/ 318 w 512"/>
                    <a:gd name="T55" fmla="*/ 213 h 512"/>
                    <a:gd name="T56" fmla="*/ 362 w 512"/>
                    <a:gd name="T57" fmla="*/ 266 h 512"/>
                    <a:gd name="T58" fmla="*/ 340 w 512"/>
                    <a:gd name="T59" fmla="*/ 281 h 512"/>
                    <a:gd name="T60" fmla="*/ 340 w 512"/>
                    <a:gd name="T61" fmla="*/ 324 h 512"/>
                    <a:gd name="T62" fmla="*/ 308 w 512"/>
                    <a:gd name="T63" fmla="*/ 311 h 512"/>
                    <a:gd name="T64" fmla="*/ 313 w 512"/>
                    <a:gd name="T65" fmla="*/ 264 h 512"/>
                    <a:gd name="T66" fmla="*/ 334 w 512"/>
                    <a:gd name="T67" fmla="*/ 255 h 512"/>
                    <a:gd name="T68" fmla="*/ 362 w 512"/>
                    <a:gd name="T69" fmla="*/ 266 h 512"/>
                    <a:gd name="T70" fmla="*/ 256 w 512"/>
                    <a:gd name="T71" fmla="*/ 512 h 512"/>
                    <a:gd name="T72" fmla="*/ 393 w 512"/>
                    <a:gd name="T73" fmla="*/ 302 h 512"/>
                    <a:gd name="T74" fmla="*/ 352 w 512"/>
                    <a:gd name="T75" fmla="*/ 384 h 512"/>
                    <a:gd name="T76" fmla="*/ 266 w 512"/>
                    <a:gd name="T77" fmla="*/ 384 h 512"/>
                    <a:gd name="T78" fmla="*/ 218 w 512"/>
                    <a:gd name="T79" fmla="*/ 320 h 512"/>
                    <a:gd name="T80" fmla="*/ 96 w 512"/>
                    <a:gd name="T81" fmla="*/ 245 h 512"/>
                    <a:gd name="T82" fmla="*/ 176 w 512"/>
                    <a:gd name="T83" fmla="*/ 138 h 512"/>
                    <a:gd name="T84" fmla="*/ 261 w 512"/>
                    <a:gd name="T85" fmla="*/ 117 h 512"/>
                    <a:gd name="T86" fmla="*/ 359 w 512"/>
                    <a:gd name="T87" fmla="*/ 160 h 512"/>
                    <a:gd name="T88" fmla="*/ 416 w 512"/>
                    <a:gd name="T89" fmla="*/ 26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382" y="238"/>
                      </a:moveTo>
                      <a:cubicBezTo>
                        <a:pt x="379" y="237"/>
                        <a:pt x="377" y="234"/>
                        <a:pt x="377" y="231"/>
                      </a:cubicBezTo>
                      <a:cubicBezTo>
                        <a:pt x="376" y="229"/>
                        <a:pt x="377" y="226"/>
                        <a:pt x="379" y="223"/>
                      </a:cubicBezTo>
                      <a:cubicBezTo>
                        <a:pt x="382" y="219"/>
                        <a:pt x="384" y="213"/>
                        <a:pt x="384" y="208"/>
                      </a:cubicBezTo>
                      <a:cubicBezTo>
                        <a:pt x="384" y="193"/>
                        <a:pt x="372" y="181"/>
                        <a:pt x="357" y="181"/>
                      </a:cubicBezTo>
                      <a:cubicBezTo>
                        <a:pt x="356" y="181"/>
                        <a:pt x="354" y="181"/>
                        <a:pt x="353" y="181"/>
                      </a:cubicBezTo>
                      <a:cubicBezTo>
                        <a:pt x="350" y="182"/>
                        <a:pt x="347" y="181"/>
                        <a:pt x="345" y="179"/>
                      </a:cubicBezTo>
                      <a:cubicBezTo>
                        <a:pt x="342" y="178"/>
                        <a:pt x="341" y="175"/>
                        <a:pt x="341" y="172"/>
                      </a:cubicBezTo>
                      <a:cubicBezTo>
                        <a:pt x="339" y="159"/>
                        <a:pt x="328" y="149"/>
                        <a:pt x="314" y="149"/>
                      </a:cubicBezTo>
                      <a:cubicBezTo>
                        <a:pt x="309" y="149"/>
                        <a:pt x="303" y="151"/>
                        <a:pt x="299" y="154"/>
                      </a:cubicBezTo>
                      <a:cubicBezTo>
                        <a:pt x="296" y="156"/>
                        <a:pt x="293" y="156"/>
                        <a:pt x="291" y="156"/>
                      </a:cubicBezTo>
                      <a:cubicBezTo>
                        <a:pt x="288" y="155"/>
                        <a:pt x="285" y="154"/>
                        <a:pt x="284" y="151"/>
                      </a:cubicBezTo>
                      <a:cubicBezTo>
                        <a:pt x="279" y="143"/>
                        <a:pt x="270" y="138"/>
                        <a:pt x="261" y="138"/>
                      </a:cubicBezTo>
                      <a:cubicBezTo>
                        <a:pt x="253" y="138"/>
                        <a:pt x="246" y="142"/>
                        <a:pt x="241" y="148"/>
                      </a:cubicBezTo>
                      <a:cubicBezTo>
                        <a:pt x="238" y="152"/>
                        <a:pt x="233" y="153"/>
                        <a:pt x="228" y="151"/>
                      </a:cubicBezTo>
                      <a:cubicBezTo>
                        <a:pt x="218" y="147"/>
                        <a:pt x="205" y="150"/>
                        <a:pt x="198" y="159"/>
                      </a:cubicBezTo>
                      <a:cubicBezTo>
                        <a:pt x="195" y="162"/>
                        <a:pt x="190" y="163"/>
                        <a:pt x="186" y="162"/>
                      </a:cubicBezTo>
                      <a:cubicBezTo>
                        <a:pt x="183" y="160"/>
                        <a:pt x="179" y="160"/>
                        <a:pt x="176" y="160"/>
                      </a:cubicBezTo>
                      <a:cubicBezTo>
                        <a:pt x="161" y="160"/>
                        <a:pt x="149" y="172"/>
                        <a:pt x="149" y="186"/>
                      </a:cubicBezTo>
                      <a:cubicBezTo>
                        <a:pt x="149" y="188"/>
                        <a:pt x="149" y="190"/>
                        <a:pt x="150" y="193"/>
                      </a:cubicBezTo>
                      <a:cubicBezTo>
                        <a:pt x="151" y="198"/>
                        <a:pt x="149" y="203"/>
                        <a:pt x="144" y="206"/>
                      </a:cubicBezTo>
                      <a:cubicBezTo>
                        <a:pt x="127" y="212"/>
                        <a:pt x="117" y="228"/>
                        <a:pt x="117" y="245"/>
                      </a:cubicBezTo>
                      <a:cubicBezTo>
                        <a:pt x="117" y="269"/>
                        <a:pt x="136" y="288"/>
                        <a:pt x="160" y="288"/>
                      </a:cubicBezTo>
                      <a:cubicBezTo>
                        <a:pt x="167" y="288"/>
                        <a:pt x="174" y="286"/>
                        <a:pt x="181" y="282"/>
                      </a:cubicBezTo>
                      <a:cubicBezTo>
                        <a:pt x="186" y="279"/>
                        <a:pt x="193" y="280"/>
                        <a:pt x="196" y="285"/>
                      </a:cubicBezTo>
                      <a:cubicBezTo>
                        <a:pt x="201" y="293"/>
                        <a:pt x="209" y="298"/>
                        <a:pt x="218" y="298"/>
                      </a:cubicBezTo>
                      <a:cubicBezTo>
                        <a:pt x="226" y="298"/>
                        <a:pt x="234" y="295"/>
                        <a:pt x="239" y="288"/>
                      </a:cubicBezTo>
                      <a:cubicBezTo>
                        <a:pt x="241" y="285"/>
                        <a:pt x="245" y="284"/>
                        <a:pt x="249" y="284"/>
                      </a:cubicBezTo>
                      <a:cubicBezTo>
                        <a:pt x="253" y="285"/>
                        <a:pt x="256" y="288"/>
                        <a:pt x="257" y="291"/>
                      </a:cubicBezTo>
                      <a:cubicBezTo>
                        <a:pt x="261" y="301"/>
                        <a:pt x="269" y="307"/>
                        <a:pt x="279" y="309"/>
                      </a:cubicBezTo>
                      <a:cubicBezTo>
                        <a:pt x="284" y="309"/>
                        <a:pt x="288" y="314"/>
                        <a:pt x="288" y="319"/>
                      </a:cubicBezTo>
                      <a:cubicBezTo>
                        <a:pt x="288" y="373"/>
                        <a:pt x="288" y="373"/>
                        <a:pt x="288" y="373"/>
                      </a:cubicBezTo>
                      <a:cubicBezTo>
                        <a:pt x="332" y="373"/>
                        <a:pt x="332" y="373"/>
                        <a:pt x="332" y="373"/>
                      </a:cubicBezTo>
                      <a:cubicBezTo>
                        <a:pt x="334" y="363"/>
                        <a:pt x="339" y="349"/>
                        <a:pt x="353" y="340"/>
                      </a:cubicBezTo>
                      <a:cubicBezTo>
                        <a:pt x="370" y="330"/>
                        <a:pt x="373" y="322"/>
                        <a:pt x="373" y="315"/>
                      </a:cubicBezTo>
                      <a:cubicBezTo>
                        <a:pt x="373" y="310"/>
                        <a:pt x="372" y="306"/>
                        <a:pt x="370" y="302"/>
                      </a:cubicBezTo>
                      <a:cubicBezTo>
                        <a:pt x="368" y="299"/>
                        <a:pt x="368" y="295"/>
                        <a:pt x="369" y="292"/>
                      </a:cubicBezTo>
                      <a:cubicBezTo>
                        <a:pt x="370" y="290"/>
                        <a:pt x="373" y="287"/>
                        <a:pt x="376" y="286"/>
                      </a:cubicBezTo>
                      <a:cubicBezTo>
                        <a:pt x="387" y="283"/>
                        <a:pt x="394" y="273"/>
                        <a:pt x="394" y="261"/>
                      </a:cubicBezTo>
                      <a:cubicBezTo>
                        <a:pt x="394" y="252"/>
                        <a:pt x="390" y="243"/>
                        <a:pt x="382" y="238"/>
                      </a:cubicBezTo>
                      <a:close/>
                      <a:moveTo>
                        <a:pt x="196" y="244"/>
                      </a:moveTo>
                      <a:cubicBezTo>
                        <a:pt x="193" y="246"/>
                        <a:pt x="188" y="245"/>
                        <a:pt x="185" y="242"/>
                      </a:cubicBezTo>
                      <a:cubicBezTo>
                        <a:pt x="182" y="240"/>
                        <a:pt x="168" y="245"/>
                        <a:pt x="155" y="254"/>
                      </a:cubicBezTo>
                      <a:cubicBezTo>
                        <a:pt x="153" y="255"/>
                        <a:pt x="151" y="256"/>
                        <a:pt x="149" y="256"/>
                      </a:cubicBezTo>
                      <a:cubicBezTo>
                        <a:pt x="146" y="256"/>
                        <a:pt x="142" y="254"/>
                        <a:pt x="140" y="251"/>
                      </a:cubicBezTo>
                      <a:cubicBezTo>
                        <a:pt x="137" y="247"/>
                        <a:pt x="138" y="240"/>
                        <a:pt x="143" y="236"/>
                      </a:cubicBezTo>
                      <a:cubicBezTo>
                        <a:pt x="147" y="233"/>
                        <a:pt x="163" y="222"/>
                        <a:pt x="179" y="221"/>
                      </a:cubicBezTo>
                      <a:cubicBezTo>
                        <a:pt x="177" y="212"/>
                        <a:pt x="175" y="203"/>
                        <a:pt x="172" y="197"/>
                      </a:cubicBezTo>
                      <a:cubicBezTo>
                        <a:pt x="169" y="192"/>
                        <a:pt x="171" y="185"/>
                        <a:pt x="176" y="182"/>
                      </a:cubicBezTo>
                      <a:cubicBezTo>
                        <a:pt x="181" y="179"/>
                        <a:pt x="188" y="181"/>
                        <a:pt x="190" y="187"/>
                      </a:cubicBezTo>
                      <a:cubicBezTo>
                        <a:pt x="199" y="203"/>
                        <a:pt x="202" y="230"/>
                        <a:pt x="202" y="233"/>
                      </a:cubicBezTo>
                      <a:cubicBezTo>
                        <a:pt x="203" y="238"/>
                        <a:pt x="200" y="242"/>
                        <a:pt x="196" y="244"/>
                      </a:cubicBezTo>
                      <a:close/>
                      <a:moveTo>
                        <a:pt x="223" y="197"/>
                      </a:moveTo>
                      <a:cubicBezTo>
                        <a:pt x="224" y="195"/>
                        <a:pt x="225" y="191"/>
                        <a:pt x="234" y="185"/>
                      </a:cubicBezTo>
                      <a:cubicBezTo>
                        <a:pt x="233" y="182"/>
                        <a:pt x="234" y="178"/>
                        <a:pt x="236" y="176"/>
                      </a:cubicBezTo>
                      <a:cubicBezTo>
                        <a:pt x="239" y="171"/>
                        <a:pt x="245" y="169"/>
                        <a:pt x="250" y="172"/>
                      </a:cubicBezTo>
                      <a:cubicBezTo>
                        <a:pt x="253" y="173"/>
                        <a:pt x="254" y="175"/>
                        <a:pt x="255" y="177"/>
                      </a:cubicBezTo>
                      <a:cubicBezTo>
                        <a:pt x="255" y="177"/>
                        <a:pt x="256" y="177"/>
                        <a:pt x="257" y="177"/>
                      </a:cubicBezTo>
                      <a:cubicBezTo>
                        <a:pt x="262" y="178"/>
                        <a:pt x="266" y="182"/>
                        <a:pt x="266" y="187"/>
                      </a:cubicBezTo>
                      <a:cubicBezTo>
                        <a:pt x="267" y="192"/>
                        <a:pt x="264" y="197"/>
                        <a:pt x="259" y="198"/>
                      </a:cubicBezTo>
                      <a:cubicBezTo>
                        <a:pt x="254" y="200"/>
                        <a:pt x="248" y="202"/>
                        <a:pt x="245" y="204"/>
                      </a:cubicBezTo>
                      <a:cubicBezTo>
                        <a:pt x="245" y="206"/>
                        <a:pt x="244" y="208"/>
                        <a:pt x="242" y="210"/>
                      </a:cubicBezTo>
                      <a:cubicBezTo>
                        <a:pt x="240" y="212"/>
                        <a:pt x="237" y="213"/>
                        <a:pt x="234" y="213"/>
                      </a:cubicBezTo>
                      <a:cubicBezTo>
                        <a:pt x="232" y="213"/>
                        <a:pt x="229" y="212"/>
                        <a:pt x="227" y="210"/>
                      </a:cubicBezTo>
                      <a:cubicBezTo>
                        <a:pt x="223" y="207"/>
                        <a:pt x="222" y="202"/>
                        <a:pt x="223" y="197"/>
                      </a:cubicBezTo>
                      <a:close/>
                      <a:moveTo>
                        <a:pt x="284" y="248"/>
                      </a:moveTo>
                      <a:cubicBezTo>
                        <a:pt x="288" y="251"/>
                        <a:pt x="289" y="257"/>
                        <a:pt x="286" y="261"/>
                      </a:cubicBezTo>
                      <a:cubicBezTo>
                        <a:pt x="284" y="265"/>
                        <a:pt x="281" y="266"/>
                        <a:pt x="277" y="266"/>
                      </a:cubicBezTo>
                      <a:cubicBezTo>
                        <a:pt x="276" y="266"/>
                        <a:pt x="274" y="266"/>
                        <a:pt x="273" y="266"/>
                      </a:cubicBezTo>
                      <a:cubicBezTo>
                        <a:pt x="255" y="258"/>
                        <a:pt x="239" y="265"/>
                        <a:pt x="239" y="265"/>
                      </a:cubicBezTo>
                      <a:cubicBezTo>
                        <a:pt x="233" y="268"/>
                        <a:pt x="227" y="265"/>
                        <a:pt x="225" y="260"/>
                      </a:cubicBezTo>
                      <a:cubicBezTo>
                        <a:pt x="222" y="255"/>
                        <a:pt x="224" y="249"/>
                        <a:pt x="230" y="246"/>
                      </a:cubicBezTo>
                      <a:cubicBezTo>
                        <a:pt x="230" y="246"/>
                        <a:pt x="243" y="240"/>
                        <a:pt x="260" y="241"/>
                      </a:cubicBezTo>
                      <a:cubicBezTo>
                        <a:pt x="260" y="234"/>
                        <a:pt x="262" y="226"/>
                        <a:pt x="268" y="217"/>
                      </a:cubicBezTo>
                      <a:cubicBezTo>
                        <a:pt x="272" y="213"/>
                        <a:pt x="279" y="212"/>
                        <a:pt x="283" y="215"/>
                      </a:cubicBezTo>
                      <a:cubicBezTo>
                        <a:pt x="288" y="219"/>
                        <a:pt x="289" y="225"/>
                        <a:pt x="286" y="230"/>
                      </a:cubicBezTo>
                      <a:cubicBezTo>
                        <a:pt x="277" y="241"/>
                        <a:pt x="283" y="247"/>
                        <a:pt x="284" y="248"/>
                      </a:cubicBezTo>
                      <a:close/>
                      <a:moveTo>
                        <a:pt x="320" y="192"/>
                      </a:moveTo>
                      <a:cubicBezTo>
                        <a:pt x="320" y="192"/>
                        <a:pt x="320" y="192"/>
                        <a:pt x="320" y="192"/>
                      </a:cubicBezTo>
                      <a:cubicBezTo>
                        <a:pt x="325" y="192"/>
                        <a:pt x="336" y="195"/>
                        <a:pt x="350" y="218"/>
                      </a:cubicBezTo>
                      <a:cubicBezTo>
                        <a:pt x="353" y="223"/>
                        <a:pt x="352" y="230"/>
                        <a:pt x="347" y="233"/>
                      </a:cubicBezTo>
                      <a:cubicBezTo>
                        <a:pt x="345" y="234"/>
                        <a:pt x="343" y="234"/>
                        <a:pt x="341" y="234"/>
                      </a:cubicBezTo>
                      <a:cubicBezTo>
                        <a:pt x="337" y="234"/>
                        <a:pt x="334" y="233"/>
                        <a:pt x="332" y="229"/>
                      </a:cubicBezTo>
                      <a:cubicBezTo>
                        <a:pt x="324" y="217"/>
                        <a:pt x="319" y="213"/>
                        <a:pt x="318" y="213"/>
                      </a:cubicBezTo>
                      <a:cubicBezTo>
                        <a:pt x="313" y="212"/>
                        <a:pt x="309" y="208"/>
                        <a:pt x="309" y="202"/>
                      </a:cubicBezTo>
                      <a:cubicBezTo>
                        <a:pt x="309" y="196"/>
                        <a:pt x="314" y="192"/>
                        <a:pt x="320" y="192"/>
                      </a:cubicBezTo>
                      <a:close/>
                      <a:moveTo>
                        <a:pt x="362" y="266"/>
                      </a:moveTo>
                      <a:cubicBezTo>
                        <a:pt x="346" y="266"/>
                        <a:pt x="341" y="279"/>
                        <a:pt x="340" y="280"/>
                      </a:cubicBezTo>
                      <a:cubicBezTo>
                        <a:pt x="340" y="280"/>
                        <a:pt x="340" y="281"/>
                        <a:pt x="340" y="281"/>
                      </a:cubicBezTo>
                      <a:cubicBezTo>
                        <a:pt x="340" y="281"/>
                        <a:pt x="340" y="281"/>
                        <a:pt x="340" y="281"/>
                      </a:cubicBezTo>
                      <a:cubicBezTo>
                        <a:pt x="340" y="282"/>
                        <a:pt x="335" y="294"/>
                        <a:pt x="329" y="304"/>
                      </a:cubicBezTo>
                      <a:cubicBezTo>
                        <a:pt x="329" y="306"/>
                        <a:pt x="332" y="309"/>
                        <a:pt x="335" y="310"/>
                      </a:cubicBezTo>
                      <a:cubicBezTo>
                        <a:pt x="340" y="313"/>
                        <a:pt x="342" y="319"/>
                        <a:pt x="340" y="324"/>
                      </a:cubicBezTo>
                      <a:cubicBezTo>
                        <a:pt x="338" y="328"/>
                        <a:pt x="334" y="330"/>
                        <a:pt x="330" y="330"/>
                      </a:cubicBezTo>
                      <a:cubicBezTo>
                        <a:pt x="329" y="330"/>
                        <a:pt x="327" y="330"/>
                        <a:pt x="326" y="329"/>
                      </a:cubicBezTo>
                      <a:cubicBezTo>
                        <a:pt x="323" y="328"/>
                        <a:pt x="311" y="322"/>
                        <a:pt x="308" y="311"/>
                      </a:cubicBezTo>
                      <a:cubicBezTo>
                        <a:pt x="306" y="305"/>
                        <a:pt x="307" y="298"/>
                        <a:pt x="311" y="293"/>
                      </a:cubicBezTo>
                      <a:cubicBezTo>
                        <a:pt x="315" y="286"/>
                        <a:pt x="319" y="277"/>
                        <a:pt x="320" y="274"/>
                      </a:cubicBezTo>
                      <a:cubicBezTo>
                        <a:pt x="320" y="272"/>
                        <a:pt x="317" y="267"/>
                        <a:pt x="313" y="264"/>
                      </a:cubicBezTo>
                      <a:cubicBezTo>
                        <a:pt x="308" y="261"/>
                        <a:pt x="308" y="254"/>
                        <a:pt x="311" y="249"/>
                      </a:cubicBezTo>
                      <a:cubicBezTo>
                        <a:pt x="315" y="244"/>
                        <a:pt x="321" y="244"/>
                        <a:pt x="326" y="247"/>
                      </a:cubicBezTo>
                      <a:cubicBezTo>
                        <a:pt x="327" y="248"/>
                        <a:pt x="330" y="250"/>
                        <a:pt x="334" y="255"/>
                      </a:cubicBezTo>
                      <a:cubicBezTo>
                        <a:pt x="341" y="249"/>
                        <a:pt x="350" y="245"/>
                        <a:pt x="363" y="245"/>
                      </a:cubicBezTo>
                      <a:cubicBezTo>
                        <a:pt x="369" y="245"/>
                        <a:pt x="373" y="250"/>
                        <a:pt x="373" y="256"/>
                      </a:cubicBezTo>
                      <a:cubicBezTo>
                        <a:pt x="373" y="262"/>
                        <a:pt x="368" y="266"/>
                        <a:pt x="362" y="26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302"/>
                      </a:moveTo>
                      <a:cubicBezTo>
                        <a:pt x="394" y="306"/>
                        <a:pt x="394" y="310"/>
                        <a:pt x="394" y="314"/>
                      </a:cubicBezTo>
                      <a:cubicBezTo>
                        <a:pt x="395" y="336"/>
                        <a:pt x="379" y="349"/>
                        <a:pt x="365" y="358"/>
                      </a:cubicBezTo>
                      <a:cubicBezTo>
                        <a:pt x="352" y="366"/>
                        <a:pt x="352" y="384"/>
                        <a:pt x="352" y="384"/>
                      </a:cubicBezTo>
                      <a:cubicBezTo>
                        <a:pt x="352" y="390"/>
                        <a:pt x="347" y="394"/>
                        <a:pt x="341" y="394"/>
                      </a:cubicBezTo>
                      <a:cubicBezTo>
                        <a:pt x="277" y="394"/>
                        <a:pt x="277" y="394"/>
                        <a:pt x="277" y="394"/>
                      </a:cubicBezTo>
                      <a:cubicBezTo>
                        <a:pt x="271" y="394"/>
                        <a:pt x="266" y="390"/>
                        <a:pt x="266" y="384"/>
                      </a:cubicBezTo>
                      <a:cubicBezTo>
                        <a:pt x="266" y="328"/>
                        <a:pt x="266" y="328"/>
                        <a:pt x="266" y="328"/>
                      </a:cubicBezTo>
                      <a:cubicBezTo>
                        <a:pt x="258" y="324"/>
                        <a:pt x="250" y="319"/>
                        <a:pt x="245" y="312"/>
                      </a:cubicBezTo>
                      <a:cubicBezTo>
                        <a:pt x="237" y="317"/>
                        <a:pt x="228" y="320"/>
                        <a:pt x="218" y="320"/>
                      </a:cubicBezTo>
                      <a:cubicBezTo>
                        <a:pt x="205" y="320"/>
                        <a:pt x="192" y="314"/>
                        <a:pt x="183" y="304"/>
                      </a:cubicBezTo>
                      <a:cubicBezTo>
                        <a:pt x="176" y="307"/>
                        <a:pt x="168" y="309"/>
                        <a:pt x="160" y="309"/>
                      </a:cubicBezTo>
                      <a:cubicBezTo>
                        <a:pt x="124" y="309"/>
                        <a:pt x="96" y="280"/>
                        <a:pt x="96" y="245"/>
                      </a:cubicBezTo>
                      <a:cubicBezTo>
                        <a:pt x="96" y="222"/>
                        <a:pt x="108" y="201"/>
                        <a:pt x="128" y="190"/>
                      </a:cubicBezTo>
                      <a:cubicBezTo>
                        <a:pt x="128" y="188"/>
                        <a:pt x="128" y="187"/>
                        <a:pt x="128" y="186"/>
                      </a:cubicBezTo>
                      <a:cubicBezTo>
                        <a:pt x="128" y="160"/>
                        <a:pt x="149" y="138"/>
                        <a:pt x="176" y="138"/>
                      </a:cubicBezTo>
                      <a:cubicBezTo>
                        <a:pt x="179" y="138"/>
                        <a:pt x="183" y="139"/>
                        <a:pt x="187" y="140"/>
                      </a:cubicBezTo>
                      <a:cubicBezTo>
                        <a:pt x="198" y="129"/>
                        <a:pt x="215" y="125"/>
                        <a:pt x="229" y="129"/>
                      </a:cubicBezTo>
                      <a:cubicBezTo>
                        <a:pt x="238" y="121"/>
                        <a:pt x="249" y="117"/>
                        <a:pt x="261" y="117"/>
                      </a:cubicBezTo>
                      <a:cubicBezTo>
                        <a:pt x="274" y="117"/>
                        <a:pt x="286" y="122"/>
                        <a:pt x="295" y="132"/>
                      </a:cubicBezTo>
                      <a:cubicBezTo>
                        <a:pt x="301" y="129"/>
                        <a:pt x="308" y="128"/>
                        <a:pt x="314" y="128"/>
                      </a:cubicBezTo>
                      <a:cubicBezTo>
                        <a:pt x="335" y="128"/>
                        <a:pt x="353" y="141"/>
                        <a:pt x="359" y="160"/>
                      </a:cubicBezTo>
                      <a:cubicBezTo>
                        <a:pt x="385" y="161"/>
                        <a:pt x="405" y="182"/>
                        <a:pt x="405" y="208"/>
                      </a:cubicBezTo>
                      <a:cubicBezTo>
                        <a:pt x="405" y="214"/>
                        <a:pt x="404" y="221"/>
                        <a:pt x="401" y="227"/>
                      </a:cubicBezTo>
                      <a:cubicBezTo>
                        <a:pt x="410" y="236"/>
                        <a:pt x="416" y="248"/>
                        <a:pt x="416" y="261"/>
                      </a:cubicBezTo>
                      <a:cubicBezTo>
                        <a:pt x="416" y="278"/>
                        <a:pt x="407" y="293"/>
                        <a:pt x="393" y="302"/>
                      </a:cubicBezTo>
                      <a:close/>
                    </a:path>
                  </a:pathLst>
                </a:custGeom>
                <a:solidFill>
                  <a:srgbClr val="FABB0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99" name="TextBox 98">
                <a:extLst>
                  <a:ext uri="{FF2B5EF4-FFF2-40B4-BE49-F238E27FC236}">
                    <a16:creationId xmlns:a16="http://schemas.microsoft.com/office/drawing/2014/main" id="{DD278962-AA98-4763-A246-A6E187474E9B}"/>
                  </a:ext>
                </a:extLst>
              </p:cNvPr>
              <p:cNvSpPr txBox="1"/>
              <p:nvPr/>
            </p:nvSpPr>
            <p:spPr>
              <a:xfrm>
                <a:off x="1229137" y="3435437"/>
                <a:ext cx="2200615" cy="461665"/>
              </a:xfrm>
              <a:prstGeom prst="rect">
                <a:avLst/>
              </a:prstGeom>
              <a:noFill/>
            </p:spPr>
            <p:txBody>
              <a:bodyPr wrap="square" rtlCol="0">
                <a:spAutoFit/>
              </a:bodyPr>
              <a:lstStyle/>
              <a:p>
                <a:pPr algn="ctr">
                  <a:defRPr/>
                </a:pPr>
                <a:r>
                  <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Technology and Collaboration Tools</a:t>
                </a:r>
              </a:p>
            </p:txBody>
          </p:sp>
        </p:grpSp>
        <p:sp>
          <p:nvSpPr>
            <p:cNvPr id="104" name="Rectangle 103">
              <a:extLst>
                <a:ext uri="{FF2B5EF4-FFF2-40B4-BE49-F238E27FC236}">
                  <a16:creationId xmlns:a16="http://schemas.microsoft.com/office/drawing/2014/main" id="{39ACB784-9E2C-4D5A-B9F2-7C4864E80FEB}"/>
                </a:ext>
              </a:extLst>
            </p:cNvPr>
            <p:cNvSpPr/>
            <p:nvPr/>
          </p:nvSpPr>
          <p:spPr>
            <a:xfrm>
              <a:off x="6267982" y="2368647"/>
              <a:ext cx="2594790" cy="2308324"/>
            </a:xfrm>
            <a:prstGeom prst="rect">
              <a:avLst/>
            </a:prstGeom>
          </p:spPr>
          <p:txBody>
            <a:bodyPr wrap="square">
              <a:spAutoFit/>
            </a:bodyPr>
            <a:lstStyle/>
            <a:p>
              <a:pPr marL="285750" lvl="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Are there any </a:t>
              </a:r>
              <a:r>
                <a:rPr lang="en-US" sz="1200" b="1">
                  <a:latin typeface="Open Sans" panose="020B0606030504020204" pitchFamily="34" charset="0"/>
                  <a:ea typeface="Open Sans" panose="020B0606030504020204" pitchFamily="34" charset="0"/>
                  <a:cs typeface="Open Sans" panose="020B0606030504020204" pitchFamily="34" charset="0"/>
                </a:rPr>
                <a:t>space, technology, access, or confidentiality concerns/constraints</a:t>
              </a:r>
              <a:r>
                <a:rPr lang="en-US" sz="1200">
                  <a:latin typeface="Open Sans" panose="020B0606030504020204" pitchFamily="34" charset="0"/>
                  <a:ea typeface="Open Sans" panose="020B0606030504020204" pitchFamily="34" charset="0"/>
                  <a:cs typeface="Open Sans" panose="020B0606030504020204" pitchFamily="34" charset="0"/>
                </a:rPr>
                <a:t> that would prevent you from successfully working from home?</a:t>
              </a:r>
            </a:p>
            <a:p>
              <a:pPr marL="285750" indent="-28575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Are you aware of the </a:t>
              </a:r>
              <a:r>
                <a:rPr lang="en-US" sz="1200" b="1">
                  <a:latin typeface="Open Sans" panose="020B0606030504020204" pitchFamily="34" charset="0"/>
                  <a:ea typeface="Open Sans" panose="020B0606030504020204" pitchFamily="34" charset="0"/>
                  <a:cs typeface="Open Sans" panose="020B0606030504020204" pitchFamily="34" charset="0"/>
                </a:rPr>
                <a:t>virtual hardware and software </a:t>
              </a:r>
              <a:r>
                <a:rPr lang="en-US" sz="1200">
                  <a:latin typeface="Open Sans" panose="020B0606030504020204" pitchFamily="34" charset="0"/>
                  <a:ea typeface="Open Sans" panose="020B0606030504020204" pitchFamily="34" charset="0"/>
                  <a:cs typeface="Open Sans" panose="020B0606030504020204" pitchFamily="34" charset="0"/>
                </a:rPr>
                <a:t>that is available to you? Do you feel confident in your ability to use these tools?</a:t>
              </a:r>
            </a:p>
          </p:txBody>
        </p:sp>
        <p:sp>
          <p:nvSpPr>
            <p:cNvPr id="105" name="Freeform 636">
              <a:extLst>
                <a:ext uri="{FF2B5EF4-FFF2-40B4-BE49-F238E27FC236}">
                  <a16:creationId xmlns:a16="http://schemas.microsoft.com/office/drawing/2014/main" id="{7B73441E-B526-4D1A-808A-1D34FE3D0C5A}"/>
                </a:ext>
              </a:extLst>
            </p:cNvPr>
            <p:cNvSpPr>
              <a:spLocks noChangeAspect="1" noEditPoints="1"/>
            </p:cNvSpPr>
            <p:nvPr/>
          </p:nvSpPr>
          <p:spPr bwMode="auto">
            <a:xfrm>
              <a:off x="8998974" y="1875241"/>
              <a:ext cx="367042" cy="367042"/>
            </a:xfrm>
            <a:custGeom>
              <a:avLst/>
              <a:gdLst>
                <a:gd name="T0" fmla="*/ 260 w 512"/>
                <a:gd name="T1" fmla="*/ 165 h 512"/>
                <a:gd name="T2" fmla="*/ 295 w 512"/>
                <a:gd name="T3" fmla="*/ 288 h 512"/>
                <a:gd name="T4" fmla="*/ 128 w 512"/>
                <a:gd name="T5" fmla="*/ 288 h 512"/>
                <a:gd name="T6" fmla="*/ 119 w 512"/>
                <a:gd name="T7" fmla="*/ 250 h 512"/>
                <a:gd name="T8" fmla="*/ 260 w 512"/>
                <a:gd name="T9" fmla="*/ 165 h 512"/>
                <a:gd name="T10" fmla="*/ 192 w 512"/>
                <a:gd name="T11" fmla="*/ 309 h 512"/>
                <a:gd name="T12" fmla="*/ 213 w 512"/>
                <a:gd name="T13" fmla="*/ 330 h 512"/>
                <a:gd name="T14" fmla="*/ 234 w 512"/>
                <a:gd name="T15" fmla="*/ 309 h 512"/>
                <a:gd name="T16" fmla="*/ 234 w 512"/>
                <a:gd name="T17" fmla="*/ 309 h 512"/>
                <a:gd name="T18" fmla="*/ 192 w 512"/>
                <a:gd name="T19" fmla="*/ 309 h 512"/>
                <a:gd name="T20" fmla="*/ 192 w 512"/>
                <a:gd name="T21" fmla="*/ 309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301 w 512"/>
                <a:gd name="T33" fmla="*/ 177 h 512"/>
                <a:gd name="T34" fmla="*/ 309 w 512"/>
                <a:gd name="T35" fmla="*/ 181 h 512"/>
                <a:gd name="T36" fmla="*/ 316 w 512"/>
                <a:gd name="T37" fmla="*/ 179 h 512"/>
                <a:gd name="T38" fmla="*/ 369 w 512"/>
                <a:gd name="T39" fmla="*/ 136 h 512"/>
                <a:gd name="T40" fmla="*/ 371 w 512"/>
                <a:gd name="T41" fmla="*/ 121 h 512"/>
                <a:gd name="T42" fmla="*/ 356 w 512"/>
                <a:gd name="T43" fmla="*/ 119 h 512"/>
                <a:gd name="T44" fmla="*/ 302 w 512"/>
                <a:gd name="T45" fmla="*/ 162 h 512"/>
                <a:gd name="T46" fmla="*/ 301 w 512"/>
                <a:gd name="T47" fmla="*/ 177 h 512"/>
                <a:gd name="T48" fmla="*/ 319 w 512"/>
                <a:gd name="T49" fmla="*/ 295 h 512"/>
                <a:gd name="T50" fmla="*/ 277 w 512"/>
                <a:gd name="T51" fmla="*/ 146 h 512"/>
                <a:gd name="T52" fmla="*/ 270 w 512"/>
                <a:gd name="T53" fmla="*/ 139 h 512"/>
                <a:gd name="T54" fmla="*/ 261 w 512"/>
                <a:gd name="T55" fmla="*/ 140 h 512"/>
                <a:gd name="T56" fmla="*/ 101 w 512"/>
                <a:gd name="T57" fmla="*/ 236 h 512"/>
                <a:gd name="T58" fmla="*/ 96 w 512"/>
                <a:gd name="T59" fmla="*/ 248 h 512"/>
                <a:gd name="T60" fmla="*/ 110 w 512"/>
                <a:gd name="T61" fmla="*/ 301 h 512"/>
                <a:gd name="T62" fmla="*/ 120 w 512"/>
                <a:gd name="T63" fmla="*/ 309 h 512"/>
                <a:gd name="T64" fmla="*/ 170 w 512"/>
                <a:gd name="T65" fmla="*/ 309 h 512"/>
                <a:gd name="T66" fmla="*/ 170 w 512"/>
                <a:gd name="T67" fmla="*/ 309 h 512"/>
                <a:gd name="T68" fmla="*/ 213 w 512"/>
                <a:gd name="T69" fmla="*/ 352 h 512"/>
                <a:gd name="T70" fmla="*/ 256 w 512"/>
                <a:gd name="T71" fmla="*/ 309 h 512"/>
                <a:gd name="T72" fmla="*/ 256 w 512"/>
                <a:gd name="T73" fmla="*/ 309 h 512"/>
                <a:gd name="T74" fmla="*/ 309 w 512"/>
                <a:gd name="T75" fmla="*/ 309 h 512"/>
                <a:gd name="T76" fmla="*/ 309 w 512"/>
                <a:gd name="T77" fmla="*/ 309 h 512"/>
                <a:gd name="T78" fmla="*/ 318 w 512"/>
                <a:gd name="T79" fmla="*/ 305 h 512"/>
                <a:gd name="T80" fmla="*/ 319 w 512"/>
                <a:gd name="T81" fmla="*/ 295 h 512"/>
                <a:gd name="T82" fmla="*/ 416 w 512"/>
                <a:gd name="T83" fmla="*/ 279 h 512"/>
                <a:gd name="T84" fmla="*/ 407 w 512"/>
                <a:gd name="T85" fmla="*/ 266 h 512"/>
                <a:gd name="T86" fmla="*/ 343 w 512"/>
                <a:gd name="T87" fmla="*/ 256 h 512"/>
                <a:gd name="T88" fmla="*/ 330 w 512"/>
                <a:gd name="T89" fmla="*/ 265 h 512"/>
                <a:gd name="T90" fmla="*/ 339 w 512"/>
                <a:gd name="T91" fmla="*/ 277 h 512"/>
                <a:gd name="T92" fmla="*/ 403 w 512"/>
                <a:gd name="T93" fmla="*/ 288 h 512"/>
                <a:gd name="T94" fmla="*/ 405 w 512"/>
                <a:gd name="T95" fmla="*/ 288 h 512"/>
                <a:gd name="T96" fmla="*/ 416 w 512"/>
                <a:gd name="T97" fmla="*/ 279 h 512"/>
                <a:gd name="T98" fmla="*/ 415 w 512"/>
                <a:gd name="T99" fmla="*/ 189 h 512"/>
                <a:gd name="T100" fmla="*/ 402 w 512"/>
                <a:gd name="T101" fmla="*/ 181 h 512"/>
                <a:gd name="T102" fmla="*/ 327 w 512"/>
                <a:gd name="T103" fmla="*/ 203 h 512"/>
                <a:gd name="T104" fmla="*/ 320 w 512"/>
                <a:gd name="T105" fmla="*/ 216 h 512"/>
                <a:gd name="T106" fmla="*/ 330 w 512"/>
                <a:gd name="T107" fmla="*/ 224 h 512"/>
                <a:gd name="T108" fmla="*/ 333 w 512"/>
                <a:gd name="T109" fmla="*/ 223 h 512"/>
                <a:gd name="T110" fmla="*/ 408 w 512"/>
                <a:gd name="T111" fmla="*/ 202 h 512"/>
                <a:gd name="T112" fmla="*/ 415 w 512"/>
                <a:gd name="T113" fmla="*/ 18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2" h="512">
                  <a:moveTo>
                    <a:pt x="260" y="165"/>
                  </a:moveTo>
                  <a:cubicBezTo>
                    <a:pt x="295" y="288"/>
                    <a:pt x="295" y="288"/>
                    <a:pt x="295" y="288"/>
                  </a:cubicBezTo>
                  <a:cubicBezTo>
                    <a:pt x="128" y="288"/>
                    <a:pt x="128" y="288"/>
                    <a:pt x="128" y="288"/>
                  </a:cubicBezTo>
                  <a:cubicBezTo>
                    <a:pt x="119" y="250"/>
                    <a:pt x="119" y="250"/>
                    <a:pt x="119" y="250"/>
                  </a:cubicBezTo>
                  <a:lnTo>
                    <a:pt x="260" y="165"/>
                  </a:lnTo>
                  <a:close/>
                  <a:moveTo>
                    <a:pt x="192" y="309"/>
                  </a:moveTo>
                  <a:cubicBezTo>
                    <a:pt x="192" y="321"/>
                    <a:pt x="201" y="330"/>
                    <a:pt x="213" y="330"/>
                  </a:cubicBezTo>
                  <a:cubicBezTo>
                    <a:pt x="225" y="330"/>
                    <a:pt x="234" y="321"/>
                    <a:pt x="234" y="309"/>
                  </a:cubicBezTo>
                  <a:cubicBezTo>
                    <a:pt x="234" y="309"/>
                    <a:pt x="234" y="309"/>
                    <a:pt x="234" y="309"/>
                  </a:cubicBezTo>
                  <a:cubicBezTo>
                    <a:pt x="192" y="309"/>
                    <a:pt x="192" y="309"/>
                    <a:pt x="192" y="309"/>
                  </a:cubicBezTo>
                  <a:cubicBezTo>
                    <a:pt x="192" y="309"/>
                    <a:pt x="192" y="309"/>
                    <a:pt x="192" y="309"/>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01" y="177"/>
                  </a:moveTo>
                  <a:cubicBezTo>
                    <a:pt x="303" y="180"/>
                    <a:pt x="306" y="181"/>
                    <a:pt x="309" y="181"/>
                  </a:cubicBezTo>
                  <a:cubicBezTo>
                    <a:pt x="311" y="181"/>
                    <a:pt x="314" y="180"/>
                    <a:pt x="316" y="179"/>
                  </a:cubicBezTo>
                  <a:cubicBezTo>
                    <a:pt x="369" y="136"/>
                    <a:pt x="369" y="136"/>
                    <a:pt x="369" y="136"/>
                  </a:cubicBezTo>
                  <a:cubicBezTo>
                    <a:pt x="374" y="132"/>
                    <a:pt x="374" y="126"/>
                    <a:pt x="371" y="121"/>
                  </a:cubicBezTo>
                  <a:cubicBezTo>
                    <a:pt x="367" y="116"/>
                    <a:pt x="360" y="116"/>
                    <a:pt x="356" y="119"/>
                  </a:cubicBezTo>
                  <a:cubicBezTo>
                    <a:pt x="302" y="162"/>
                    <a:pt x="302" y="162"/>
                    <a:pt x="302" y="162"/>
                  </a:cubicBezTo>
                  <a:cubicBezTo>
                    <a:pt x="298" y="166"/>
                    <a:pt x="297" y="172"/>
                    <a:pt x="301" y="177"/>
                  </a:cubicBezTo>
                  <a:close/>
                  <a:moveTo>
                    <a:pt x="319" y="295"/>
                  </a:moveTo>
                  <a:cubicBezTo>
                    <a:pt x="277" y="146"/>
                    <a:pt x="277" y="146"/>
                    <a:pt x="277" y="146"/>
                  </a:cubicBezTo>
                  <a:cubicBezTo>
                    <a:pt x="276" y="143"/>
                    <a:pt x="273" y="140"/>
                    <a:pt x="270" y="139"/>
                  </a:cubicBezTo>
                  <a:cubicBezTo>
                    <a:pt x="267" y="138"/>
                    <a:pt x="264" y="138"/>
                    <a:pt x="261" y="140"/>
                  </a:cubicBezTo>
                  <a:cubicBezTo>
                    <a:pt x="101" y="236"/>
                    <a:pt x="101" y="236"/>
                    <a:pt x="101" y="236"/>
                  </a:cubicBezTo>
                  <a:cubicBezTo>
                    <a:pt x="97" y="238"/>
                    <a:pt x="95" y="243"/>
                    <a:pt x="96" y="248"/>
                  </a:cubicBezTo>
                  <a:cubicBezTo>
                    <a:pt x="110" y="301"/>
                    <a:pt x="110" y="301"/>
                    <a:pt x="110" y="301"/>
                  </a:cubicBezTo>
                  <a:cubicBezTo>
                    <a:pt x="111" y="306"/>
                    <a:pt x="115" y="309"/>
                    <a:pt x="120" y="309"/>
                  </a:cubicBezTo>
                  <a:cubicBezTo>
                    <a:pt x="170" y="309"/>
                    <a:pt x="170" y="309"/>
                    <a:pt x="170" y="309"/>
                  </a:cubicBezTo>
                  <a:cubicBezTo>
                    <a:pt x="170" y="309"/>
                    <a:pt x="170" y="309"/>
                    <a:pt x="170" y="309"/>
                  </a:cubicBezTo>
                  <a:cubicBezTo>
                    <a:pt x="170" y="333"/>
                    <a:pt x="189" y="352"/>
                    <a:pt x="213" y="352"/>
                  </a:cubicBezTo>
                  <a:cubicBezTo>
                    <a:pt x="237" y="352"/>
                    <a:pt x="256" y="333"/>
                    <a:pt x="256" y="309"/>
                  </a:cubicBezTo>
                  <a:cubicBezTo>
                    <a:pt x="256" y="309"/>
                    <a:pt x="256" y="309"/>
                    <a:pt x="256" y="309"/>
                  </a:cubicBezTo>
                  <a:cubicBezTo>
                    <a:pt x="309" y="309"/>
                    <a:pt x="309" y="309"/>
                    <a:pt x="309" y="309"/>
                  </a:cubicBezTo>
                  <a:cubicBezTo>
                    <a:pt x="309" y="309"/>
                    <a:pt x="309" y="309"/>
                    <a:pt x="309" y="309"/>
                  </a:cubicBezTo>
                  <a:cubicBezTo>
                    <a:pt x="312" y="309"/>
                    <a:pt x="316" y="307"/>
                    <a:pt x="318" y="305"/>
                  </a:cubicBezTo>
                  <a:cubicBezTo>
                    <a:pt x="320" y="302"/>
                    <a:pt x="320" y="299"/>
                    <a:pt x="319" y="295"/>
                  </a:cubicBezTo>
                  <a:close/>
                  <a:moveTo>
                    <a:pt x="416" y="279"/>
                  </a:moveTo>
                  <a:cubicBezTo>
                    <a:pt x="416" y="273"/>
                    <a:pt x="413" y="267"/>
                    <a:pt x="407" y="266"/>
                  </a:cubicBezTo>
                  <a:cubicBezTo>
                    <a:pt x="343" y="256"/>
                    <a:pt x="343" y="256"/>
                    <a:pt x="343" y="256"/>
                  </a:cubicBezTo>
                  <a:cubicBezTo>
                    <a:pt x="337" y="255"/>
                    <a:pt x="331" y="259"/>
                    <a:pt x="330" y="265"/>
                  </a:cubicBezTo>
                  <a:cubicBezTo>
                    <a:pt x="330" y="270"/>
                    <a:pt x="333" y="276"/>
                    <a:pt x="339" y="277"/>
                  </a:cubicBezTo>
                  <a:cubicBezTo>
                    <a:pt x="403" y="288"/>
                    <a:pt x="403" y="288"/>
                    <a:pt x="403" y="288"/>
                  </a:cubicBezTo>
                  <a:cubicBezTo>
                    <a:pt x="404" y="288"/>
                    <a:pt x="404" y="288"/>
                    <a:pt x="405" y="288"/>
                  </a:cubicBezTo>
                  <a:cubicBezTo>
                    <a:pt x="410" y="288"/>
                    <a:pt x="415" y="284"/>
                    <a:pt x="416" y="279"/>
                  </a:cubicBezTo>
                  <a:close/>
                  <a:moveTo>
                    <a:pt x="415" y="189"/>
                  </a:moveTo>
                  <a:cubicBezTo>
                    <a:pt x="414" y="183"/>
                    <a:pt x="408" y="180"/>
                    <a:pt x="402" y="181"/>
                  </a:cubicBezTo>
                  <a:cubicBezTo>
                    <a:pt x="327" y="203"/>
                    <a:pt x="327" y="203"/>
                    <a:pt x="327" y="203"/>
                  </a:cubicBezTo>
                  <a:cubicBezTo>
                    <a:pt x="322" y="204"/>
                    <a:pt x="318" y="210"/>
                    <a:pt x="320" y="216"/>
                  </a:cubicBezTo>
                  <a:cubicBezTo>
                    <a:pt x="321" y="221"/>
                    <a:pt x="326" y="224"/>
                    <a:pt x="330" y="224"/>
                  </a:cubicBezTo>
                  <a:cubicBezTo>
                    <a:pt x="331" y="224"/>
                    <a:pt x="332" y="224"/>
                    <a:pt x="333" y="223"/>
                  </a:cubicBezTo>
                  <a:cubicBezTo>
                    <a:pt x="408" y="202"/>
                    <a:pt x="408" y="202"/>
                    <a:pt x="408" y="202"/>
                  </a:cubicBezTo>
                  <a:cubicBezTo>
                    <a:pt x="414" y="200"/>
                    <a:pt x="417" y="194"/>
                    <a:pt x="415" y="189"/>
                  </a:cubicBezTo>
                  <a:close/>
                </a:path>
              </a:pathLst>
            </a:custGeom>
            <a:solidFill>
              <a:srgbClr val="9AA09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7" name="Freeform 806">
              <a:extLst>
                <a:ext uri="{FF2B5EF4-FFF2-40B4-BE49-F238E27FC236}">
                  <a16:creationId xmlns:a16="http://schemas.microsoft.com/office/drawing/2014/main" id="{99F8881A-9B01-4E4B-BD5B-69955F86540E}"/>
                </a:ext>
              </a:extLst>
            </p:cNvPr>
            <p:cNvSpPr>
              <a:spLocks noChangeAspect="1" noEditPoints="1"/>
            </p:cNvSpPr>
            <p:nvPr/>
          </p:nvSpPr>
          <p:spPr bwMode="auto">
            <a:xfrm>
              <a:off x="3338479" y="1904657"/>
              <a:ext cx="367042" cy="367042"/>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rgbClr val="1B5D1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43" name="TextBox 42">
            <a:extLst>
              <a:ext uri="{FF2B5EF4-FFF2-40B4-BE49-F238E27FC236}">
                <a16:creationId xmlns:a16="http://schemas.microsoft.com/office/drawing/2014/main" id="{09F0641B-1107-4479-8CA4-B2B12B09B598}"/>
              </a:ext>
            </a:extLst>
          </p:cNvPr>
          <p:cNvSpPr txBox="1"/>
          <p:nvPr/>
        </p:nvSpPr>
        <p:spPr>
          <a:xfrm>
            <a:off x="648823" y="6052540"/>
            <a:ext cx="10940159" cy="276999"/>
          </a:xfrm>
          <a:prstGeom prst="rect">
            <a:avLst/>
          </a:prstGeom>
          <a:noFill/>
        </p:spPr>
        <p:txBody>
          <a:bodyPr wrap="square">
            <a:spAutoFit/>
          </a:bodyPr>
          <a:lstStyle/>
          <a:p>
            <a:pPr marL="0" lvl="1" algn="ctr">
              <a:spcAft>
                <a:spcPts val="400"/>
              </a:spcAft>
              <a:buSzPct val="100000"/>
              <a:defRPr/>
            </a:pPr>
            <a:r>
              <a:rPr lang="en-US" sz="1200" b="1" i="1" spc="-5">
                <a:latin typeface="Open Sans" panose="020B0606030504020204" pitchFamily="34" charset="0"/>
                <a:ea typeface="Open Sans" panose="020B0606030504020204" pitchFamily="34" charset="0"/>
                <a:cs typeface="Open Sans" panose="020B0606030504020204" pitchFamily="34" charset="0"/>
              </a:rPr>
              <a:t>We recommend sharing these questions with your team members through a survey or discussing them during tag ups, 1:1s, check-ins, etc.</a:t>
            </a:r>
            <a:endParaRPr lang="en-US" sz="1200" b="1" i="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36409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B22ED45A-4B17-4814-8440-B261DFC9EDDC}"/>
              </a:ext>
            </a:extLst>
          </p:cNvPr>
          <p:cNvSpPr txBox="1">
            <a:spLocks/>
          </p:cNvSpPr>
          <p:nvPr/>
        </p:nvSpPr>
        <p:spPr>
          <a:xfrm>
            <a:off x="648824" y="417681"/>
            <a:ext cx="7912861"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a:latin typeface="Open Sans" panose="020B0606030504020204" pitchFamily="34" charset="0"/>
                <a:ea typeface="Open Sans" panose="020B0606030504020204" pitchFamily="34" charset="0"/>
                <a:cs typeface="Open Sans" panose="020B0606030504020204" pitchFamily="34" charset="0"/>
              </a:rPr>
              <a:t>Additional resources for telework</a:t>
            </a:r>
          </a:p>
        </p:txBody>
      </p:sp>
      <p:sp>
        <p:nvSpPr>
          <p:cNvPr id="68" name="Oval 67">
            <a:extLst>
              <a:ext uri="{FF2B5EF4-FFF2-40B4-BE49-F238E27FC236}">
                <a16:creationId xmlns:a16="http://schemas.microsoft.com/office/drawing/2014/main" id="{4D5E9507-69D0-4682-8D10-4C5740E77D13}"/>
              </a:ext>
            </a:extLst>
          </p:cNvPr>
          <p:cNvSpPr>
            <a:spLocks noChangeAspect="1"/>
          </p:cNvSpPr>
          <p:nvPr/>
        </p:nvSpPr>
        <p:spPr>
          <a:xfrm>
            <a:off x="1940136" y="2094640"/>
            <a:ext cx="553212" cy="5532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grpSp>
        <p:nvGrpSpPr>
          <p:cNvPr id="2" name="Group 1">
            <a:extLst>
              <a:ext uri="{FF2B5EF4-FFF2-40B4-BE49-F238E27FC236}">
                <a16:creationId xmlns:a16="http://schemas.microsoft.com/office/drawing/2014/main" id="{1C74CEF4-DAC4-4081-87F3-8702D9AACED0}"/>
              </a:ext>
            </a:extLst>
          </p:cNvPr>
          <p:cNvGrpSpPr/>
          <p:nvPr/>
        </p:nvGrpSpPr>
        <p:grpSpPr>
          <a:xfrm>
            <a:off x="482600" y="3045269"/>
            <a:ext cx="3150053" cy="1646625"/>
            <a:chOff x="481094" y="3335967"/>
            <a:chExt cx="3150053" cy="1646625"/>
          </a:xfrm>
        </p:grpSpPr>
        <p:grpSp>
          <p:nvGrpSpPr>
            <p:cNvPr id="46" name="Group 45">
              <a:extLst>
                <a:ext uri="{FF2B5EF4-FFF2-40B4-BE49-F238E27FC236}">
                  <a16:creationId xmlns:a16="http://schemas.microsoft.com/office/drawing/2014/main" id="{4EC215AA-FB5F-4603-839C-47DFBA2ED3DA}"/>
                </a:ext>
              </a:extLst>
            </p:cNvPr>
            <p:cNvGrpSpPr/>
            <p:nvPr/>
          </p:nvGrpSpPr>
          <p:grpSpPr>
            <a:xfrm>
              <a:off x="1523327" y="3557656"/>
              <a:ext cx="1600873" cy="1126979"/>
              <a:chOff x="5663073" y="184911"/>
              <a:chExt cx="5241655" cy="3774505"/>
            </a:xfrm>
          </p:grpSpPr>
          <p:pic>
            <p:nvPicPr>
              <p:cNvPr id="47" name="object 3">
                <a:extLst>
                  <a:ext uri="{FF2B5EF4-FFF2-40B4-BE49-F238E27FC236}">
                    <a16:creationId xmlns:a16="http://schemas.microsoft.com/office/drawing/2014/main" id="{EF74C877-8E69-4CEA-AB41-CD24A1ACFBA3}"/>
                  </a:ext>
                </a:extLst>
              </p:cNvPr>
              <p:cNvPicPr/>
              <p:nvPr/>
            </p:nvPicPr>
            <p:blipFill>
              <a:blip r:embed="rId2" cstate="print"/>
              <a:stretch>
                <a:fillRect/>
              </a:stretch>
            </p:blipFill>
            <p:spPr>
              <a:xfrm>
                <a:off x="5663073" y="233106"/>
                <a:ext cx="5183344" cy="3726310"/>
              </a:xfrm>
              <a:prstGeom prst="rect">
                <a:avLst/>
              </a:prstGeom>
            </p:spPr>
          </p:pic>
          <p:pic>
            <p:nvPicPr>
              <p:cNvPr id="48" name="object 4">
                <a:extLst>
                  <a:ext uri="{FF2B5EF4-FFF2-40B4-BE49-F238E27FC236}">
                    <a16:creationId xmlns:a16="http://schemas.microsoft.com/office/drawing/2014/main" id="{76C41654-539D-4F7E-9130-9641519A35EA}"/>
                  </a:ext>
                </a:extLst>
              </p:cNvPr>
              <p:cNvPicPr/>
              <p:nvPr/>
            </p:nvPicPr>
            <p:blipFill>
              <a:blip r:embed="rId3" cstate="print"/>
              <a:stretch>
                <a:fillRect/>
              </a:stretch>
            </p:blipFill>
            <p:spPr>
              <a:xfrm>
                <a:off x="5717794" y="287019"/>
                <a:ext cx="5029047" cy="3572916"/>
              </a:xfrm>
              <a:prstGeom prst="rect">
                <a:avLst/>
              </a:prstGeom>
            </p:spPr>
          </p:pic>
          <p:sp>
            <p:nvSpPr>
              <p:cNvPr id="49" name="object 5">
                <a:extLst>
                  <a:ext uri="{FF2B5EF4-FFF2-40B4-BE49-F238E27FC236}">
                    <a16:creationId xmlns:a16="http://schemas.microsoft.com/office/drawing/2014/main" id="{9FC01FBD-0F9A-4BEA-B119-9B4F1CB650D7}"/>
                  </a:ext>
                </a:extLst>
              </p:cNvPr>
              <p:cNvSpPr/>
              <p:nvPr/>
            </p:nvSpPr>
            <p:spPr>
              <a:xfrm>
                <a:off x="5714110" y="283336"/>
                <a:ext cx="5036820" cy="3580129"/>
              </a:xfrm>
              <a:custGeom>
                <a:avLst/>
                <a:gdLst/>
                <a:ahLst/>
                <a:cxnLst/>
                <a:rect l="l" t="t" r="r" b="b"/>
                <a:pathLst>
                  <a:path w="5036820" h="3580129">
                    <a:moveTo>
                      <a:pt x="441833" y="0"/>
                    </a:moveTo>
                    <a:lnTo>
                      <a:pt x="5036312" y="706247"/>
                    </a:lnTo>
                    <a:lnTo>
                      <a:pt x="4594606" y="3580130"/>
                    </a:lnTo>
                    <a:lnTo>
                      <a:pt x="0" y="2873883"/>
                    </a:lnTo>
                    <a:lnTo>
                      <a:pt x="441833" y="0"/>
                    </a:lnTo>
                    <a:close/>
                  </a:path>
                </a:pathLst>
              </a:custGeom>
              <a:ln w="6350">
                <a:solidFill>
                  <a:srgbClr val="D0D0CE"/>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0" name="object 18">
                <a:extLst>
                  <a:ext uri="{FF2B5EF4-FFF2-40B4-BE49-F238E27FC236}">
                    <a16:creationId xmlns:a16="http://schemas.microsoft.com/office/drawing/2014/main" id="{ADA049D2-B5DD-4C9D-B10D-972B390DD834}"/>
                  </a:ext>
                </a:extLst>
              </p:cNvPr>
              <p:cNvSpPr/>
              <p:nvPr/>
            </p:nvSpPr>
            <p:spPr>
              <a:xfrm>
                <a:off x="5946013" y="184911"/>
                <a:ext cx="4958715" cy="976630"/>
              </a:xfrm>
              <a:custGeom>
                <a:avLst/>
                <a:gdLst/>
                <a:ahLst/>
                <a:cxnLst/>
                <a:rect l="l" t="t" r="r" b="b"/>
                <a:pathLst>
                  <a:path w="4958715" h="976630">
                    <a:moveTo>
                      <a:pt x="458597" y="73025"/>
                    </a:moveTo>
                    <a:lnTo>
                      <a:pt x="443306" y="62230"/>
                    </a:lnTo>
                    <a:lnTo>
                      <a:pt x="430885" y="54381"/>
                    </a:lnTo>
                    <a:lnTo>
                      <a:pt x="421259" y="49911"/>
                    </a:lnTo>
                    <a:lnTo>
                      <a:pt x="382524" y="50292"/>
                    </a:lnTo>
                    <a:lnTo>
                      <a:pt x="395224" y="19812"/>
                    </a:lnTo>
                    <a:lnTo>
                      <a:pt x="352044" y="0"/>
                    </a:lnTo>
                    <a:lnTo>
                      <a:pt x="307124" y="27101"/>
                    </a:lnTo>
                    <a:lnTo>
                      <a:pt x="206336" y="87337"/>
                    </a:lnTo>
                    <a:lnTo>
                      <a:pt x="100647" y="149110"/>
                    </a:lnTo>
                    <a:lnTo>
                      <a:pt x="41021" y="180848"/>
                    </a:lnTo>
                    <a:lnTo>
                      <a:pt x="0" y="190373"/>
                    </a:lnTo>
                    <a:lnTo>
                      <a:pt x="9017" y="230886"/>
                    </a:lnTo>
                    <a:lnTo>
                      <a:pt x="42684" y="254317"/>
                    </a:lnTo>
                    <a:lnTo>
                      <a:pt x="61976" y="343916"/>
                    </a:lnTo>
                    <a:lnTo>
                      <a:pt x="116586" y="318516"/>
                    </a:lnTo>
                    <a:lnTo>
                      <a:pt x="393446" y="158369"/>
                    </a:lnTo>
                    <a:lnTo>
                      <a:pt x="435737" y="125222"/>
                    </a:lnTo>
                    <a:lnTo>
                      <a:pt x="458597" y="73025"/>
                    </a:lnTo>
                    <a:close/>
                  </a:path>
                  <a:path w="4958715" h="976630">
                    <a:moveTo>
                      <a:pt x="4958715" y="871855"/>
                    </a:moveTo>
                    <a:lnTo>
                      <a:pt x="4859426" y="763397"/>
                    </a:lnTo>
                    <a:lnTo>
                      <a:pt x="4788763" y="684441"/>
                    </a:lnTo>
                    <a:lnTo>
                      <a:pt x="4751578" y="639318"/>
                    </a:lnTo>
                    <a:lnTo>
                      <a:pt x="4736719" y="606044"/>
                    </a:lnTo>
                    <a:lnTo>
                      <a:pt x="4703318" y="621157"/>
                    </a:lnTo>
                    <a:lnTo>
                      <a:pt x="4680191" y="664819"/>
                    </a:lnTo>
                    <a:lnTo>
                      <a:pt x="4614799" y="687324"/>
                    </a:lnTo>
                    <a:lnTo>
                      <a:pt x="4645660" y="729361"/>
                    </a:lnTo>
                    <a:lnTo>
                      <a:pt x="4829302" y="936498"/>
                    </a:lnTo>
                    <a:lnTo>
                      <a:pt x="4864862" y="966470"/>
                    </a:lnTo>
                    <a:lnTo>
                      <a:pt x="4913503" y="976376"/>
                    </a:lnTo>
                    <a:lnTo>
                      <a:pt x="4915586" y="971867"/>
                    </a:lnTo>
                    <a:lnTo>
                      <a:pt x="4920208" y="961326"/>
                    </a:lnTo>
                    <a:lnTo>
                      <a:pt x="4924907" y="949274"/>
                    </a:lnTo>
                    <a:lnTo>
                      <a:pt x="4927219" y="940181"/>
                    </a:lnTo>
                    <a:lnTo>
                      <a:pt x="4920361" y="907161"/>
                    </a:lnTo>
                    <a:lnTo>
                      <a:pt x="4948809" y="912368"/>
                    </a:lnTo>
                    <a:lnTo>
                      <a:pt x="4950079" y="907161"/>
                    </a:lnTo>
                    <a:lnTo>
                      <a:pt x="4958715" y="871855"/>
                    </a:lnTo>
                    <a:close/>
                  </a:path>
                </a:pathLst>
              </a:custGeom>
              <a:solidFill>
                <a:srgbClr val="EBED9A"/>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50">
                <a:extLst>
                  <a:ext uri="{FF2B5EF4-FFF2-40B4-BE49-F238E27FC236}">
                    <a16:creationId xmlns:a16="http://schemas.microsoft.com/office/drawing/2014/main" id="{6293908C-6CAA-49AD-8EEF-174AF2657A52}"/>
                  </a:ext>
                </a:extLst>
              </p:cNvPr>
              <p:cNvSpPr/>
              <p:nvPr/>
            </p:nvSpPr>
            <p:spPr>
              <a:xfrm rot="556299">
                <a:off x="6723326" y="541022"/>
                <a:ext cx="599103" cy="152400"/>
              </a:xfrm>
              <a:prstGeom prst="rect">
                <a:avLst/>
              </a:prstGeom>
              <a:solidFill>
                <a:srgbClr val="05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2" name="Group 51">
              <a:extLst>
                <a:ext uri="{FF2B5EF4-FFF2-40B4-BE49-F238E27FC236}">
                  <a16:creationId xmlns:a16="http://schemas.microsoft.com/office/drawing/2014/main" id="{13131ED6-36E7-48BE-AD80-8347E1BE79EF}"/>
                </a:ext>
              </a:extLst>
            </p:cNvPr>
            <p:cNvGrpSpPr/>
            <p:nvPr/>
          </p:nvGrpSpPr>
          <p:grpSpPr>
            <a:xfrm rot="20000826">
              <a:off x="1278344" y="3881597"/>
              <a:ext cx="790718" cy="977176"/>
              <a:chOff x="5469308" y="1983137"/>
              <a:chExt cx="2428557" cy="3302469"/>
            </a:xfrm>
          </p:grpSpPr>
          <p:pic>
            <p:nvPicPr>
              <p:cNvPr id="53" name="object 9">
                <a:extLst>
                  <a:ext uri="{FF2B5EF4-FFF2-40B4-BE49-F238E27FC236}">
                    <a16:creationId xmlns:a16="http://schemas.microsoft.com/office/drawing/2014/main" id="{8CE7811A-96EF-4C27-A053-0AFD8BFF84B7}"/>
                  </a:ext>
                </a:extLst>
              </p:cNvPr>
              <p:cNvPicPr/>
              <p:nvPr/>
            </p:nvPicPr>
            <p:blipFill>
              <a:blip r:embed="rId4" cstate="print"/>
              <a:stretch>
                <a:fillRect/>
              </a:stretch>
            </p:blipFill>
            <p:spPr>
              <a:xfrm>
                <a:off x="5469308" y="1983137"/>
                <a:ext cx="2428557" cy="3302469"/>
              </a:xfrm>
              <a:prstGeom prst="rect">
                <a:avLst/>
              </a:prstGeom>
            </p:spPr>
          </p:pic>
          <p:sp>
            <p:nvSpPr>
              <p:cNvPr id="54" name="Rectangle 53">
                <a:extLst>
                  <a:ext uri="{FF2B5EF4-FFF2-40B4-BE49-F238E27FC236}">
                    <a16:creationId xmlns:a16="http://schemas.microsoft.com/office/drawing/2014/main" id="{004D9658-1F4D-4F21-B318-2135C95E4930}"/>
                  </a:ext>
                </a:extLst>
              </p:cNvPr>
              <p:cNvSpPr/>
              <p:nvPr/>
            </p:nvSpPr>
            <p:spPr>
              <a:xfrm rot="378456">
                <a:off x="6104127" y="2175967"/>
                <a:ext cx="223533"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5" name="Rectangle 54">
                <a:extLst>
                  <a:ext uri="{FF2B5EF4-FFF2-40B4-BE49-F238E27FC236}">
                    <a16:creationId xmlns:a16="http://schemas.microsoft.com/office/drawing/2014/main" id="{E932674F-825D-4406-A43C-B39C58AB2F19}"/>
                  </a:ext>
                </a:extLst>
              </p:cNvPr>
              <p:cNvSpPr/>
              <p:nvPr/>
            </p:nvSpPr>
            <p:spPr>
              <a:xfrm rot="720532">
                <a:off x="6286082" y="2231721"/>
                <a:ext cx="223533" cy="1218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grpSp>
        <p:pic>
          <p:nvPicPr>
            <p:cNvPr id="2050" name="Picture 2" descr="Microsoft Teams Custom Backgrounds - Heliocentrix">
              <a:extLst>
                <a:ext uri="{FF2B5EF4-FFF2-40B4-BE49-F238E27FC236}">
                  <a16:creationId xmlns:a16="http://schemas.microsoft.com/office/drawing/2014/main" id="{D3CE6705-0D6D-4422-9A3B-0572FF4AE3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185" y="3423947"/>
              <a:ext cx="611590" cy="6115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randed virtual background in Zoom – Excell Design &amp; Marketing">
              <a:extLst>
                <a:ext uri="{FF2B5EF4-FFF2-40B4-BE49-F238E27FC236}">
                  <a16:creationId xmlns:a16="http://schemas.microsoft.com/office/drawing/2014/main" id="{72E81F17-6084-42CC-ACE6-5FD8B70C89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6578" y="4239682"/>
              <a:ext cx="634569" cy="742910"/>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2BD50011-7A63-4ED5-B59E-4E0762B5CD77}"/>
                </a:ext>
              </a:extLst>
            </p:cNvPr>
            <p:cNvCxnSpPr/>
            <p:nvPr/>
          </p:nvCxnSpPr>
          <p:spPr>
            <a:xfrm>
              <a:off x="987785" y="3335967"/>
              <a:ext cx="2468341" cy="0"/>
            </a:xfrm>
            <a:prstGeom prst="line">
              <a:avLst/>
            </a:prstGeom>
            <a:ln w="28575">
              <a:solidFill>
                <a:srgbClr val="014AAB"/>
              </a:solidFill>
            </a:ln>
          </p:spPr>
          <p:style>
            <a:lnRef idx="1">
              <a:schemeClr val="accent1"/>
            </a:lnRef>
            <a:fillRef idx="0">
              <a:schemeClr val="accent1"/>
            </a:fillRef>
            <a:effectRef idx="0">
              <a:schemeClr val="accent1"/>
            </a:effectRef>
            <a:fontRef idx="minor">
              <a:schemeClr val="tx1"/>
            </a:fontRef>
          </p:style>
        </p:cxnSp>
        <p:pic>
          <p:nvPicPr>
            <p:cNvPr id="3078" name="Picture 6" descr="office-365-logo-cloud | Net Primates Website">
              <a:extLst>
                <a:ext uri="{FF2B5EF4-FFF2-40B4-BE49-F238E27FC236}">
                  <a16:creationId xmlns:a16="http://schemas.microsoft.com/office/drawing/2014/main" id="{707BDA07-FF8D-4BA2-BA8E-84A916E8D5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094" y="4290877"/>
              <a:ext cx="809357" cy="525119"/>
            </a:xfrm>
            <a:prstGeom prst="rect">
              <a:avLst/>
            </a:prstGeom>
            <a:noFill/>
            <a:extLst>
              <a:ext uri="{909E8E84-426E-40DD-AFC4-6F175D3DCCD1}">
                <a14:hiddenFill xmlns:a14="http://schemas.microsoft.com/office/drawing/2010/main">
                  <a:solidFill>
                    <a:srgbClr val="FFFFFF"/>
                  </a:solidFill>
                </a14:hiddenFill>
              </a:ext>
            </a:extLst>
          </p:spPr>
        </p:pic>
      </p:grpSp>
      <p:sp>
        <p:nvSpPr>
          <p:cNvPr id="69" name="Oval 68">
            <a:extLst>
              <a:ext uri="{FF2B5EF4-FFF2-40B4-BE49-F238E27FC236}">
                <a16:creationId xmlns:a16="http://schemas.microsoft.com/office/drawing/2014/main" id="{384996B1-04A8-4534-84E7-A5D33E4CFE26}"/>
              </a:ext>
            </a:extLst>
          </p:cNvPr>
          <p:cNvSpPr>
            <a:spLocks noChangeAspect="1"/>
          </p:cNvSpPr>
          <p:nvPr/>
        </p:nvSpPr>
        <p:spPr>
          <a:xfrm>
            <a:off x="5751332" y="2019709"/>
            <a:ext cx="553212" cy="5532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70" name="Oval 69">
            <a:extLst>
              <a:ext uri="{FF2B5EF4-FFF2-40B4-BE49-F238E27FC236}">
                <a16:creationId xmlns:a16="http://schemas.microsoft.com/office/drawing/2014/main" id="{7A459051-8C83-43BF-8DE3-1DA8B8F7B968}"/>
              </a:ext>
            </a:extLst>
          </p:cNvPr>
          <p:cNvSpPr>
            <a:spLocks noChangeAspect="1"/>
          </p:cNvSpPr>
          <p:nvPr/>
        </p:nvSpPr>
        <p:spPr>
          <a:xfrm>
            <a:off x="9519249" y="1997575"/>
            <a:ext cx="553212" cy="5532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71" name="Shape 175">
            <a:extLst>
              <a:ext uri="{FF2B5EF4-FFF2-40B4-BE49-F238E27FC236}">
                <a16:creationId xmlns:a16="http://schemas.microsoft.com/office/drawing/2014/main" id="{19E3E577-D15C-4CCE-AF3C-F3C778909BCF}"/>
              </a:ext>
            </a:extLst>
          </p:cNvPr>
          <p:cNvSpPr/>
          <p:nvPr/>
        </p:nvSpPr>
        <p:spPr>
          <a:xfrm>
            <a:off x="1070139" y="2202307"/>
            <a:ext cx="2183882" cy="731520"/>
          </a:xfrm>
          <a:prstGeom prst="rect">
            <a:avLst/>
          </a:prstGeom>
          <a:noFill/>
          <a:ln>
            <a:noFill/>
          </a:ln>
        </p:spPr>
        <p:txBody>
          <a:bodyPr lIns="0" tIns="0" rIns="0" bIns="0" anchor="ctr" anchorCtr="0">
            <a:noAutofit/>
          </a:bodyPr>
          <a:lstStyle/>
          <a:p>
            <a:pPr marL="0" marR="0" lvl="0" indent="0" algn="ctr" defTabSz="914400" rtl="0" eaLnBrk="1" fontAlgn="auto" latinLnBrk="0" hangingPunct="1">
              <a:lnSpc>
                <a:spcPct val="100000"/>
              </a:lnSpc>
              <a:spcBef>
                <a:spcPts val="0"/>
              </a:spcBef>
              <a:spcAft>
                <a:spcPts val="1200"/>
              </a:spcAft>
              <a:buClr>
                <a:srgbClr val="FDD300"/>
              </a:buClr>
              <a:buSzPct val="25000"/>
              <a:buFontTx/>
              <a:buNone/>
              <a:tabLst/>
              <a:defRPr/>
            </a:pPr>
            <a:r>
              <a:rPr kumimoji="0" lang="en-US" sz="2400" b="0" i="0" u="none" strike="noStrike" kern="1200" cap="none" spc="-75"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Verdana"/>
              </a:rPr>
              <a:t>Technology Troubleshooting</a:t>
            </a:r>
          </a:p>
        </p:txBody>
      </p:sp>
      <p:sp>
        <p:nvSpPr>
          <p:cNvPr id="72" name="Shape 176">
            <a:extLst>
              <a:ext uri="{FF2B5EF4-FFF2-40B4-BE49-F238E27FC236}">
                <a16:creationId xmlns:a16="http://schemas.microsoft.com/office/drawing/2014/main" id="{72A8DF3B-5B39-440B-85E2-4A90602D4670}"/>
              </a:ext>
            </a:extLst>
          </p:cNvPr>
          <p:cNvSpPr/>
          <p:nvPr/>
        </p:nvSpPr>
        <p:spPr>
          <a:xfrm>
            <a:off x="4223215" y="2202307"/>
            <a:ext cx="3559486" cy="731520"/>
          </a:xfrm>
          <a:prstGeom prst="rect">
            <a:avLst/>
          </a:prstGeom>
          <a:noFill/>
          <a:ln>
            <a:noFill/>
          </a:ln>
        </p:spPr>
        <p:txBody>
          <a:bodyPr lIns="0" tIns="0" rIns="0" bIns="0" anchor="ctr" anchorCtr="0">
            <a:noAutofit/>
          </a:bodyPr>
          <a:lstStyle/>
          <a:p>
            <a:pPr marL="0" marR="0" lvl="0" indent="0" algn="ctr" defTabSz="914400" rtl="0" eaLnBrk="1" fontAlgn="auto" latinLnBrk="0" hangingPunct="1">
              <a:lnSpc>
                <a:spcPct val="100000"/>
              </a:lnSpc>
              <a:spcBef>
                <a:spcPts val="0"/>
              </a:spcBef>
              <a:spcAft>
                <a:spcPts val="1200"/>
              </a:spcAft>
              <a:buClr>
                <a:srgbClr val="FDD300"/>
              </a:buClr>
              <a:buSzPct val="25000"/>
              <a:buFontTx/>
              <a:buNone/>
              <a:tabLst/>
              <a:defRPr/>
            </a:pPr>
            <a:r>
              <a:rPr lang="en-US" sz="2400" spc="-75">
                <a:solidFill>
                  <a:srgbClr val="000000"/>
                </a:solidFill>
                <a:latin typeface="Open Sans" panose="020B0606030504020204" pitchFamily="34" charset="0"/>
                <a:ea typeface="Open Sans" panose="020B0606030504020204" pitchFamily="34" charset="0"/>
                <a:cs typeface="Open Sans" panose="020B0606030504020204" pitchFamily="34" charset="0"/>
                <a:sym typeface="Verdana"/>
              </a:rPr>
              <a:t>ROWS Guidance</a:t>
            </a:r>
            <a:endParaRPr kumimoji="0" lang="en-US" sz="2400" b="0" i="0" u="none" strike="noStrike" kern="1200" cap="none" spc="-75"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Verdana"/>
            </a:endParaRPr>
          </a:p>
        </p:txBody>
      </p:sp>
      <p:sp>
        <p:nvSpPr>
          <p:cNvPr id="73" name="Shape 177">
            <a:extLst>
              <a:ext uri="{FF2B5EF4-FFF2-40B4-BE49-F238E27FC236}">
                <a16:creationId xmlns:a16="http://schemas.microsoft.com/office/drawing/2014/main" id="{5D912DCD-4333-4C56-A69A-5B98748E4340}"/>
              </a:ext>
            </a:extLst>
          </p:cNvPr>
          <p:cNvSpPr/>
          <p:nvPr/>
        </p:nvSpPr>
        <p:spPr>
          <a:xfrm>
            <a:off x="8542366" y="2185027"/>
            <a:ext cx="2548110" cy="731520"/>
          </a:xfrm>
          <a:prstGeom prst="rect">
            <a:avLst/>
          </a:prstGeom>
          <a:noFill/>
          <a:ln>
            <a:noFill/>
          </a:ln>
        </p:spPr>
        <p:txBody>
          <a:bodyPr lIns="0" tIns="0" rIns="0" bIns="0" anchor="ctr" anchorCtr="0">
            <a:noAutofit/>
          </a:bodyPr>
          <a:lstStyle/>
          <a:p>
            <a:pPr marL="0" marR="0" lvl="0" indent="0" algn="ctr" defTabSz="914400" rtl="0" eaLnBrk="1" fontAlgn="auto" latinLnBrk="0" hangingPunct="1">
              <a:lnSpc>
                <a:spcPct val="100000"/>
              </a:lnSpc>
              <a:spcBef>
                <a:spcPts val="0"/>
              </a:spcBef>
              <a:spcAft>
                <a:spcPts val="1200"/>
              </a:spcAft>
              <a:buClr>
                <a:srgbClr val="FDD300"/>
              </a:buClr>
              <a:buSzPct val="25000"/>
              <a:buFontTx/>
              <a:buNone/>
              <a:tabLst/>
              <a:defRPr/>
            </a:pPr>
            <a:r>
              <a:rPr kumimoji="0" lang="en-US" sz="2400" b="0" i="0" u="none" strike="noStrike" kern="1200" cap="none" spc="-75"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Verdana"/>
              </a:rPr>
              <a:t>MT ROWS Online Resource Center</a:t>
            </a:r>
          </a:p>
        </p:txBody>
      </p:sp>
      <p:cxnSp>
        <p:nvCxnSpPr>
          <p:cNvPr id="74" name="Straight Connector 73">
            <a:extLst>
              <a:ext uri="{FF2B5EF4-FFF2-40B4-BE49-F238E27FC236}">
                <a16:creationId xmlns:a16="http://schemas.microsoft.com/office/drawing/2014/main" id="{26B61F15-E4FD-4C3A-AFE9-68AD73F11FB9}"/>
              </a:ext>
            </a:extLst>
          </p:cNvPr>
          <p:cNvCxnSpPr/>
          <p:nvPr/>
        </p:nvCxnSpPr>
        <p:spPr>
          <a:xfrm>
            <a:off x="987139" y="2062405"/>
            <a:ext cx="2468341" cy="0"/>
          </a:xfrm>
          <a:prstGeom prst="line">
            <a:avLst/>
          </a:prstGeom>
          <a:ln w="28575">
            <a:solidFill>
              <a:srgbClr val="014AAB"/>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22A2824-FBE6-4AAD-B19D-DF10A6A9A293}"/>
              </a:ext>
            </a:extLst>
          </p:cNvPr>
          <p:cNvCxnSpPr/>
          <p:nvPr/>
        </p:nvCxnSpPr>
        <p:spPr>
          <a:xfrm>
            <a:off x="4775284" y="2062405"/>
            <a:ext cx="2468341" cy="0"/>
          </a:xfrm>
          <a:prstGeom prst="line">
            <a:avLst/>
          </a:prstGeom>
          <a:ln w="28575">
            <a:solidFill>
              <a:srgbClr val="014AAB"/>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E2BC7E4-8600-4A47-B0F3-C9B09B9F7912}"/>
              </a:ext>
            </a:extLst>
          </p:cNvPr>
          <p:cNvCxnSpPr/>
          <p:nvPr/>
        </p:nvCxnSpPr>
        <p:spPr>
          <a:xfrm>
            <a:off x="4777436" y="3040179"/>
            <a:ext cx="2468341" cy="0"/>
          </a:xfrm>
          <a:prstGeom prst="line">
            <a:avLst/>
          </a:prstGeom>
          <a:ln w="28575">
            <a:solidFill>
              <a:srgbClr val="014AAB"/>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85437F5-A2BD-4D65-9779-E4F433086169}"/>
              </a:ext>
            </a:extLst>
          </p:cNvPr>
          <p:cNvCxnSpPr/>
          <p:nvPr/>
        </p:nvCxnSpPr>
        <p:spPr>
          <a:xfrm>
            <a:off x="8561685" y="2062405"/>
            <a:ext cx="2468341" cy="0"/>
          </a:xfrm>
          <a:prstGeom prst="line">
            <a:avLst/>
          </a:prstGeom>
          <a:ln w="28575">
            <a:solidFill>
              <a:srgbClr val="014AAB"/>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E0B9C03-DB7A-49E1-96C1-223A5E271B63}"/>
              </a:ext>
            </a:extLst>
          </p:cNvPr>
          <p:cNvCxnSpPr/>
          <p:nvPr/>
        </p:nvCxnSpPr>
        <p:spPr>
          <a:xfrm>
            <a:off x="8563837" y="3040179"/>
            <a:ext cx="2468341" cy="0"/>
          </a:xfrm>
          <a:prstGeom prst="line">
            <a:avLst/>
          </a:prstGeom>
          <a:ln w="28575">
            <a:solidFill>
              <a:srgbClr val="014AAB"/>
            </a:solidFill>
          </a:ln>
        </p:spPr>
        <p:style>
          <a:lnRef idx="1">
            <a:schemeClr val="accent1"/>
          </a:lnRef>
          <a:fillRef idx="0">
            <a:schemeClr val="accent1"/>
          </a:fillRef>
          <a:effectRef idx="0">
            <a:schemeClr val="accent1"/>
          </a:effectRef>
          <a:fontRef idx="minor">
            <a:schemeClr val="tx1"/>
          </a:fontRef>
        </p:style>
      </p:cxnSp>
      <p:sp>
        <p:nvSpPr>
          <p:cNvPr id="2048" name="TextBox 2047">
            <a:extLst>
              <a:ext uri="{FF2B5EF4-FFF2-40B4-BE49-F238E27FC236}">
                <a16:creationId xmlns:a16="http://schemas.microsoft.com/office/drawing/2014/main" id="{760C3561-56CE-4FA4-AFE9-9790FCE24E55}"/>
              </a:ext>
            </a:extLst>
          </p:cNvPr>
          <p:cNvSpPr txBox="1"/>
          <p:nvPr/>
        </p:nvSpPr>
        <p:spPr>
          <a:xfrm>
            <a:off x="652743" y="4981767"/>
            <a:ext cx="3327243" cy="954107"/>
          </a:xfrm>
          <a:prstGeom prst="rect">
            <a:avLst/>
          </a:prstGeom>
          <a:noFill/>
        </p:spPr>
        <p:txBody>
          <a:bodyPr wrap="square" rtlCol="0">
            <a:spAutoFit/>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Access the </a:t>
            </a:r>
            <a:r>
              <a:rPr lang="en-US" sz="1400">
                <a:latin typeface="Open Sans" panose="020B0606030504020204" pitchFamily="34" charset="0"/>
                <a:ea typeface="Open Sans" panose="020B0606030504020204" pitchFamily="34" charset="0"/>
                <a:cs typeface="Open Sans" panose="020B0606030504020204" pitchFamily="34" charset="0"/>
                <a:hlinkClick r:id="rId8"/>
              </a:rPr>
              <a:t>Zoom Help Center</a:t>
            </a:r>
            <a:r>
              <a:rPr lang="en-US" sz="1400">
                <a:latin typeface="Open Sans" panose="020B0606030504020204" pitchFamily="34" charset="0"/>
                <a:ea typeface="Open Sans" panose="020B0606030504020204" pitchFamily="34" charset="0"/>
                <a:cs typeface="Open Sans" panose="020B0606030504020204" pitchFamily="34" charset="0"/>
              </a:rPr>
              <a:t>, the </a:t>
            </a:r>
            <a:r>
              <a:rPr lang="en-US" sz="1400">
                <a:latin typeface="Open Sans" panose="020B0606030504020204" pitchFamily="34" charset="0"/>
                <a:ea typeface="Open Sans" panose="020B0606030504020204" pitchFamily="34" charset="0"/>
                <a:cs typeface="Open Sans" panose="020B0606030504020204" pitchFamily="34" charset="0"/>
                <a:hlinkClick r:id="rId9"/>
              </a:rPr>
              <a:t>Teams Help &amp; Learning</a:t>
            </a:r>
            <a:r>
              <a:rPr lang="en-US" sz="1400">
                <a:latin typeface="Open Sans" panose="020B0606030504020204" pitchFamily="34" charset="0"/>
                <a:ea typeface="Open Sans" panose="020B0606030504020204" pitchFamily="34" charset="0"/>
                <a:cs typeface="Open Sans" panose="020B0606030504020204" pitchFamily="34" charset="0"/>
              </a:rPr>
              <a:t> page, or the </a:t>
            </a:r>
            <a:r>
              <a:rPr lang="en-US" sz="1400">
                <a:latin typeface="Open Sans" panose="020B0606030504020204" pitchFamily="34" charset="0"/>
                <a:ea typeface="Open Sans" panose="020B0606030504020204" pitchFamily="34" charset="0"/>
                <a:cs typeface="Open Sans" panose="020B0606030504020204" pitchFamily="34" charset="0"/>
                <a:hlinkClick r:id="rId9"/>
              </a:rPr>
              <a:t>Microsoft Support</a:t>
            </a:r>
            <a:r>
              <a:rPr lang="en-US" sz="1400">
                <a:latin typeface="Open Sans" panose="020B0606030504020204" pitchFamily="34" charset="0"/>
                <a:ea typeface="Open Sans" panose="020B0606030504020204" pitchFamily="34" charset="0"/>
                <a:cs typeface="Open Sans" panose="020B0606030504020204" pitchFamily="34" charset="0"/>
              </a:rPr>
              <a:t> site for self-service and live tech support.</a:t>
            </a:r>
          </a:p>
        </p:txBody>
      </p:sp>
      <p:sp>
        <p:nvSpPr>
          <p:cNvPr id="66" name="TextBox 65">
            <a:extLst>
              <a:ext uri="{FF2B5EF4-FFF2-40B4-BE49-F238E27FC236}">
                <a16:creationId xmlns:a16="http://schemas.microsoft.com/office/drawing/2014/main" id="{B289ED3B-3F9F-469A-BFD0-B53520F742E3}"/>
              </a:ext>
            </a:extLst>
          </p:cNvPr>
          <p:cNvSpPr txBox="1"/>
          <p:nvPr/>
        </p:nvSpPr>
        <p:spPr>
          <a:xfrm>
            <a:off x="8212016" y="5089488"/>
            <a:ext cx="3327243" cy="1169551"/>
          </a:xfrm>
          <a:prstGeom prst="rect">
            <a:avLst/>
          </a:prstGeom>
          <a:noFill/>
        </p:spPr>
        <p:txBody>
          <a:bodyPr wrap="square" rtlCol="0">
            <a:spAutoFit/>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Access the </a:t>
            </a:r>
            <a:r>
              <a:rPr lang="en-US" sz="1400" u="sng">
                <a:solidFill>
                  <a:srgbClr val="002060"/>
                </a:solidFill>
                <a:latin typeface="Open Sans" panose="020B0606030504020204" pitchFamily="34" charset="0"/>
                <a:ea typeface="Open Sans" panose="020B0606030504020204" pitchFamily="34" charset="0"/>
                <a:cs typeface="Open Sans" panose="020B0606030504020204" pitchFamily="34" charset="0"/>
              </a:rPr>
              <a:t>MT ROWS Online Resource Center (ORC) websit</a:t>
            </a:r>
            <a:r>
              <a:rPr lang="en-US" sz="1400">
                <a:solidFill>
                  <a:srgbClr val="002060"/>
                </a:solidFill>
                <a:latin typeface="Open Sans" panose="020B0606030504020204" pitchFamily="34" charset="0"/>
                <a:ea typeface="Open Sans" panose="020B0606030504020204" pitchFamily="34" charset="0"/>
                <a:cs typeface="Open Sans" panose="020B0606030504020204" pitchFamily="34" charset="0"/>
              </a:rPr>
              <a:t>e </a:t>
            </a:r>
            <a:r>
              <a:rPr lang="en-US" sz="1400">
                <a:latin typeface="Open Sans" panose="020B0606030504020204" pitchFamily="34" charset="0"/>
                <a:ea typeface="Open Sans" panose="020B0606030504020204" pitchFamily="34" charset="0"/>
                <a:cs typeface="Open Sans" panose="020B0606030504020204" pitchFamily="34" charset="0"/>
              </a:rPr>
              <a:t>for more about the Montana Remote and Office Workspace Study Project, telework policies, and other resources.</a:t>
            </a:r>
          </a:p>
        </p:txBody>
      </p:sp>
      <p:sp>
        <p:nvSpPr>
          <p:cNvPr id="45" name="object 38">
            <a:extLst>
              <a:ext uri="{FF2B5EF4-FFF2-40B4-BE49-F238E27FC236}">
                <a16:creationId xmlns:a16="http://schemas.microsoft.com/office/drawing/2014/main" id="{562D9A6E-6B06-454D-95DD-8EF53E2C80F0}"/>
              </a:ext>
            </a:extLst>
          </p:cNvPr>
          <p:cNvSpPr txBox="1"/>
          <p:nvPr/>
        </p:nvSpPr>
        <p:spPr>
          <a:xfrm>
            <a:off x="648824" y="891151"/>
            <a:ext cx="10741952" cy="566181"/>
          </a:xfrm>
          <a:prstGeom prst="rect">
            <a:avLst/>
          </a:prstGeom>
        </p:spPr>
        <p:txBody>
          <a:bodyPr vert="horz" wrap="square" lIns="0" tIns="12065" rIns="0" bIns="0" rtlCol="0">
            <a:spAutoFit/>
          </a:bodyPr>
          <a:lstStyle/>
          <a:p>
            <a:pPr marL="12700">
              <a:lnSpc>
                <a:spcPct val="100000"/>
              </a:lnSpc>
              <a:spcBef>
                <a:spcPts val="95"/>
              </a:spcBef>
            </a:pPr>
            <a:r>
              <a:rPr lang="en-US" spc="-5">
                <a:latin typeface="Open Sans" panose="020B0606030504020204" pitchFamily="34" charset="0"/>
                <a:ea typeface="Open Sans" panose="020B0606030504020204" pitchFamily="34" charset="0"/>
                <a:cs typeface="Open Sans" panose="020B0606030504020204" pitchFamily="34" charset="0"/>
              </a:rPr>
              <a:t>Need additional help adapting to telework? Use the following resources to access technology software help, additional tailored ROWS guidance, and our Online Resource Center.</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0F91165E-E643-4AA2-B1D1-18F25F1C3639}"/>
              </a:ext>
            </a:extLst>
          </p:cNvPr>
          <p:cNvSpPr txBox="1"/>
          <p:nvPr/>
        </p:nvSpPr>
        <p:spPr>
          <a:xfrm>
            <a:off x="4566148" y="3317406"/>
            <a:ext cx="2837311" cy="2831544"/>
          </a:xfrm>
          <a:prstGeom prst="rect">
            <a:avLst/>
          </a:prstGeom>
          <a:noFill/>
        </p:spPr>
        <p:txBody>
          <a:bodyPr wrap="square" rtlCol="0">
            <a:spAutoFit/>
          </a:bodyPr>
          <a:lstStyle/>
          <a:p>
            <a:pPr algn="ctr"/>
            <a:r>
              <a:rPr lang="en-US" sz="1600" u="sng">
                <a:solidFill>
                  <a:srgbClr val="002060"/>
                </a:solidFill>
                <a:latin typeface="Open Sans" panose="020B0606030504020204" pitchFamily="34" charset="0"/>
                <a:ea typeface="Open Sans" panose="020B0606030504020204" pitchFamily="34" charset="0"/>
                <a:cs typeface="Open Sans" panose="020B0606030504020204" pitchFamily="34" charset="0"/>
              </a:rPr>
              <a:t>Scheduling Telework for Success</a:t>
            </a:r>
          </a:p>
          <a:p>
            <a:pPr algn="ctr"/>
            <a:endParaRPr lang="en-US" sz="1600" u="sng">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u="sng">
                <a:solidFill>
                  <a:srgbClr val="002060"/>
                </a:solidFill>
                <a:latin typeface="Open Sans" panose="020B0606030504020204" pitchFamily="34" charset="0"/>
                <a:ea typeface="Open Sans" panose="020B0606030504020204" pitchFamily="34" charset="0"/>
                <a:cs typeface="Open Sans" panose="020B0606030504020204" pitchFamily="34" charset="0"/>
              </a:rPr>
              <a:t>Managing Virtual Teams</a:t>
            </a:r>
          </a:p>
          <a:p>
            <a:pPr algn="ctr"/>
            <a:endParaRPr lang="en-US" sz="1600" u="sng">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u="sng">
                <a:solidFill>
                  <a:srgbClr val="002060"/>
                </a:solidFill>
                <a:latin typeface="Open Sans" panose="020B0606030504020204" pitchFamily="34" charset="0"/>
                <a:ea typeface="Open Sans" panose="020B0606030504020204" pitchFamily="34" charset="0"/>
                <a:cs typeface="Open Sans" panose="020B0606030504020204" pitchFamily="34" charset="0"/>
              </a:rPr>
              <a:t>Fostering a Strong Telework Culture</a:t>
            </a:r>
          </a:p>
          <a:p>
            <a:pPr algn="ctr"/>
            <a:endParaRPr lang="en-US" sz="1600" u="sng">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u="sng">
                <a:solidFill>
                  <a:srgbClr val="002060"/>
                </a:solidFill>
                <a:latin typeface="Open Sans" panose="020B0606030504020204" pitchFamily="34" charset="0"/>
                <a:ea typeface="Open Sans" panose="020B0606030504020204" pitchFamily="34" charset="0"/>
                <a:cs typeface="Open Sans" panose="020B0606030504020204" pitchFamily="34" charset="0"/>
              </a:rPr>
              <a:t>Virtual and Remote Work Best Practices</a:t>
            </a:r>
          </a:p>
          <a:p>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DABC35D0-61D9-4823-A664-74161BD0A5C2}"/>
              </a:ext>
            </a:extLst>
          </p:cNvPr>
          <p:cNvPicPr>
            <a:picLocks noChangeAspect="1"/>
          </p:cNvPicPr>
          <p:nvPr/>
        </p:nvPicPr>
        <p:blipFill>
          <a:blip r:embed="rId10"/>
          <a:stretch>
            <a:fillRect/>
          </a:stretch>
        </p:blipFill>
        <p:spPr>
          <a:xfrm>
            <a:off x="8232033" y="3325547"/>
            <a:ext cx="1163738" cy="1665514"/>
          </a:xfrm>
          <a:prstGeom prst="rect">
            <a:avLst/>
          </a:prstGeom>
          <a:ln>
            <a:solidFill>
              <a:schemeClr val="tx1"/>
            </a:solidFill>
          </a:ln>
          <a:effectLst>
            <a:outerShdw blurRad="203200" dist="63500" dir="2700000" algn="tl" rotWithShape="0">
              <a:schemeClr val="tx1">
                <a:alpha val="60000"/>
              </a:schemeClr>
            </a:outerShdw>
          </a:effectLst>
        </p:spPr>
      </p:pic>
      <p:pic>
        <p:nvPicPr>
          <p:cNvPr id="37" name="Picture 36">
            <a:extLst>
              <a:ext uri="{FF2B5EF4-FFF2-40B4-BE49-F238E27FC236}">
                <a16:creationId xmlns:a16="http://schemas.microsoft.com/office/drawing/2014/main" id="{A4D16F78-3ED2-4179-B259-2DEFB912A407}"/>
              </a:ext>
            </a:extLst>
          </p:cNvPr>
          <p:cNvPicPr>
            <a:picLocks noChangeAspect="1"/>
          </p:cNvPicPr>
          <p:nvPr/>
        </p:nvPicPr>
        <p:blipFill>
          <a:blip r:embed="rId11"/>
          <a:stretch>
            <a:fillRect/>
          </a:stretch>
        </p:blipFill>
        <p:spPr>
          <a:xfrm>
            <a:off x="9110763" y="3272813"/>
            <a:ext cx="2060684" cy="1079489"/>
          </a:xfrm>
          <a:prstGeom prst="rect">
            <a:avLst/>
          </a:prstGeom>
          <a:ln>
            <a:solidFill>
              <a:schemeClr val="tx1"/>
            </a:solidFill>
          </a:ln>
          <a:effectLst>
            <a:outerShdw blurRad="203200" dist="63500" dir="2700000" algn="tl" rotWithShape="0">
              <a:schemeClr val="tx1">
                <a:alpha val="60000"/>
              </a:schemeClr>
            </a:outerShdw>
          </a:effectLst>
        </p:spPr>
      </p:pic>
      <p:pic>
        <p:nvPicPr>
          <p:cNvPr id="5" name="Picture 4">
            <a:extLst>
              <a:ext uri="{FF2B5EF4-FFF2-40B4-BE49-F238E27FC236}">
                <a16:creationId xmlns:a16="http://schemas.microsoft.com/office/drawing/2014/main" id="{1220D688-0FA4-421E-AB14-D4373C7A5A74}"/>
              </a:ext>
            </a:extLst>
          </p:cNvPr>
          <p:cNvPicPr>
            <a:picLocks noChangeAspect="1"/>
          </p:cNvPicPr>
          <p:nvPr/>
        </p:nvPicPr>
        <p:blipFill>
          <a:blip r:embed="rId12"/>
          <a:stretch>
            <a:fillRect/>
          </a:stretch>
        </p:blipFill>
        <p:spPr>
          <a:xfrm>
            <a:off x="10198650" y="3338335"/>
            <a:ext cx="1238289" cy="1652726"/>
          </a:xfrm>
          <a:prstGeom prst="rect">
            <a:avLst/>
          </a:prstGeom>
          <a:ln>
            <a:solidFill>
              <a:schemeClr val="tx1"/>
            </a:solidFill>
          </a:ln>
          <a:effectLst>
            <a:outerShdw blurRad="203200" dist="63500" dir="2700000" algn="tl" rotWithShape="0">
              <a:schemeClr val="tx1">
                <a:alpha val="60000"/>
              </a:schemeClr>
            </a:outerShdw>
          </a:effectLst>
        </p:spPr>
      </p:pic>
    </p:spTree>
    <p:extLst>
      <p:ext uri="{BB962C8B-B14F-4D97-AF65-F5344CB8AC3E}">
        <p14:creationId xmlns:p14="http://schemas.microsoft.com/office/powerpoint/2010/main" val="284575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5AE3CDF-0ADA-465E-B2AA-3F1FAC1EAB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88" r="15861"/>
          <a:stretch/>
        </p:blipFill>
        <p:spPr bwMode="auto">
          <a:xfrm>
            <a:off x="-2429" y="0"/>
            <a:ext cx="975603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8FBA54E-ADB8-4777-AE7A-6BDB445FC97A}"/>
              </a:ext>
            </a:extLst>
          </p:cNvPr>
          <p:cNvSpPr/>
          <p:nvPr/>
        </p:nvSpPr>
        <p:spPr>
          <a:xfrm>
            <a:off x="6363505" y="799406"/>
            <a:ext cx="5108405" cy="5291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687087B6-1880-4628-A647-095D656DF738}"/>
              </a:ext>
            </a:extLst>
          </p:cNvPr>
          <p:cNvSpPr/>
          <p:nvPr/>
        </p:nvSpPr>
        <p:spPr>
          <a:xfrm>
            <a:off x="6283762" y="799406"/>
            <a:ext cx="79743" cy="5291266"/>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42DE88DC-BA33-4954-B229-C6432A6E5356}"/>
              </a:ext>
            </a:extLst>
          </p:cNvPr>
          <p:cNvSpPr/>
          <p:nvPr/>
        </p:nvSpPr>
        <p:spPr>
          <a:xfrm>
            <a:off x="325759" y="276993"/>
            <a:ext cx="5162119" cy="6304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 name="Rectangle 8">
            <a:extLst>
              <a:ext uri="{FF2B5EF4-FFF2-40B4-BE49-F238E27FC236}">
                <a16:creationId xmlns:a16="http://schemas.microsoft.com/office/drawing/2014/main" id="{4447CB16-4E08-4E57-BB43-2744552C99F8}"/>
              </a:ext>
            </a:extLst>
          </p:cNvPr>
          <p:cNvSpPr/>
          <p:nvPr/>
        </p:nvSpPr>
        <p:spPr>
          <a:xfrm flipH="1">
            <a:off x="5450370" y="276992"/>
            <a:ext cx="129941" cy="6304013"/>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2" name="Title 9">
            <a:extLst>
              <a:ext uri="{FF2B5EF4-FFF2-40B4-BE49-F238E27FC236}">
                <a16:creationId xmlns:a16="http://schemas.microsoft.com/office/drawing/2014/main" id="{44EB84F3-1BFC-42A4-AEAF-430404C13593}"/>
              </a:ext>
            </a:extLst>
          </p:cNvPr>
          <p:cNvSpPr txBox="1">
            <a:spLocks/>
          </p:cNvSpPr>
          <p:nvPr/>
        </p:nvSpPr>
        <p:spPr>
          <a:xfrm>
            <a:off x="616149" y="896945"/>
            <a:ext cx="4572000" cy="631493"/>
          </a:xfrm>
          <a:prstGeom prst="rect">
            <a:avLst/>
          </a:prstGeom>
        </p:spPr>
        <p:txBody>
          <a:bodyPr vert="horz" lIns="0" tIns="45720" rIns="0" bIns="0" rtlCol="0" anchor="t"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75" normalizeH="0" baseline="0" noProof="0">
                <a:ln>
                  <a:noFill/>
                </a:ln>
                <a:solidFill>
                  <a:srgbClr val="000000"/>
                </a:solidFill>
                <a:effectLst/>
                <a:uLnTx/>
                <a:uFillTx/>
                <a:latin typeface="Open Sans"/>
              </a:rPr>
              <a:t>Table of Contents</a:t>
            </a:r>
          </a:p>
        </p:txBody>
      </p:sp>
      <p:sp>
        <p:nvSpPr>
          <p:cNvPr id="17" name="Title 9">
            <a:extLst>
              <a:ext uri="{FF2B5EF4-FFF2-40B4-BE49-F238E27FC236}">
                <a16:creationId xmlns:a16="http://schemas.microsoft.com/office/drawing/2014/main" id="{83E3C6A3-BF42-4532-94F3-6CD06F7369DE}"/>
              </a:ext>
            </a:extLst>
          </p:cNvPr>
          <p:cNvSpPr txBox="1">
            <a:spLocks/>
          </p:cNvSpPr>
          <p:nvPr/>
        </p:nvSpPr>
        <p:spPr>
          <a:xfrm>
            <a:off x="7491251" y="1095054"/>
            <a:ext cx="4572000" cy="631493"/>
          </a:xfrm>
          <a:prstGeom prst="rect">
            <a:avLst/>
          </a:prstGeom>
        </p:spPr>
        <p:txBody>
          <a:bodyPr vert="horz" lIns="0" tIns="45720" rIns="0" bIns="0" rtlCol="0" anchor="t"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000" b="1" i="0" u="none" strike="noStrike" kern="1200" cap="none" spc="-75" normalizeH="0" baseline="0" noProof="0">
                <a:ln>
                  <a:noFill/>
                </a:ln>
                <a:solidFill>
                  <a:srgbClr val="0B1677"/>
                </a:solidFill>
                <a:effectLst/>
                <a:uLnTx/>
                <a:uFillTx/>
                <a:latin typeface="Open Sans"/>
              </a:rPr>
              <a:t>Telework Guidance Overview</a:t>
            </a:r>
          </a:p>
        </p:txBody>
      </p:sp>
      <p:sp>
        <p:nvSpPr>
          <p:cNvPr id="25" name="Title 3">
            <a:extLst>
              <a:ext uri="{FF2B5EF4-FFF2-40B4-BE49-F238E27FC236}">
                <a16:creationId xmlns:a16="http://schemas.microsoft.com/office/drawing/2014/main" id="{3F3CA54A-8965-4D59-924B-8C7D8A110B25}"/>
              </a:ext>
            </a:extLst>
          </p:cNvPr>
          <p:cNvSpPr txBox="1">
            <a:spLocks/>
          </p:cNvSpPr>
          <p:nvPr/>
        </p:nvSpPr>
        <p:spPr>
          <a:xfrm>
            <a:off x="523715" y="1528438"/>
            <a:ext cx="5162119" cy="4562233"/>
          </a:xfrm>
          <a:prstGeom prst="rect">
            <a:avLst/>
          </a:prstGeom>
        </p:spPr>
        <p:txBody>
          <a:bodyPr anchor="t"/>
          <a:lst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a:lstStyle>
          <a:p>
            <a:pPr marL="0" marR="0" lvl="0" indent="0" algn="l" defTabSz="823913" rtl="0" eaLnBrk="1" fontAlgn="auto" latinLnBrk="0" hangingPunct="1">
              <a:lnSpc>
                <a:spcPct val="90000"/>
              </a:lnSpc>
              <a:spcBef>
                <a:spcPct val="0"/>
              </a:spcBef>
              <a:spcAft>
                <a:spcPts val="600"/>
              </a:spcAft>
              <a:buClrTx/>
              <a:buSzTx/>
              <a:buFontTx/>
              <a:buNone/>
              <a:tabLst>
                <a:tab pos="4114800" algn="l"/>
              </a:tabLst>
              <a:defRPr/>
            </a:pPr>
            <a:r>
              <a:rPr kumimoji="0" lang="en-US" sz="1200" b="1" i="0" u="none" strike="noStrike" kern="1200" cap="none" spc="-10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Goals and Objectives</a:t>
            </a:r>
            <a:r>
              <a:rPr kumimoji="0" lang="en-US" sz="1200" b="0" i="0" u="none" strike="noStrike" kern="1200" cap="none" spc="-10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	 </a:t>
            </a:r>
            <a:r>
              <a:rPr kumimoji="0" lang="en-US" sz="1200" b="1" i="1" u="none" strike="noStrike" kern="1200" cap="none" spc="-10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3</a:t>
            </a:r>
          </a:p>
          <a:p>
            <a:pPr defTabSz="823913">
              <a:lnSpc>
                <a:spcPct val="90000"/>
              </a:lnSpc>
              <a:spcAft>
                <a:spcPts val="600"/>
              </a:spcAft>
              <a:tabLst>
                <a:tab pos="4114800" algn="l"/>
              </a:tabLst>
              <a:defRPr/>
            </a:pPr>
            <a:r>
              <a:rPr lang="en-US" sz="1200" b="1">
                <a:solidFill>
                  <a:srgbClr val="000000"/>
                </a:solidFill>
                <a:latin typeface="Open Sans"/>
                <a:ea typeface="Open Sans" panose="020B0606030504020204" pitchFamily="34" charset="0"/>
                <a:cs typeface="Open Sans" panose="020B0606030504020204" pitchFamily="34" charset="0"/>
              </a:rPr>
              <a:t>Overview of Common Terms……………………………….	</a:t>
            </a:r>
            <a:r>
              <a:rPr lang="en-US" sz="1200" b="1" i="1">
                <a:solidFill>
                  <a:srgbClr val="000000"/>
                </a:solidFill>
                <a:latin typeface="Open Sans"/>
                <a:ea typeface="Open Sans" panose="020B0606030504020204" pitchFamily="34" charset="0"/>
                <a:cs typeface="Open Sans" panose="020B0606030504020204" pitchFamily="34" charset="0"/>
              </a:rPr>
              <a:t>4</a:t>
            </a:r>
          </a:p>
          <a:p>
            <a:pPr marL="0" marR="0" lvl="0" indent="0" algn="l" defTabSz="823913" rtl="0" eaLnBrk="1" fontAlgn="auto" latinLnBrk="0" hangingPunct="1">
              <a:lnSpc>
                <a:spcPct val="90000"/>
              </a:lnSpc>
              <a:spcBef>
                <a:spcPct val="0"/>
              </a:spcBef>
              <a:spcAft>
                <a:spcPts val="600"/>
              </a:spcAft>
              <a:buClrTx/>
              <a:buSzTx/>
              <a:buFontTx/>
              <a:buNone/>
              <a:tabLst/>
              <a:defRPr/>
            </a:pPr>
            <a:r>
              <a:rPr lang="en-US" sz="1200" b="1">
                <a:solidFill>
                  <a:srgbClr val="000000"/>
                </a:solidFill>
                <a:latin typeface="Open Sans"/>
                <a:ea typeface="Open Sans" panose="020B0606030504020204" pitchFamily="34" charset="0"/>
                <a:cs typeface="Open Sans" panose="020B0606030504020204" pitchFamily="34" charset="0"/>
              </a:rPr>
              <a:t>The Transition to Telework………………...                 		</a:t>
            </a:r>
            <a:r>
              <a:rPr lang="en-US" sz="1200" b="1" i="1">
                <a:solidFill>
                  <a:srgbClr val="000000"/>
                </a:solidFill>
                <a:latin typeface="Open Sans"/>
                <a:ea typeface="Open Sans" panose="020B0606030504020204" pitchFamily="34" charset="0"/>
                <a:cs typeface="Open Sans" panose="020B0606030504020204" pitchFamily="34" charset="0"/>
              </a:rPr>
              <a:t>5-9</a:t>
            </a:r>
          </a:p>
          <a:p>
            <a:pPr marL="285750" indent="-285750" defTabSz="823913">
              <a:lnSpc>
                <a:spcPct val="90000"/>
              </a:lnSpc>
              <a:spcAft>
                <a:spcPts val="600"/>
              </a:spcAft>
              <a:buFont typeface="Wingdings" panose="05000000000000000000" pitchFamily="2" charset="2"/>
              <a:buChar char="§"/>
              <a:defRPr/>
            </a:pPr>
            <a:r>
              <a:rPr lang="en-US" sz="1200">
                <a:solidFill>
                  <a:srgbClr val="000000"/>
                </a:solidFill>
                <a:latin typeface="Open Sans"/>
                <a:ea typeface="Open Sans" panose="020B0606030504020204" pitchFamily="34" charset="0"/>
                <a:cs typeface="Open Sans" panose="020B0606030504020204" pitchFamily="34" charset="0"/>
              </a:rPr>
              <a:t>What is your experience?………………………</a:t>
            </a:r>
            <a:r>
              <a:rPr lang="en-US" sz="1200" b="1">
                <a:solidFill>
                  <a:srgbClr val="000000"/>
                </a:solidFill>
                <a:latin typeface="Open Sans"/>
                <a:ea typeface="Open Sans" panose="020B0606030504020204" pitchFamily="34" charset="0"/>
                <a:cs typeface="Open Sans" panose="020B0606030504020204" pitchFamily="34" charset="0"/>
              </a:rPr>
              <a:t>		</a:t>
            </a:r>
            <a:r>
              <a:rPr lang="en-US" sz="1200">
                <a:solidFill>
                  <a:srgbClr val="000000"/>
                </a:solidFill>
                <a:latin typeface="Open Sans"/>
                <a:ea typeface="Open Sans" panose="020B0606030504020204" pitchFamily="34" charset="0"/>
                <a:cs typeface="Open Sans" panose="020B0606030504020204" pitchFamily="34" charset="0"/>
              </a:rPr>
              <a:t>6</a:t>
            </a:r>
          </a:p>
          <a:p>
            <a:pPr marL="285750" marR="0" lvl="0" indent="-285750" algn="l" defTabSz="823913" rtl="0" eaLnBrk="1" fontAlgn="auto" latinLnBrk="0" hangingPunct="1">
              <a:lnSpc>
                <a:spcPct val="90000"/>
              </a:lnSpc>
              <a:spcBef>
                <a:spcPct val="0"/>
              </a:spcBef>
              <a:spcAft>
                <a:spcPts val="600"/>
              </a:spcAft>
              <a:buClrTx/>
              <a:buSzTx/>
              <a:buFont typeface="Wingdings" panose="05000000000000000000" pitchFamily="2" charset="2"/>
              <a:buChar char="§"/>
              <a:tabLst/>
              <a:defRPr/>
            </a:pPr>
            <a:r>
              <a:rPr lang="en-US" sz="1200">
                <a:solidFill>
                  <a:srgbClr val="000000"/>
                </a:solidFill>
                <a:latin typeface="Open Sans"/>
                <a:ea typeface="Open Sans" panose="020B0606030504020204" pitchFamily="34" charset="0"/>
                <a:cs typeface="Open Sans" panose="020B0606030504020204" pitchFamily="34" charset="0"/>
              </a:rPr>
              <a:t>Manager Responsibilities: Ensuring Success………		7</a:t>
            </a:r>
          </a:p>
          <a:p>
            <a:pPr marL="285750" indent="-285750" defTabSz="823913">
              <a:lnSpc>
                <a:spcPct val="90000"/>
              </a:lnSpc>
              <a:spcAft>
                <a:spcPts val="600"/>
              </a:spcAft>
              <a:buFont typeface="Wingdings" panose="05000000000000000000" pitchFamily="2" charset="2"/>
              <a:buChar char="§"/>
              <a:defRPr/>
            </a:pPr>
            <a:r>
              <a:rPr lang="en-US" sz="1200">
                <a:solidFill>
                  <a:srgbClr val="000000"/>
                </a:solidFill>
                <a:latin typeface="Open Sans"/>
                <a:ea typeface="Open Sans" panose="020B0606030504020204" pitchFamily="34" charset="0"/>
                <a:cs typeface="Open Sans" panose="020B0606030504020204" pitchFamily="34" charset="0"/>
              </a:rPr>
              <a:t>Manager Responsibilities: Leading Your Teams…….		8</a:t>
            </a:r>
          </a:p>
          <a:p>
            <a:pPr marL="285750" indent="-285750" defTabSz="823913">
              <a:lnSpc>
                <a:spcPct val="90000"/>
              </a:lnSpc>
              <a:spcAft>
                <a:spcPts val="600"/>
              </a:spcAft>
              <a:buFont typeface="Wingdings" panose="05000000000000000000" pitchFamily="2" charset="2"/>
              <a:buChar char="§"/>
              <a:defRPr/>
            </a:pPr>
            <a:r>
              <a:rPr lang="en-US" sz="1200">
                <a:solidFill>
                  <a:srgbClr val="000000"/>
                </a:solidFill>
                <a:latin typeface="Open Sans"/>
                <a:ea typeface="Open Sans" panose="020B0606030504020204" pitchFamily="34" charset="0"/>
                <a:cs typeface="Open Sans" panose="020B0606030504020204" pitchFamily="34" charset="0"/>
              </a:rPr>
              <a:t>Preparing for Scenarios: Resistance to Change….		9</a:t>
            </a:r>
          </a:p>
          <a:p>
            <a:pPr marL="0" marR="0" lvl="0" indent="0" algn="l" defTabSz="823913" rtl="0" eaLnBrk="1" fontAlgn="auto" latinLnBrk="0" hangingPunct="1">
              <a:lnSpc>
                <a:spcPct val="90000"/>
              </a:lnSpc>
              <a:spcBef>
                <a:spcPct val="0"/>
              </a:spcBef>
              <a:spcAft>
                <a:spcPts val="600"/>
              </a:spcAft>
              <a:buClrTx/>
              <a:buSzTx/>
              <a:buFontTx/>
              <a:buNone/>
              <a:tabLst/>
              <a:defRPr/>
            </a:pPr>
            <a:r>
              <a:rPr lang="en-US" sz="1200" b="1">
                <a:solidFill>
                  <a:srgbClr val="000000"/>
                </a:solidFill>
                <a:latin typeface="Open Sans"/>
                <a:ea typeface="Open Sans" panose="020B0606030504020204" pitchFamily="34" charset="0"/>
                <a:cs typeface="Open Sans" panose="020B0606030504020204" pitchFamily="34" charset="0"/>
              </a:rPr>
              <a:t>Equity and Performance Management………………...		</a:t>
            </a:r>
            <a:r>
              <a:rPr lang="en-US" sz="1200" b="1" i="1">
                <a:solidFill>
                  <a:srgbClr val="000000"/>
                </a:solidFill>
                <a:latin typeface="Open Sans"/>
                <a:ea typeface="Open Sans" panose="020B0606030504020204" pitchFamily="34" charset="0"/>
                <a:cs typeface="Open Sans" panose="020B0606030504020204" pitchFamily="34" charset="0"/>
              </a:rPr>
              <a:t>10-15</a:t>
            </a:r>
          </a:p>
          <a:p>
            <a:pPr marL="285750" marR="0" lvl="0" indent="-285750" algn="l" defTabSz="823913" rtl="0" eaLnBrk="1" fontAlgn="auto" latinLnBrk="0" hangingPunct="1">
              <a:lnSpc>
                <a:spcPct val="90000"/>
              </a:lnSpc>
              <a:spcBef>
                <a:spcPct val="0"/>
              </a:spcBef>
              <a:spcAft>
                <a:spcPts val="600"/>
              </a:spcAft>
              <a:buClrTx/>
              <a:buSzTx/>
              <a:buFont typeface="Wingdings" panose="05000000000000000000" pitchFamily="2" charset="2"/>
              <a:buChar char="§"/>
              <a:tabLst/>
              <a:defRPr/>
            </a:pPr>
            <a:r>
              <a:rPr lang="en-US" sz="1200">
                <a:solidFill>
                  <a:srgbClr val="000000"/>
                </a:solidFill>
                <a:latin typeface="Open Sans"/>
                <a:ea typeface="Open Sans" panose="020B0606030504020204" pitchFamily="34" charset="0"/>
                <a:cs typeface="Open Sans" panose="020B0606030504020204" pitchFamily="34" charset="0"/>
              </a:rPr>
              <a:t>Equity While Teleworking…………………………….		11</a:t>
            </a:r>
          </a:p>
          <a:p>
            <a:pPr marL="285750" marR="0" lvl="0" indent="-285750" algn="l" defTabSz="823913" rtl="0" eaLnBrk="1" fontAlgn="auto" latinLnBrk="0" hangingPunct="1">
              <a:lnSpc>
                <a:spcPct val="90000"/>
              </a:lnSpc>
              <a:spcBef>
                <a:spcPct val="0"/>
              </a:spcBef>
              <a:spcAft>
                <a:spcPts val="600"/>
              </a:spcAft>
              <a:buClrTx/>
              <a:buSzTx/>
              <a:buFont typeface="Wingdings" panose="05000000000000000000" pitchFamily="2" charset="2"/>
              <a:buChar char="§"/>
              <a:tabLst/>
              <a:defRPr/>
            </a:pPr>
            <a:r>
              <a:rPr lang="en-US" sz="1200">
                <a:solidFill>
                  <a:srgbClr val="000000"/>
                </a:solidFill>
                <a:latin typeface="Open Sans"/>
                <a:ea typeface="Open Sans" panose="020B0606030504020204" pitchFamily="34" charset="0"/>
                <a:cs typeface="Open Sans" panose="020B0606030504020204" pitchFamily="34" charset="0"/>
              </a:rPr>
              <a:t>Managing Teams Equitably…………………		12</a:t>
            </a:r>
          </a:p>
          <a:p>
            <a:pPr marL="285750" marR="0" lvl="0" indent="-285750" algn="l" defTabSz="823913" rtl="0" eaLnBrk="1" fontAlgn="auto" latinLnBrk="0" hangingPunct="1">
              <a:lnSpc>
                <a:spcPct val="90000"/>
              </a:lnSpc>
              <a:spcBef>
                <a:spcPct val="0"/>
              </a:spcBef>
              <a:spcAft>
                <a:spcPts val="600"/>
              </a:spcAft>
              <a:buClrTx/>
              <a:buSzTx/>
              <a:buFont typeface="Wingdings" panose="05000000000000000000" pitchFamily="2" charset="2"/>
              <a:buChar char="§"/>
              <a:tabLst/>
              <a:defRPr/>
            </a:pPr>
            <a:r>
              <a:rPr lang="en-US" sz="1200">
                <a:solidFill>
                  <a:srgbClr val="000000"/>
                </a:solidFill>
                <a:latin typeface="Open Sans"/>
                <a:ea typeface="Open Sans" panose="020B0606030504020204" pitchFamily="34" charset="0"/>
                <a:cs typeface="Open Sans" panose="020B0606030504020204" pitchFamily="34" charset="0"/>
              </a:rPr>
              <a:t>Managing Performance When Teleworking………		13</a:t>
            </a:r>
          </a:p>
          <a:p>
            <a:pPr marL="285750" marR="0" lvl="0" indent="-285750" algn="l" defTabSz="823913" rtl="0" eaLnBrk="1" fontAlgn="auto" latinLnBrk="0" hangingPunct="1">
              <a:lnSpc>
                <a:spcPct val="90000"/>
              </a:lnSpc>
              <a:spcBef>
                <a:spcPct val="0"/>
              </a:spcBef>
              <a:spcAft>
                <a:spcPts val="600"/>
              </a:spcAft>
              <a:buClrTx/>
              <a:buSzTx/>
              <a:buFont typeface="Wingdings" panose="05000000000000000000" pitchFamily="2" charset="2"/>
              <a:buChar char="§"/>
              <a:tabLst/>
              <a:defRPr/>
            </a:pPr>
            <a:r>
              <a:rPr lang="en-US" sz="1200">
                <a:solidFill>
                  <a:srgbClr val="000000"/>
                </a:solidFill>
                <a:latin typeface="Open Sans"/>
                <a:ea typeface="Open Sans" panose="020B0606030504020204" pitchFamily="34" charset="0"/>
                <a:cs typeface="Open Sans" panose="020B0606030504020204" pitchFamily="34" charset="0"/>
              </a:rPr>
              <a:t>Rethinking Performance Management (1/2)…..............	14</a:t>
            </a:r>
          </a:p>
          <a:p>
            <a:pPr marL="285750" marR="0" lvl="0" indent="-285750" algn="l" defTabSz="823913" rtl="0" eaLnBrk="1" fontAlgn="auto" latinLnBrk="0" hangingPunct="1">
              <a:lnSpc>
                <a:spcPct val="90000"/>
              </a:lnSpc>
              <a:spcBef>
                <a:spcPct val="0"/>
              </a:spcBef>
              <a:spcAft>
                <a:spcPts val="600"/>
              </a:spcAft>
              <a:buClrTx/>
              <a:buSzTx/>
              <a:buFont typeface="Wingdings" panose="05000000000000000000" pitchFamily="2" charset="2"/>
              <a:buChar char="§"/>
              <a:tabLst/>
              <a:defRPr/>
            </a:pPr>
            <a:r>
              <a:rPr lang="en-US" sz="1200">
                <a:solidFill>
                  <a:srgbClr val="000000"/>
                </a:solidFill>
                <a:latin typeface="Open Sans"/>
                <a:ea typeface="Open Sans" panose="020B0606030504020204" pitchFamily="34" charset="0"/>
                <a:cs typeface="Open Sans" panose="020B0606030504020204" pitchFamily="34" charset="0"/>
              </a:rPr>
              <a:t>Rethinking Performance Management (2/2)……………	15</a:t>
            </a:r>
          </a:p>
          <a:p>
            <a:pPr marL="0" marR="0" lvl="0" indent="0" algn="l" defTabSz="823913" rtl="0" eaLnBrk="1" fontAlgn="auto" latinLnBrk="0" hangingPunct="1">
              <a:lnSpc>
                <a:spcPct val="90000"/>
              </a:lnSpc>
              <a:spcBef>
                <a:spcPct val="0"/>
              </a:spcBef>
              <a:spcAft>
                <a:spcPts val="600"/>
              </a:spcAft>
              <a:buClrTx/>
              <a:buSzTx/>
              <a:buFontTx/>
              <a:buNone/>
              <a:tabLst/>
              <a:defRPr/>
            </a:pPr>
            <a:r>
              <a:rPr lang="en-US" sz="1200" b="1">
                <a:solidFill>
                  <a:srgbClr val="000000"/>
                </a:solidFill>
                <a:latin typeface="Open Sans"/>
                <a:ea typeface="Open Sans" panose="020B0606030504020204" pitchFamily="34" charset="0"/>
                <a:cs typeface="Open Sans" panose="020B0606030504020204" pitchFamily="34" charset="0"/>
              </a:rPr>
              <a:t>Checklists: Preparing for Telework………………...                           	</a:t>
            </a:r>
            <a:r>
              <a:rPr lang="en-US" sz="1200" b="1" i="1">
                <a:solidFill>
                  <a:srgbClr val="000000"/>
                </a:solidFill>
                <a:latin typeface="Open Sans"/>
                <a:ea typeface="Open Sans" panose="020B0606030504020204" pitchFamily="34" charset="0"/>
                <a:cs typeface="Open Sans" panose="020B0606030504020204" pitchFamily="34" charset="0"/>
              </a:rPr>
              <a:t>16-18</a:t>
            </a:r>
          </a:p>
          <a:p>
            <a:pPr marL="285750" marR="0" lvl="0" indent="-285750" algn="l" defTabSz="823913" rtl="0" eaLnBrk="1" fontAlgn="auto" latinLnBrk="0" hangingPunct="1">
              <a:lnSpc>
                <a:spcPct val="90000"/>
              </a:lnSpc>
              <a:spcBef>
                <a:spcPct val="0"/>
              </a:spcBef>
              <a:spcAft>
                <a:spcPts val="600"/>
              </a:spcAft>
              <a:buClrTx/>
              <a:buSzTx/>
              <a:buFont typeface="Wingdings" panose="05000000000000000000" pitchFamily="2" charset="2"/>
              <a:buChar char="§"/>
              <a:tabLst/>
              <a:defRPr/>
            </a:pPr>
            <a:r>
              <a:rPr lang="en-US" sz="1200">
                <a:solidFill>
                  <a:srgbClr val="000000"/>
                </a:solidFill>
                <a:latin typeface="Open Sans"/>
                <a:ea typeface="Open Sans" panose="020B0606030504020204" pitchFamily="34" charset="0"/>
                <a:cs typeface="Open Sans" panose="020B0606030504020204" pitchFamily="34" charset="0"/>
              </a:rPr>
              <a:t>Manager Checklist…………………………….		17</a:t>
            </a:r>
          </a:p>
          <a:p>
            <a:pPr marL="285750" marR="0" lvl="0" indent="-285750" algn="l" defTabSz="823913" rtl="0" eaLnBrk="1" fontAlgn="auto" latinLnBrk="0" hangingPunct="1">
              <a:lnSpc>
                <a:spcPct val="90000"/>
              </a:lnSpc>
              <a:spcBef>
                <a:spcPct val="0"/>
              </a:spcBef>
              <a:spcAft>
                <a:spcPts val="600"/>
              </a:spcAft>
              <a:buClrTx/>
              <a:buSzTx/>
              <a:buFont typeface="Wingdings" panose="05000000000000000000" pitchFamily="2" charset="2"/>
              <a:buChar char="§"/>
              <a:tabLst/>
              <a:defRPr/>
            </a:pPr>
            <a:r>
              <a:rPr lang="en-US" sz="1200">
                <a:solidFill>
                  <a:srgbClr val="000000"/>
                </a:solidFill>
                <a:latin typeface="Open Sans"/>
                <a:ea typeface="Open Sans" panose="020B0606030504020204" pitchFamily="34" charset="0"/>
                <a:cs typeface="Open Sans" panose="020B0606030504020204" pitchFamily="34" charset="0"/>
              </a:rPr>
              <a:t>Team Checklist………………………………………		18</a:t>
            </a:r>
          </a:p>
          <a:p>
            <a:pPr defTabSz="823913">
              <a:lnSpc>
                <a:spcPct val="90000"/>
              </a:lnSpc>
              <a:spcAft>
                <a:spcPts val="600"/>
              </a:spcAft>
              <a:defRPr/>
            </a:pPr>
            <a:r>
              <a:rPr lang="en-US" sz="1200" b="1">
                <a:solidFill>
                  <a:srgbClr val="000000"/>
                </a:solidFill>
                <a:latin typeface="Open Sans"/>
                <a:ea typeface="Open Sans" panose="020B0606030504020204" pitchFamily="34" charset="0"/>
                <a:cs typeface="Open Sans" panose="020B0606030504020204" pitchFamily="34" charset="0"/>
              </a:rPr>
              <a:t>Additional Resources for Telework………………………….	</a:t>
            </a:r>
            <a:r>
              <a:rPr lang="en-US" sz="1200" b="1" i="1">
                <a:solidFill>
                  <a:srgbClr val="000000"/>
                </a:solidFill>
                <a:latin typeface="Open Sans"/>
                <a:ea typeface="Open Sans" panose="020B0606030504020204" pitchFamily="34" charset="0"/>
                <a:cs typeface="Open Sans" panose="020B0606030504020204" pitchFamily="34" charset="0"/>
              </a:rPr>
              <a:t>19</a:t>
            </a:r>
          </a:p>
          <a:p>
            <a:pPr marR="0" lvl="0" algn="l" defTabSz="823913" rtl="0" eaLnBrk="1" fontAlgn="auto" latinLnBrk="0" hangingPunct="1">
              <a:lnSpc>
                <a:spcPct val="90000"/>
              </a:lnSpc>
              <a:spcBef>
                <a:spcPct val="0"/>
              </a:spcBef>
              <a:spcAft>
                <a:spcPts val="600"/>
              </a:spcAft>
              <a:buClrTx/>
              <a:buSzTx/>
              <a:tabLst/>
              <a:defRPr/>
            </a:pPr>
            <a:endParaRPr lang="en-US" sz="1200" b="1">
              <a:solidFill>
                <a:srgbClr val="000000"/>
              </a:solidFill>
              <a:latin typeface="Open Sans"/>
              <a:ea typeface="Open Sans" panose="020B0606030504020204" pitchFamily="34" charset="0"/>
              <a:cs typeface="Open Sans" panose="020B0606030504020204" pitchFamily="34" charset="0"/>
            </a:endParaRPr>
          </a:p>
          <a:p>
            <a:pPr marR="0" lvl="0" algn="l" defTabSz="823913" rtl="0" eaLnBrk="1" fontAlgn="auto" latinLnBrk="0" hangingPunct="1">
              <a:lnSpc>
                <a:spcPct val="90000"/>
              </a:lnSpc>
              <a:spcBef>
                <a:spcPct val="0"/>
              </a:spcBef>
              <a:spcAft>
                <a:spcPts val="600"/>
              </a:spcAft>
              <a:buClrTx/>
              <a:buSzTx/>
              <a:tabLst/>
              <a:defRPr/>
            </a:pPr>
            <a:endParaRPr kumimoji="0" lang="en-US" sz="1200" b="0"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endParaRPr>
          </a:p>
          <a:p>
            <a:pPr marL="0" marR="0" lvl="0" indent="0" algn="l" defTabSz="823913" rtl="0" eaLnBrk="1" fontAlgn="auto" latinLnBrk="0" hangingPunct="1">
              <a:lnSpc>
                <a:spcPct val="90000"/>
              </a:lnSpc>
              <a:spcBef>
                <a:spcPct val="0"/>
              </a:spcBef>
              <a:spcAft>
                <a:spcPts val="60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B962F8AA-1746-4511-AAB9-9D9DDF03D0BD}"/>
              </a:ext>
            </a:extLst>
          </p:cNvPr>
          <p:cNvSpPr txBox="1"/>
          <p:nvPr/>
        </p:nvSpPr>
        <p:spPr>
          <a:xfrm>
            <a:off x="7883449" y="1676413"/>
            <a:ext cx="3773865" cy="1077218"/>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Scheduling Telework for Success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Learn how to </a:t>
            </a:r>
            <a:r>
              <a:rPr kumimoji="0" lang="en-US" sz="1200" b="0" i="0" u="none" strike="noStrike" kern="1200" cap="none" spc="0" normalizeH="0" baseline="0" noProof="0">
                <a:ln>
                  <a:noFill/>
                </a:ln>
                <a:solidFill>
                  <a:srgbClr val="000000"/>
                </a:solidFill>
                <a:effectLst/>
                <a:uLnTx/>
                <a:uFillTx/>
                <a:latin typeface="Open Sans"/>
                <a:ea typeface="Open Sans"/>
                <a:cs typeface="Open Sans"/>
              </a:rPr>
              <a:t>optimize how time is spent virtually and in-person while considering the unique needs of your team.</a:t>
            </a:r>
          </a:p>
        </p:txBody>
      </p:sp>
      <p:sp>
        <p:nvSpPr>
          <p:cNvPr id="26" name="TextBox 25">
            <a:extLst>
              <a:ext uri="{FF2B5EF4-FFF2-40B4-BE49-F238E27FC236}">
                <a16:creationId xmlns:a16="http://schemas.microsoft.com/office/drawing/2014/main" id="{0E907911-552C-4703-ADE2-ECC7C7AF01B6}"/>
              </a:ext>
            </a:extLst>
          </p:cNvPr>
          <p:cNvSpPr txBox="1"/>
          <p:nvPr/>
        </p:nvSpPr>
        <p:spPr>
          <a:xfrm>
            <a:off x="7883449" y="2732066"/>
            <a:ext cx="4307376" cy="1077218"/>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Managing Virtual Teams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Learn how to </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adapt your management style to the new virtual environment.</a:t>
            </a:r>
            <a:endParaRPr kumimoji="0" lang="en-GB" sz="1100" b="0" i="0" u="none" strike="noStrike" kern="1200" cap="none" spc="0" normalizeH="0" baseline="0" noProof="0">
              <a:ln>
                <a:noFill/>
              </a:ln>
              <a:solidFill>
                <a:srgbClr val="000000"/>
              </a:solidFill>
              <a:effectLst/>
              <a:uLnTx/>
              <a:uFillTx/>
              <a:latin typeface="Open Sans"/>
              <a:ea typeface="+mn-ea"/>
              <a:cs typeface="+mn-cs"/>
            </a:endParaRPr>
          </a:p>
        </p:txBody>
      </p:sp>
      <p:sp>
        <p:nvSpPr>
          <p:cNvPr id="28" name="TextBox 27">
            <a:extLst>
              <a:ext uri="{FF2B5EF4-FFF2-40B4-BE49-F238E27FC236}">
                <a16:creationId xmlns:a16="http://schemas.microsoft.com/office/drawing/2014/main" id="{F2DE812B-F848-4C40-907B-3363FC7B5A9A}"/>
              </a:ext>
            </a:extLst>
          </p:cNvPr>
          <p:cNvSpPr txBox="1"/>
          <p:nvPr/>
        </p:nvSpPr>
        <p:spPr>
          <a:xfrm>
            <a:off x="7880568" y="3715286"/>
            <a:ext cx="3991376" cy="544528"/>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Fostering a Strong Telework Culture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Learn how to </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build a strong, positive team culture by prioritizing inclusion, empathy, and well-being.</a:t>
            </a:r>
            <a:endParaRPr kumimoji="0" lang="en-GB" sz="1100" b="0" i="0" u="none" strike="noStrike" kern="1200" cap="none" spc="0" normalizeH="0" baseline="0" noProof="0">
              <a:ln>
                <a:noFill/>
              </a:ln>
              <a:solidFill>
                <a:srgbClr val="000000"/>
              </a:solidFill>
              <a:effectLst/>
              <a:uLnTx/>
              <a:uFillTx/>
              <a:latin typeface="Open Sans"/>
              <a:ea typeface="+mn-ea"/>
              <a:cs typeface="+mn-cs"/>
            </a:endParaRPr>
          </a:p>
        </p:txBody>
      </p:sp>
      <p:sp>
        <p:nvSpPr>
          <p:cNvPr id="32" name="TextBox 31">
            <a:extLst>
              <a:ext uri="{FF2B5EF4-FFF2-40B4-BE49-F238E27FC236}">
                <a16:creationId xmlns:a16="http://schemas.microsoft.com/office/drawing/2014/main" id="{4FF6DF2C-FD21-49C8-99F6-8F8ECB44EB69}"/>
              </a:ext>
            </a:extLst>
          </p:cNvPr>
          <p:cNvSpPr txBox="1"/>
          <p:nvPr/>
        </p:nvSpPr>
        <p:spPr>
          <a:xfrm>
            <a:off x="7749626" y="4822234"/>
            <a:ext cx="426116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Virtual and Remote Work Best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Learn how to </a:t>
            </a: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excel at virtual collaboration and equip your team for success in virtual work.</a:t>
            </a:r>
            <a:endParaRPr kumimoji="0" lang="en-GB" sz="1100" b="0" i="0" u="none" strike="noStrike" kern="1200" cap="none" spc="0" normalizeH="0" baseline="0" noProof="0">
              <a:ln>
                <a:noFill/>
              </a:ln>
              <a:solidFill>
                <a:srgbClr val="000000"/>
              </a:solidFill>
              <a:effectLst/>
              <a:uLnTx/>
              <a:uFillTx/>
              <a:latin typeface="Open Sans"/>
              <a:ea typeface="+mn-ea"/>
              <a:cs typeface="+mn-cs"/>
            </a:endParaRPr>
          </a:p>
        </p:txBody>
      </p:sp>
      <p:pic>
        <p:nvPicPr>
          <p:cNvPr id="33" name="Picture 32">
            <a:extLst>
              <a:ext uri="{FF2B5EF4-FFF2-40B4-BE49-F238E27FC236}">
                <a16:creationId xmlns:a16="http://schemas.microsoft.com/office/drawing/2014/main" id="{FE382A84-8E9C-4810-9480-3B3B52C1C623}"/>
              </a:ext>
            </a:extLst>
          </p:cNvPr>
          <p:cNvPicPr>
            <a:picLocks noChangeAspect="1"/>
          </p:cNvPicPr>
          <p:nvPr/>
        </p:nvPicPr>
        <p:blipFill>
          <a:blip r:embed="rId4"/>
          <a:stretch>
            <a:fillRect/>
          </a:stretch>
        </p:blipFill>
        <p:spPr>
          <a:xfrm>
            <a:off x="6548909" y="1714877"/>
            <a:ext cx="1134087" cy="640080"/>
          </a:xfrm>
          <a:prstGeom prst="rect">
            <a:avLst/>
          </a:prstGeom>
          <a:ln w="19050">
            <a:solidFill>
              <a:srgbClr val="0B1677"/>
            </a:solidFill>
          </a:ln>
        </p:spPr>
      </p:pic>
      <p:pic>
        <p:nvPicPr>
          <p:cNvPr id="34" name="Picture 33">
            <a:extLst>
              <a:ext uri="{FF2B5EF4-FFF2-40B4-BE49-F238E27FC236}">
                <a16:creationId xmlns:a16="http://schemas.microsoft.com/office/drawing/2014/main" id="{A01F4C21-83C4-4518-80E6-2A91387E76E8}"/>
              </a:ext>
            </a:extLst>
          </p:cNvPr>
          <p:cNvPicPr>
            <a:picLocks noChangeAspect="1"/>
          </p:cNvPicPr>
          <p:nvPr/>
        </p:nvPicPr>
        <p:blipFill>
          <a:blip r:embed="rId5"/>
          <a:stretch>
            <a:fillRect/>
          </a:stretch>
        </p:blipFill>
        <p:spPr>
          <a:xfrm>
            <a:off x="6552939" y="2782435"/>
            <a:ext cx="1130057" cy="640080"/>
          </a:xfrm>
          <a:prstGeom prst="rect">
            <a:avLst/>
          </a:prstGeom>
          <a:ln w="19050">
            <a:solidFill>
              <a:srgbClr val="0B1677"/>
            </a:solidFill>
          </a:ln>
        </p:spPr>
      </p:pic>
      <p:pic>
        <p:nvPicPr>
          <p:cNvPr id="35" name="Picture 34">
            <a:extLst>
              <a:ext uri="{FF2B5EF4-FFF2-40B4-BE49-F238E27FC236}">
                <a16:creationId xmlns:a16="http://schemas.microsoft.com/office/drawing/2014/main" id="{56AA0796-ECE7-408C-AF1E-0A7F6F2881FC}"/>
              </a:ext>
            </a:extLst>
          </p:cNvPr>
          <p:cNvPicPr>
            <a:picLocks noChangeAspect="1"/>
          </p:cNvPicPr>
          <p:nvPr/>
        </p:nvPicPr>
        <p:blipFill>
          <a:blip r:embed="rId6"/>
          <a:stretch>
            <a:fillRect/>
          </a:stretch>
        </p:blipFill>
        <p:spPr>
          <a:xfrm>
            <a:off x="6554312" y="3875160"/>
            <a:ext cx="1137439" cy="640080"/>
          </a:xfrm>
          <a:prstGeom prst="rect">
            <a:avLst/>
          </a:prstGeom>
          <a:ln w="19050">
            <a:solidFill>
              <a:srgbClr val="0B1677"/>
            </a:solidFill>
          </a:ln>
        </p:spPr>
      </p:pic>
      <p:pic>
        <p:nvPicPr>
          <p:cNvPr id="36" name="Picture 35">
            <a:extLst>
              <a:ext uri="{FF2B5EF4-FFF2-40B4-BE49-F238E27FC236}">
                <a16:creationId xmlns:a16="http://schemas.microsoft.com/office/drawing/2014/main" id="{08C5B5D0-9654-4F3A-AD93-F12BE09D8BDE}"/>
              </a:ext>
            </a:extLst>
          </p:cNvPr>
          <p:cNvPicPr>
            <a:picLocks noChangeAspect="1"/>
          </p:cNvPicPr>
          <p:nvPr/>
        </p:nvPicPr>
        <p:blipFill>
          <a:blip r:embed="rId7"/>
          <a:stretch>
            <a:fillRect/>
          </a:stretch>
        </p:blipFill>
        <p:spPr>
          <a:xfrm>
            <a:off x="6556765" y="5010025"/>
            <a:ext cx="1132532" cy="640080"/>
          </a:xfrm>
          <a:prstGeom prst="rect">
            <a:avLst/>
          </a:prstGeom>
          <a:ln w="19050">
            <a:solidFill>
              <a:srgbClr val="0B1677"/>
            </a:solidFill>
          </a:ln>
        </p:spPr>
      </p:pic>
      <p:sp>
        <p:nvSpPr>
          <p:cNvPr id="37" name="Rectangle 36">
            <a:extLst>
              <a:ext uri="{FF2B5EF4-FFF2-40B4-BE49-F238E27FC236}">
                <a16:creationId xmlns:a16="http://schemas.microsoft.com/office/drawing/2014/main" id="{255BE3DE-2B54-4F94-B99E-A5E05F95FE99}"/>
              </a:ext>
            </a:extLst>
          </p:cNvPr>
          <p:cNvSpPr/>
          <p:nvPr/>
        </p:nvSpPr>
        <p:spPr>
          <a:xfrm>
            <a:off x="7749626" y="2574110"/>
            <a:ext cx="4104948" cy="1081839"/>
          </a:xfrm>
          <a:prstGeom prst="rect">
            <a:avLst/>
          </a:prstGeom>
          <a:noFill/>
          <a:ln w="28575">
            <a:solidFill>
              <a:srgbClr val="0B167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8" name="Star: 5 Points 37">
            <a:extLst>
              <a:ext uri="{FF2B5EF4-FFF2-40B4-BE49-F238E27FC236}">
                <a16:creationId xmlns:a16="http://schemas.microsoft.com/office/drawing/2014/main" id="{A15278B0-BCBE-4DEC-87DC-5DEC141D43B8}"/>
              </a:ext>
            </a:extLst>
          </p:cNvPr>
          <p:cNvSpPr/>
          <p:nvPr/>
        </p:nvSpPr>
        <p:spPr>
          <a:xfrm>
            <a:off x="11763134" y="2458067"/>
            <a:ext cx="182880" cy="18288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129238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5AE3CDF-0ADA-465E-B2AA-3F1FAC1EAB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88" r="15861"/>
          <a:stretch/>
        </p:blipFill>
        <p:spPr bwMode="auto">
          <a:xfrm>
            <a:off x="2435971" y="0"/>
            <a:ext cx="975603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8FBA54E-ADB8-4777-AE7A-6BDB445FC97A}"/>
              </a:ext>
            </a:extLst>
          </p:cNvPr>
          <p:cNvSpPr/>
          <p:nvPr/>
        </p:nvSpPr>
        <p:spPr>
          <a:xfrm>
            <a:off x="211142" y="523452"/>
            <a:ext cx="10587491" cy="570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 name="Title 9">
            <a:extLst>
              <a:ext uri="{FF2B5EF4-FFF2-40B4-BE49-F238E27FC236}">
                <a16:creationId xmlns:a16="http://schemas.microsoft.com/office/drawing/2014/main" id="{4410FFC0-9F0B-4140-8AF1-E6DB3111A718}"/>
              </a:ext>
            </a:extLst>
          </p:cNvPr>
          <p:cNvSpPr txBox="1">
            <a:spLocks/>
          </p:cNvSpPr>
          <p:nvPr/>
        </p:nvSpPr>
        <p:spPr>
          <a:xfrm>
            <a:off x="586498" y="676506"/>
            <a:ext cx="4572000" cy="1665484"/>
          </a:xfrm>
          <a:prstGeom prst="rect">
            <a:avLst/>
          </a:prstGeom>
        </p:spPr>
        <p:txBody>
          <a:bodyPr vert="horz" lIns="0" tIns="45720" rIns="0" bIns="0" rtlCol="0" anchor="t"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75" normalizeH="0" baseline="0" noProof="0">
                <a:ln>
                  <a:noFill/>
                </a:ln>
                <a:solidFill>
                  <a:srgbClr val="000000"/>
                </a:solidFill>
                <a:effectLst/>
                <a:uLnTx/>
                <a:uFillTx/>
                <a:latin typeface="Open Sans"/>
              </a:rPr>
              <a:t>Goals and Objectives</a:t>
            </a:r>
          </a:p>
        </p:txBody>
      </p:sp>
      <p:sp>
        <p:nvSpPr>
          <p:cNvPr id="18" name="Title 3">
            <a:extLst>
              <a:ext uri="{FF2B5EF4-FFF2-40B4-BE49-F238E27FC236}">
                <a16:creationId xmlns:a16="http://schemas.microsoft.com/office/drawing/2014/main" id="{5F1F0E82-437F-4AC4-8FA8-DF18A82A0EB7}"/>
              </a:ext>
            </a:extLst>
          </p:cNvPr>
          <p:cNvSpPr txBox="1">
            <a:spLocks/>
          </p:cNvSpPr>
          <p:nvPr/>
        </p:nvSpPr>
        <p:spPr>
          <a:xfrm>
            <a:off x="581025" y="1194640"/>
            <a:ext cx="9434603" cy="4562233"/>
          </a:xfrm>
          <a:prstGeom prst="rect">
            <a:avLst/>
          </a:prstGeom>
        </p:spPr>
        <p:txBody>
          <a:bodyPr lIns="91440" tIns="45720" rIns="91440" bIns="45720" anchor="t"/>
          <a:lst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lang="en-US" sz="1600" spc="0">
                <a:solidFill>
                  <a:srgbClr val="000000"/>
                </a:solidFill>
                <a:latin typeface="Open Sans"/>
                <a:ea typeface="Open Sans" panose="020B0606030504020204" pitchFamily="34" charset="0"/>
                <a:cs typeface="Open Sans" panose="020B0606030504020204" pitchFamily="34" charset="0"/>
              </a:rPr>
              <a:t>As the State of Montana implements new ways of working, managers play a critical role in leading teams during this transition. To </a:t>
            </a:r>
            <a:r>
              <a:rPr lang="en-US" sz="1600" spc="0">
                <a:solidFill>
                  <a:srgbClr val="000000"/>
                </a:solidFill>
                <a:latin typeface="Open Sans"/>
                <a:ea typeface="Open Sans"/>
                <a:cs typeface="Open Sans"/>
              </a:rPr>
              <a:t>serve Montana’s citizens and the needs of its workers, </a:t>
            </a:r>
            <a:r>
              <a:rPr lang="en-US" sz="1600" b="1" spc="0">
                <a:solidFill>
                  <a:srgbClr val="000000"/>
                </a:solidFill>
                <a:latin typeface="Open Sans"/>
                <a:ea typeface="Open Sans"/>
                <a:cs typeface="Open Sans"/>
              </a:rPr>
              <a:t>managers must understand their role </a:t>
            </a:r>
            <a:r>
              <a:rPr lang="en-US" sz="1600" spc="0">
                <a:solidFill>
                  <a:srgbClr val="000000"/>
                </a:solidFill>
                <a:latin typeface="Open Sans"/>
                <a:ea typeface="Open Sans"/>
                <a:cs typeface="Open Sans"/>
              </a:rPr>
              <a:t>and how they can </a:t>
            </a:r>
            <a:r>
              <a:rPr lang="en-US" sz="1600" b="1" spc="0">
                <a:solidFill>
                  <a:srgbClr val="000000"/>
                </a:solidFill>
                <a:latin typeface="Open Sans"/>
                <a:ea typeface="Open Sans"/>
                <a:cs typeface="Open Sans"/>
              </a:rPr>
              <a:t>adapt their management style.</a:t>
            </a:r>
          </a:p>
          <a:p>
            <a:pPr marL="0" marR="0" lvl="0" indent="0" algn="l" defTabSz="914400" rtl="0" eaLnBrk="1" fontAlgn="auto" latinLnBrk="0" hangingPunct="1">
              <a:lnSpc>
                <a:spcPct val="90000"/>
              </a:lnSpc>
              <a:spcBef>
                <a:spcPct val="0"/>
              </a:spcBef>
              <a:spcAft>
                <a:spcPts val="1200"/>
              </a:spcAft>
              <a:buClrTx/>
              <a:buSzTx/>
              <a:buFontTx/>
              <a:buNone/>
              <a:tabLst/>
              <a:defRPr/>
            </a:pPr>
            <a:endParaRPr lang="en-US" sz="1600" spc="0">
              <a:solidFill>
                <a:srgbClr val="000000"/>
              </a:solidFill>
              <a:latin typeface="Open Sans"/>
              <a:ea typeface="Open Sans"/>
              <a:cs typeface="Open Sans"/>
            </a:endParaRPr>
          </a:p>
          <a:p>
            <a:pPr marL="0" marR="0" lvl="0" indent="0" algn="l" defTabSz="914400" rtl="0" eaLnBrk="1" fontAlgn="auto" latinLnBrk="0" hangingPunct="1">
              <a:lnSpc>
                <a:spcPct val="90000"/>
              </a:lnSpc>
              <a:spcBef>
                <a:spcPct val="0"/>
              </a:spcBef>
              <a:spcAft>
                <a:spcPts val="1200"/>
              </a:spcAft>
              <a:buClrTx/>
              <a:buSzTx/>
              <a:buFontTx/>
              <a:buNone/>
              <a:tabLst/>
              <a:defRPr/>
            </a:pPr>
            <a:r>
              <a:rPr lang="en-US" sz="1600" spc="0">
                <a:solidFill>
                  <a:srgbClr val="000000"/>
                </a:solidFill>
                <a:latin typeface="Open Sans"/>
                <a:ea typeface="Open Sans"/>
                <a:cs typeface="Open Sans"/>
              </a:rPr>
              <a:t>Managers should use this guidance to…</a:t>
            </a:r>
          </a:p>
          <a:p>
            <a:pPr marL="0" marR="0" lvl="0" indent="0" algn="l" defTabSz="914400" rtl="0" eaLnBrk="1" fontAlgn="auto" latinLnBrk="0" hangingPunct="1">
              <a:lnSpc>
                <a:spcPct val="90000"/>
              </a:lnSpc>
              <a:spcBef>
                <a:spcPct val="0"/>
              </a:spcBef>
              <a:spcAft>
                <a:spcPts val="1200"/>
              </a:spcAft>
              <a:buClrTx/>
              <a:buSzTx/>
              <a:buFontTx/>
              <a:buNone/>
              <a:tabLst/>
              <a:defRPr/>
            </a:pPr>
            <a:endParaRPr lang="en-US" sz="1600" spc="0">
              <a:solidFill>
                <a:srgbClr val="000000"/>
              </a:solidFill>
              <a:latin typeface="Open Sans"/>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ct val="0"/>
              </a:spcBef>
              <a:spcAft>
                <a:spcPts val="1200"/>
              </a:spcAft>
              <a:buClrTx/>
              <a:buSzTx/>
              <a:buFontTx/>
              <a:buNone/>
              <a:tabLst/>
              <a:defRPr/>
            </a:pPr>
            <a:endParaRPr lang="en-US" sz="1600" spc="0">
              <a:solidFill>
                <a:srgbClr val="000000"/>
              </a:solidFill>
              <a:latin typeface="Open Sans"/>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ct val="0"/>
              </a:spcBef>
              <a:spcAft>
                <a:spcPts val="120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687087B6-1880-4628-A647-095D656DF738}"/>
              </a:ext>
            </a:extLst>
          </p:cNvPr>
          <p:cNvSpPr/>
          <p:nvPr/>
        </p:nvSpPr>
        <p:spPr>
          <a:xfrm flipH="1">
            <a:off x="10679190" y="523452"/>
            <a:ext cx="164751" cy="5704176"/>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 name="Rectangle 2">
            <a:extLst>
              <a:ext uri="{FF2B5EF4-FFF2-40B4-BE49-F238E27FC236}">
                <a16:creationId xmlns:a16="http://schemas.microsoft.com/office/drawing/2014/main" id="{F490CD9B-76A4-4E1A-A589-435483499346}"/>
              </a:ext>
            </a:extLst>
          </p:cNvPr>
          <p:cNvSpPr/>
          <p:nvPr/>
        </p:nvSpPr>
        <p:spPr>
          <a:xfrm>
            <a:off x="581025" y="6386213"/>
            <a:ext cx="1854946" cy="18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aphicFrame>
        <p:nvGraphicFramePr>
          <p:cNvPr id="5" name="Table 5">
            <a:extLst>
              <a:ext uri="{FF2B5EF4-FFF2-40B4-BE49-F238E27FC236}">
                <a16:creationId xmlns:a16="http://schemas.microsoft.com/office/drawing/2014/main" id="{28298868-6846-48BE-A8D3-F35B2DBA9931}"/>
              </a:ext>
            </a:extLst>
          </p:cNvPr>
          <p:cNvGraphicFramePr>
            <a:graphicFrameLocks noGrp="1"/>
          </p:cNvGraphicFramePr>
          <p:nvPr>
            <p:extLst>
              <p:ext uri="{D42A27DB-BD31-4B8C-83A1-F6EECF244321}">
                <p14:modId xmlns:p14="http://schemas.microsoft.com/office/powerpoint/2010/main" val="2429147965"/>
              </p:ext>
            </p:extLst>
          </p:nvPr>
        </p:nvGraphicFramePr>
        <p:xfrm>
          <a:off x="1188729" y="2911072"/>
          <a:ext cx="8427091" cy="2334460"/>
        </p:xfrm>
        <a:graphic>
          <a:graphicData uri="http://schemas.openxmlformats.org/drawingml/2006/table">
            <a:tbl>
              <a:tblPr firstRow="1" bandRow="1">
                <a:tableStyleId>{2D5ABB26-0587-4C30-8999-92F81FD0307C}</a:tableStyleId>
              </a:tblPr>
              <a:tblGrid>
                <a:gridCol w="8427091">
                  <a:extLst>
                    <a:ext uri="{9D8B030D-6E8A-4147-A177-3AD203B41FA5}">
                      <a16:colId xmlns:a16="http://schemas.microsoft.com/office/drawing/2014/main" val="2368997954"/>
                    </a:ext>
                  </a:extLst>
                </a:gridCol>
              </a:tblGrid>
              <a:tr h="583615">
                <a:tc>
                  <a:txBody>
                    <a:bodyPr/>
                    <a:lstStyle/>
                    <a:p>
                      <a:r>
                        <a:rPr lang="en-US" sz="1600" b="1">
                          <a:latin typeface="Open Sans" panose="020B0606030504020204" pitchFamily="34" charset="0"/>
                          <a:ea typeface="Open Sans" panose="020B0606030504020204" pitchFamily="34" charset="0"/>
                          <a:cs typeface="Open Sans" panose="020B0606030504020204" pitchFamily="34" charset="0"/>
                        </a:rPr>
                        <a:t>Understand a manager’s role and responsibilities</a:t>
                      </a:r>
                    </a:p>
                  </a:txBody>
                  <a:tcPr anchor="ctr"/>
                </a:tc>
                <a:extLst>
                  <a:ext uri="{0D108BD9-81ED-4DB2-BD59-A6C34878D82A}">
                    <a16:rowId xmlns:a16="http://schemas.microsoft.com/office/drawing/2014/main" val="1100662379"/>
                  </a:ext>
                </a:extLst>
              </a:tr>
              <a:tr h="583615">
                <a:tc>
                  <a:txBody>
                    <a:bodyPr/>
                    <a:lstStyle/>
                    <a:p>
                      <a:r>
                        <a:rPr lang="en-US" sz="1600" b="1">
                          <a:latin typeface="Open Sans" panose="020B0606030504020204" pitchFamily="34" charset="0"/>
                          <a:ea typeface="Open Sans" panose="020B0606030504020204" pitchFamily="34" charset="0"/>
                          <a:cs typeface="Open Sans" panose="020B0606030504020204" pitchFamily="34" charset="0"/>
                        </a:rPr>
                        <a:t>Understand the benefits of virtual collaboration and teamwork</a:t>
                      </a:r>
                    </a:p>
                  </a:txBody>
                  <a:tcPr anchor="ctr"/>
                </a:tc>
                <a:extLst>
                  <a:ext uri="{0D108BD9-81ED-4DB2-BD59-A6C34878D82A}">
                    <a16:rowId xmlns:a16="http://schemas.microsoft.com/office/drawing/2014/main" val="1798591792"/>
                  </a:ext>
                </a:extLst>
              </a:tr>
              <a:tr h="583615">
                <a:tc>
                  <a:txBody>
                    <a:bodyPr/>
                    <a:lstStyle/>
                    <a:p>
                      <a:r>
                        <a:rPr lang="en-US" sz="1600" b="1">
                          <a:latin typeface="Open Sans" panose="020B0606030504020204" pitchFamily="34" charset="0"/>
                          <a:ea typeface="Open Sans" panose="020B0606030504020204" pitchFamily="34" charset="0"/>
                          <a:cs typeface="Open Sans" panose="020B0606030504020204" pitchFamily="34" charset="0"/>
                        </a:rPr>
                        <a:t>Understand how to be flexible and lead your team from anywhere</a:t>
                      </a:r>
                    </a:p>
                    <a:p>
                      <a:endParaRPr lang="en-US" sz="80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807482082"/>
                  </a:ext>
                </a:extLst>
              </a:tr>
              <a:tr h="583615">
                <a:tc>
                  <a:txBody>
                    <a:bodyPr/>
                    <a:lstStyle/>
                    <a:p>
                      <a:r>
                        <a:rPr lang="en-US" sz="1600" b="1">
                          <a:latin typeface="Open Sans" panose="020B0606030504020204" pitchFamily="34" charset="0"/>
                          <a:ea typeface="Open Sans" panose="020B0606030504020204" pitchFamily="34" charset="0"/>
                          <a:cs typeface="Open Sans" panose="020B0606030504020204" pitchFamily="34" charset="0"/>
                        </a:rPr>
                        <a:t>Learn how to apply new telework best practices for your team</a:t>
                      </a:r>
                    </a:p>
                  </a:txBody>
                  <a:tcPr anchor="ctr"/>
                </a:tc>
                <a:extLst>
                  <a:ext uri="{0D108BD9-81ED-4DB2-BD59-A6C34878D82A}">
                    <a16:rowId xmlns:a16="http://schemas.microsoft.com/office/drawing/2014/main" val="4291320612"/>
                  </a:ext>
                </a:extLst>
              </a:tr>
            </a:tbl>
          </a:graphicData>
        </a:graphic>
      </p:graphicFrame>
      <p:grpSp>
        <p:nvGrpSpPr>
          <p:cNvPr id="4" name="Group 3">
            <a:extLst>
              <a:ext uri="{FF2B5EF4-FFF2-40B4-BE49-F238E27FC236}">
                <a16:creationId xmlns:a16="http://schemas.microsoft.com/office/drawing/2014/main" id="{66D8A98D-22D1-4696-A52A-CB0DBA667F4B}"/>
              </a:ext>
            </a:extLst>
          </p:cNvPr>
          <p:cNvGrpSpPr/>
          <p:nvPr/>
        </p:nvGrpSpPr>
        <p:grpSpPr>
          <a:xfrm>
            <a:off x="807828" y="2989331"/>
            <a:ext cx="343819" cy="2092971"/>
            <a:chOff x="1411854" y="3110316"/>
            <a:chExt cx="343819" cy="2092971"/>
          </a:xfrm>
        </p:grpSpPr>
        <p:pic>
          <p:nvPicPr>
            <p:cNvPr id="12" name="Picture 11">
              <a:extLst>
                <a:ext uri="{FF2B5EF4-FFF2-40B4-BE49-F238E27FC236}">
                  <a16:creationId xmlns:a16="http://schemas.microsoft.com/office/drawing/2014/main" id="{92F2BE79-3C81-4941-88BD-588C3BFE58B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23323" y="3110316"/>
              <a:ext cx="332350" cy="332350"/>
            </a:xfrm>
            <a:prstGeom prst="rect">
              <a:avLst/>
            </a:prstGeom>
          </p:spPr>
        </p:pic>
        <p:pic>
          <p:nvPicPr>
            <p:cNvPr id="15" name="Picture 14">
              <a:extLst>
                <a:ext uri="{FF2B5EF4-FFF2-40B4-BE49-F238E27FC236}">
                  <a16:creationId xmlns:a16="http://schemas.microsoft.com/office/drawing/2014/main" id="{83029631-C5EF-49F7-A5C5-D10282C8365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1854" y="3735217"/>
              <a:ext cx="332350" cy="271518"/>
            </a:xfrm>
            <a:prstGeom prst="rect">
              <a:avLst/>
            </a:prstGeom>
          </p:spPr>
        </p:pic>
        <p:pic>
          <p:nvPicPr>
            <p:cNvPr id="16" name="Picture 15">
              <a:extLst>
                <a:ext uri="{FF2B5EF4-FFF2-40B4-BE49-F238E27FC236}">
                  <a16:creationId xmlns:a16="http://schemas.microsoft.com/office/drawing/2014/main" id="{170DBCDB-B82C-4E51-ACA8-DF3C30E7008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1854" y="4275133"/>
              <a:ext cx="332350" cy="332350"/>
            </a:xfrm>
            <a:prstGeom prst="rect">
              <a:avLst/>
            </a:prstGeom>
          </p:spPr>
        </p:pic>
        <p:pic>
          <p:nvPicPr>
            <p:cNvPr id="17" name="Picture 16">
              <a:extLst>
                <a:ext uri="{FF2B5EF4-FFF2-40B4-BE49-F238E27FC236}">
                  <a16:creationId xmlns:a16="http://schemas.microsoft.com/office/drawing/2014/main" id="{D8947D90-1946-4D96-B445-F83AF97DBBA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1854" y="4870937"/>
              <a:ext cx="332350" cy="332350"/>
            </a:xfrm>
            <a:prstGeom prst="rect">
              <a:avLst/>
            </a:prstGeom>
          </p:spPr>
        </p:pic>
      </p:grpSp>
      <p:sp>
        <p:nvSpPr>
          <p:cNvPr id="19" name="TextBox 18">
            <a:extLst>
              <a:ext uri="{FF2B5EF4-FFF2-40B4-BE49-F238E27FC236}">
                <a16:creationId xmlns:a16="http://schemas.microsoft.com/office/drawing/2014/main" id="{40EC4FA1-EC7E-4F85-B9B6-CDA23AA69427}"/>
              </a:ext>
            </a:extLst>
          </p:cNvPr>
          <p:cNvSpPr txBox="1"/>
          <p:nvPr/>
        </p:nvSpPr>
        <p:spPr>
          <a:xfrm>
            <a:off x="596578" y="5761418"/>
            <a:ext cx="10082612" cy="461665"/>
          </a:xfrm>
          <a:prstGeom prst="rect">
            <a:avLst/>
          </a:prstGeom>
          <a:noFill/>
        </p:spPr>
        <p:txBody>
          <a:bodyPr wrap="square" rtlCol="0">
            <a:spAutoFit/>
          </a:bodyPr>
          <a:lstStyle/>
          <a:p>
            <a:pPr algn="ctr"/>
            <a:r>
              <a:rPr lang="en-US" sz="1200">
                <a:latin typeface="Open Sans" panose="020B0606030504020204" pitchFamily="34" charset="0"/>
                <a:ea typeface="Open Sans" panose="020B0606030504020204" pitchFamily="34" charset="0"/>
                <a:cs typeface="Open Sans" panose="020B0606030504020204" pitchFamily="34" charset="0"/>
              </a:rPr>
              <a:t>*If you work in a non-telework eligible position or in the field full-time, this toolkit may not apply to your role.  If you are uncertain if this guidance applies to you, please check with your HR manager.</a:t>
            </a:r>
          </a:p>
        </p:txBody>
      </p:sp>
      <p:pic>
        <p:nvPicPr>
          <p:cNvPr id="8" name="Graphic 7" descr="Clipboard with solid fill">
            <a:extLst>
              <a:ext uri="{FF2B5EF4-FFF2-40B4-BE49-F238E27FC236}">
                <a16:creationId xmlns:a16="http://schemas.microsoft.com/office/drawing/2014/main" id="{AE3B390F-8F4D-471B-881C-0ABC722E31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8577" y="2621032"/>
            <a:ext cx="1986400" cy="1986400"/>
          </a:xfrm>
          <a:prstGeom prst="rect">
            <a:avLst/>
          </a:prstGeom>
        </p:spPr>
      </p:pic>
    </p:spTree>
    <p:extLst>
      <p:ext uri="{BB962C8B-B14F-4D97-AF65-F5344CB8AC3E}">
        <p14:creationId xmlns:p14="http://schemas.microsoft.com/office/powerpoint/2010/main" val="421636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B7C0FF4-E377-41CC-9A10-10F39C5B54F0}"/>
              </a:ext>
            </a:extLst>
          </p:cNvPr>
          <p:cNvGrpSpPr/>
          <p:nvPr/>
        </p:nvGrpSpPr>
        <p:grpSpPr>
          <a:xfrm>
            <a:off x="575344" y="1591840"/>
            <a:ext cx="4252295" cy="4681141"/>
            <a:chOff x="914399" y="1686738"/>
            <a:chExt cx="10294060" cy="1857854"/>
          </a:xfrm>
        </p:grpSpPr>
        <p:grpSp>
          <p:nvGrpSpPr>
            <p:cNvPr id="2" name="Group 1">
              <a:extLst>
                <a:ext uri="{FF2B5EF4-FFF2-40B4-BE49-F238E27FC236}">
                  <a16:creationId xmlns:a16="http://schemas.microsoft.com/office/drawing/2014/main" id="{A1691ED1-F164-401A-9FEE-208A81411997}"/>
                </a:ext>
              </a:extLst>
            </p:cNvPr>
            <p:cNvGrpSpPr/>
            <p:nvPr/>
          </p:nvGrpSpPr>
          <p:grpSpPr>
            <a:xfrm>
              <a:off x="914399" y="1686738"/>
              <a:ext cx="10294060" cy="1857854"/>
              <a:chOff x="914399" y="1686738"/>
              <a:chExt cx="10294060" cy="1857854"/>
            </a:xfrm>
          </p:grpSpPr>
          <p:sp>
            <p:nvSpPr>
              <p:cNvPr id="12" name="Rectangle 11">
                <a:extLst>
                  <a:ext uri="{FF2B5EF4-FFF2-40B4-BE49-F238E27FC236}">
                    <a16:creationId xmlns:a16="http://schemas.microsoft.com/office/drawing/2014/main" id="{17EC7CAD-6D14-4C16-8813-7C0F2799CFD3}"/>
                  </a:ext>
                </a:extLst>
              </p:cNvPr>
              <p:cNvSpPr/>
              <p:nvPr/>
            </p:nvSpPr>
            <p:spPr bwMode="gray">
              <a:xfrm>
                <a:off x="914399" y="1686738"/>
                <a:ext cx="10294060" cy="1857854"/>
              </a:xfrm>
              <a:prstGeom prst="rect">
                <a:avLst/>
              </a:prstGeom>
              <a:solidFill>
                <a:schemeClr val="bg2">
                  <a:lumMod val="20000"/>
                  <a:lumOff val="80000"/>
                  <a:alpha val="70000"/>
                </a:schemeClr>
              </a:solidFill>
              <a:ln w="28575" algn="ctr">
                <a:solidFill>
                  <a:srgbClr val="0B1677"/>
                </a:solidFill>
                <a:prstDash val="dash"/>
                <a:miter lim="800000"/>
                <a:headEnd/>
                <a:tailEnd/>
              </a:ln>
            </p:spPr>
            <p:txBody>
              <a:bodyPr wrap="square" lIns="88900" tIns="91440" rIns="88900" bIns="88900" rtlCol="0" anchor="t"/>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US" sz="1600" b="1" i="0" u="sng"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Telework vs. Remote</a:t>
                </a:r>
                <a:endParaRPr kumimoji="0" lang="en-US" sz="1600" b="1" i="0" u="sng" strike="noStrike" kern="1200" cap="none" spc="0" normalizeH="0" baseline="3000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05BF445A-8769-40F5-921F-7D392904B633}"/>
                  </a:ext>
                </a:extLst>
              </p:cNvPr>
              <p:cNvSpPr txBox="1"/>
              <p:nvPr/>
            </p:nvSpPr>
            <p:spPr>
              <a:xfrm>
                <a:off x="1172679" y="1888702"/>
                <a:ext cx="9846646" cy="507484"/>
              </a:xfrm>
              <a:prstGeom prst="rect">
                <a:avLst/>
              </a:prstGeom>
              <a:noFill/>
            </p:spPr>
            <p:txBody>
              <a:bodyPr wrap="square" lIns="0" tIns="0" rIns="0" bIns="0" rtlCol="0" anchor="ctr">
                <a:spAutoFit/>
              </a:bodyPr>
              <a:lstStyle/>
              <a:p>
                <a:pPr marL="0" marR="0">
                  <a:lnSpc>
                    <a:spcPct val="107000"/>
                  </a:lnSpc>
                  <a:spcBef>
                    <a:spcPts val="0"/>
                  </a:spcBef>
                  <a:spcAft>
                    <a:spcPts val="800"/>
                  </a:spcAft>
                </a:pP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Teleworkers:</a:t>
                </a:r>
                <a:r>
                  <a:rPr kumimoji="0" lang="en-US" sz="120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a:lnSpc>
                    <a:spcPct val="107000"/>
                  </a:lnSpc>
                  <a:spcBef>
                    <a:spcPts val="0"/>
                  </a:spcBef>
                  <a:spcAft>
                    <a:spcPts val="800"/>
                  </a:spcAft>
                </a:pPr>
                <a:r>
                  <a:rPr lang="en-US" sz="1200">
                    <a:effectLst/>
                    <a:latin typeface="Open Sans" panose="020B0606030504020204" pitchFamily="34" charset="0"/>
                    <a:ea typeface="Open Sans" panose="020B0606030504020204" pitchFamily="34" charset="0"/>
                    <a:cs typeface="Open Sans" panose="020B0606030504020204" pitchFamily="34" charset="0"/>
                  </a:rPr>
                  <a:t>Workers who are deemed to be ‘telework eligible’ will </a:t>
                </a:r>
                <a:r>
                  <a:rPr lang="en-US" sz="1200" b="1">
                    <a:effectLst/>
                    <a:latin typeface="Open Sans" panose="020B0606030504020204" pitchFamily="34" charset="0"/>
                    <a:ea typeface="Open Sans" panose="020B0606030504020204" pitchFamily="34" charset="0"/>
                    <a:cs typeface="Open Sans" panose="020B0606030504020204" pitchFamily="34" charset="0"/>
                  </a:rPr>
                  <a:t>be expected to work in-person in the central worksite at a “low,” “medium,” or “high” level</a:t>
                </a:r>
                <a:r>
                  <a:rPr lang="en-US" sz="1200">
                    <a:effectLst/>
                    <a:latin typeface="Open Sans" panose="020B0606030504020204" pitchFamily="34" charset="0"/>
                    <a:ea typeface="Open Sans" panose="020B0606030504020204" pitchFamily="34" charset="0"/>
                    <a:cs typeface="Open Sans" panose="020B0606030504020204" pitchFamily="34" charset="0"/>
                  </a:rPr>
                  <a:t>, according to their function, assigned schedule, and individual telework agreements. </a:t>
                </a:r>
              </a:p>
            </p:txBody>
          </p:sp>
          <p:sp>
            <p:nvSpPr>
              <p:cNvPr id="80" name="TextBox 79">
                <a:extLst>
                  <a:ext uri="{FF2B5EF4-FFF2-40B4-BE49-F238E27FC236}">
                    <a16:creationId xmlns:a16="http://schemas.microsoft.com/office/drawing/2014/main" id="{653DC33C-4646-46D5-932E-33775D1BA48C}"/>
                  </a:ext>
                </a:extLst>
              </p:cNvPr>
              <p:cNvSpPr txBox="1"/>
              <p:nvPr/>
            </p:nvSpPr>
            <p:spPr>
              <a:xfrm>
                <a:off x="1172679" y="2639817"/>
                <a:ext cx="9699094" cy="742777"/>
              </a:xfrm>
              <a:prstGeom prst="rect">
                <a:avLst/>
              </a:prstGeom>
              <a:noFill/>
            </p:spPr>
            <p:txBody>
              <a:bodyPr wrap="square" lIns="0" tIns="0" rIns="0" bIns="0" rtlCol="0" anchor="ctr">
                <a:spAutoFit/>
              </a:bodyPr>
              <a:lstStyle/>
              <a:p>
                <a:pPr marL="0" marR="0">
                  <a:lnSpc>
                    <a:spcPct val="107000"/>
                  </a:lnSpc>
                  <a:spcBef>
                    <a:spcPts val="0"/>
                  </a:spcBef>
                  <a:spcAft>
                    <a:spcPts val="800"/>
                  </a:spcAft>
                </a:pPr>
                <a:r>
                  <a:rPr kumimoji="0" lang="en-US" sz="12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Remote workers: </a:t>
                </a:r>
              </a:p>
              <a:p>
                <a:pPr marL="0" marR="0">
                  <a:lnSpc>
                    <a:spcPct val="107000"/>
                  </a:lnSpc>
                  <a:spcBef>
                    <a:spcPts val="0"/>
                  </a:spcBef>
                  <a:spcAft>
                    <a:spcPts val="800"/>
                  </a:spcAft>
                </a:pPr>
                <a:r>
                  <a:rPr lang="en-US" sz="1200">
                    <a:effectLst/>
                    <a:latin typeface="Open Sans" panose="020B0606030504020204" pitchFamily="34" charset="0"/>
                    <a:ea typeface="Open Sans" panose="020B0606030504020204" pitchFamily="34" charset="0"/>
                    <a:cs typeface="Open Sans" panose="020B0606030504020204" pitchFamily="34" charset="0"/>
                  </a:rPr>
                  <a:t>Workers who are deemed to be ‘remote eligible’ are </a:t>
                </a:r>
                <a:r>
                  <a:rPr lang="en-US" sz="1200" b="1">
                    <a:effectLst/>
                    <a:latin typeface="Open Sans" panose="020B0606030504020204" pitchFamily="34" charset="0"/>
                    <a:ea typeface="Open Sans" panose="020B0606030504020204" pitchFamily="34" charset="0"/>
                    <a:cs typeface="Open Sans" panose="020B0606030504020204" pitchFamily="34" charset="0"/>
                  </a:rPr>
                  <a:t>not expected to work in-person at the central worksite</a:t>
                </a:r>
                <a:r>
                  <a:rPr lang="en-US" sz="1200">
                    <a:effectLst/>
                    <a:latin typeface="Open Sans" panose="020B0606030504020204" pitchFamily="34" charset="0"/>
                    <a:ea typeface="Open Sans" panose="020B0606030504020204" pitchFamily="34" charset="0"/>
                    <a:cs typeface="Open Sans" panose="020B0606030504020204" pitchFamily="34" charset="0"/>
                  </a:rPr>
                  <a:t> and will be at </a:t>
                </a:r>
                <a:r>
                  <a:rPr lang="en-US" sz="1200" b="1">
                    <a:effectLst/>
                    <a:latin typeface="Open Sans" panose="020B0606030504020204" pitchFamily="34" charset="0"/>
                    <a:ea typeface="Open Sans" panose="020B0606030504020204" pitchFamily="34" charset="0"/>
                    <a:cs typeface="Open Sans" panose="020B0606030504020204" pitchFamily="34" charset="0"/>
                  </a:rPr>
                  <a:t>an alternative worksite 100% of the time.</a:t>
                </a:r>
                <a:r>
                  <a:rPr lang="en-US" sz="1200">
                    <a:effectLst/>
                    <a:latin typeface="Open Sans" panose="020B0606030504020204" pitchFamily="34" charset="0"/>
                    <a:ea typeface="Open Sans" panose="020B0606030504020204" pitchFamily="34" charset="0"/>
                    <a:cs typeface="Open Sans" panose="020B0606030504020204" pitchFamily="34" charset="0"/>
                  </a:rPr>
                  <a:t> Remote workers will only be expected to return to the central worksite on a limited exception basis for specific needs, such as for mandatory all-employee meetings, in-person trainings, project kick-offs, and team building exercises.</a:t>
                </a:r>
                <a:r>
                  <a:rPr lang="en-US" sz="1200" b="1">
                    <a:effectLst/>
                    <a:latin typeface="Open Sans" panose="020B0606030504020204" pitchFamily="34" charset="0"/>
                    <a:ea typeface="Open Sans" panose="020B0606030504020204" pitchFamily="34" charset="0"/>
                    <a:cs typeface="Open Sans" panose="020B0606030504020204" pitchFamily="34" charset="0"/>
                  </a:rPr>
                  <a:t> </a:t>
                </a:r>
              </a:p>
            </p:txBody>
          </p:sp>
        </p:grpSp>
        <p:cxnSp>
          <p:nvCxnSpPr>
            <p:cNvPr id="6" name="Straight Connector 5">
              <a:extLst>
                <a:ext uri="{FF2B5EF4-FFF2-40B4-BE49-F238E27FC236}">
                  <a16:creationId xmlns:a16="http://schemas.microsoft.com/office/drawing/2014/main" id="{CAA563D9-5E46-4B21-81B9-CACE8F08FC45}"/>
                </a:ext>
              </a:extLst>
            </p:cNvPr>
            <p:cNvCxnSpPr>
              <a:cxnSpLocks/>
            </p:cNvCxnSpPr>
            <p:nvPr/>
          </p:nvCxnSpPr>
          <p:spPr>
            <a:xfrm>
              <a:off x="1172677" y="1981495"/>
              <a:ext cx="1660201" cy="0"/>
            </a:xfrm>
            <a:prstGeom prst="line">
              <a:avLst/>
            </a:prstGeom>
            <a:ln w="38100">
              <a:solidFill>
                <a:srgbClr val="0B1677"/>
              </a:solidFill>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14B584CD-E619-4937-B93F-11BD7A406BEC}"/>
                </a:ext>
              </a:extLst>
            </p:cNvPr>
            <p:cNvCxnSpPr>
              <a:cxnSpLocks/>
            </p:cNvCxnSpPr>
            <p:nvPr/>
          </p:nvCxnSpPr>
          <p:spPr>
            <a:xfrm>
              <a:off x="1172677" y="2742098"/>
              <a:ext cx="1660201" cy="0"/>
            </a:xfrm>
            <a:prstGeom prst="line">
              <a:avLst/>
            </a:prstGeom>
            <a:ln w="38100">
              <a:solidFill>
                <a:srgbClr val="0B1677"/>
              </a:solidFill>
            </a:ln>
          </p:spPr>
          <p:style>
            <a:lnRef idx="1">
              <a:schemeClr val="accent3"/>
            </a:lnRef>
            <a:fillRef idx="0">
              <a:schemeClr val="accent3"/>
            </a:fillRef>
            <a:effectRef idx="0">
              <a:schemeClr val="accent3"/>
            </a:effectRef>
            <a:fontRef idx="minor">
              <a:schemeClr val="tx1"/>
            </a:fontRef>
          </p:style>
        </p:cxnSp>
      </p:grpSp>
      <p:graphicFrame>
        <p:nvGraphicFramePr>
          <p:cNvPr id="5" name="Object 4" hidden="1">
            <a:extLst>
              <a:ext uri="{FF2B5EF4-FFF2-40B4-BE49-F238E27FC236}">
                <a16:creationId xmlns:a16="http://schemas.microsoft.com/office/drawing/2014/main" id="{764144A4-0BB1-4130-AAD3-EA5915B704D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4" name="think-cell Slide" r:id="rId6" imgW="415" imgH="416" progId="TCLayout.ActiveDocument.1">
                  <p:embed/>
                </p:oleObj>
              </mc:Choice>
              <mc:Fallback>
                <p:oleObj name="think-cell Slide" r:id="rId6" imgW="415" imgH="416" progId="TCLayout.ActiveDocument.1">
                  <p:embed/>
                  <p:pic>
                    <p:nvPicPr>
                      <p:cNvPr id="5" name="Object 4" hidden="1">
                        <a:extLst>
                          <a:ext uri="{FF2B5EF4-FFF2-40B4-BE49-F238E27FC236}">
                            <a16:creationId xmlns:a16="http://schemas.microsoft.com/office/drawing/2014/main" id="{764144A4-0BB1-4130-AAD3-EA5915B704D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3B127DC-BACE-42FC-8191-C078DA40A8A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hronicle Display Black" pitchFamily="50" charset="0"/>
              <a:ea typeface="+mn-ea"/>
              <a:cs typeface="+mn-cs"/>
              <a:sym typeface="Chronicle Display Black" pitchFamily="50" charset="0"/>
            </a:endParaRPr>
          </a:p>
        </p:txBody>
      </p:sp>
      <p:sp>
        <p:nvSpPr>
          <p:cNvPr id="68" name="Title 1">
            <a:extLst>
              <a:ext uri="{FF2B5EF4-FFF2-40B4-BE49-F238E27FC236}">
                <a16:creationId xmlns:a16="http://schemas.microsoft.com/office/drawing/2014/main" id="{6E5D4B01-FE8B-41BD-AF9F-1678BEE51CF3}"/>
              </a:ext>
            </a:extLst>
          </p:cNvPr>
          <p:cNvSpPr txBox="1">
            <a:spLocks/>
          </p:cNvSpPr>
          <p:nvPr/>
        </p:nvSpPr>
        <p:spPr>
          <a:xfrm>
            <a:off x="648824" y="417681"/>
            <a:ext cx="9730852"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a:solidFill>
                  <a:srgbClr val="000000"/>
                </a:solidFill>
                <a:latin typeface="Open Sans" panose="020B0606030504020204" pitchFamily="34" charset="0"/>
                <a:ea typeface="Open Sans" panose="020B0606030504020204" pitchFamily="34" charset="0"/>
                <a:cs typeface="Open Sans" panose="020B0606030504020204" pitchFamily="34" charset="0"/>
              </a:rPr>
              <a:t>Overview of Common Terms </a:t>
            </a:r>
          </a:p>
        </p:txBody>
      </p:sp>
      <p:sp>
        <p:nvSpPr>
          <p:cNvPr id="69" name="Rectangle 68">
            <a:extLst>
              <a:ext uri="{FF2B5EF4-FFF2-40B4-BE49-F238E27FC236}">
                <a16:creationId xmlns:a16="http://schemas.microsoft.com/office/drawing/2014/main" id="{3CACE2AF-5ED7-40A0-BDCA-B204B96DCF4D}"/>
              </a:ext>
            </a:extLst>
          </p:cNvPr>
          <p:cNvSpPr/>
          <p:nvPr/>
        </p:nvSpPr>
        <p:spPr>
          <a:xfrm>
            <a:off x="648824" y="891151"/>
            <a:ext cx="10461112" cy="276999"/>
          </a:xfrm>
          <a:prstGeom prst="rect">
            <a:avLst/>
          </a:prstGeom>
        </p:spPr>
        <p:txBody>
          <a:bodyPr wrap="square" lIns="0" tIns="0" rIns="0" bIns="0" anchor="t">
            <a:spAutoFit/>
          </a:bodyPr>
          <a:lstStyle/>
          <a:p>
            <a:pPr marL="0" indent="0">
              <a:spcBef>
                <a:spcPts val="331"/>
              </a:spcBef>
              <a:buClrTx/>
              <a:buSzPct val="100000"/>
              <a:buNone/>
              <a:defRPr/>
            </a:pPr>
            <a:r>
              <a:rPr lang="en-US">
                <a:latin typeface="Open Sans" panose="020B0606030504020204" pitchFamily="34" charset="0"/>
                <a:ea typeface="Open Sans" panose="020B0606030504020204" pitchFamily="34" charset="0"/>
                <a:cs typeface="Open Sans" panose="020B0606030504020204" pitchFamily="34" charset="0"/>
              </a:rPr>
              <a:t>Here’s a quick overview of some of the terms you will see in the ROWS guidance materials.</a:t>
            </a:r>
          </a:p>
        </p:txBody>
      </p:sp>
      <p:graphicFrame>
        <p:nvGraphicFramePr>
          <p:cNvPr id="7" name="Table 9">
            <a:extLst>
              <a:ext uri="{FF2B5EF4-FFF2-40B4-BE49-F238E27FC236}">
                <a16:creationId xmlns:a16="http://schemas.microsoft.com/office/drawing/2014/main" id="{40DA9724-A28C-4170-B5E6-4712F216588B}"/>
              </a:ext>
            </a:extLst>
          </p:cNvPr>
          <p:cNvGraphicFramePr>
            <a:graphicFrameLocks noGrp="1"/>
          </p:cNvGraphicFramePr>
          <p:nvPr/>
        </p:nvGraphicFramePr>
        <p:xfrm>
          <a:off x="5397910" y="1825368"/>
          <a:ext cx="5712026" cy="4130663"/>
        </p:xfrm>
        <a:graphic>
          <a:graphicData uri="http://schemas.openxmlformats.org/drawingml/2006/table">
            <a:tbl>
              <a:tblPr firstRow="1" bandRow="1">
                <a:tableStyleId>{5C22544A-7EE6-4342-B048-85BDC9FD1C3A}</a:tableStyleId>
              </a:tblPr>
              <a:tblGrid>
                <a:gridCol w="1514167">
                  <a:extLst>
                    <a:ext uri="{9D8B030D-6E8A-4147-A177-3AD203B41FA5}">
                      <a16:colId xmlns:a16="http://schemas.microsoft.com/office/drawing/2014/main" val="1936687901"/>
                    </a:ext>
                  </a:extLst>
                </a:gridCol>
                <a:gridCol w="4197859">
                  <a:extLst>
                    <a:ext uri="{9D8B030D-6E8A-4147-A177-3AD203B41FA5}">
                      <a16:colId xmlns:a16="http://schemas.microsoft.com/office/drawing/2014/main" val="531932827"/>
                    </a:ext>
                  </a:extLst>
                </a:gridCol>
              </a:tblGrid>
              <a:tr h="345120">
                <a:tc gridSpan="2">
                  <a:txBody>
                    <a:bodyPr/>
                    <a:lstStyle/>
                    <a:p>
                      <a:pPr algn="ctr"/>
                      <a:r>
                        <a:rPr lang="en-US" sz="1600">
                          <a:latin typeface="Open Sans" panose="020B0606030504020204" pitchFamily="34" charset="0"/>
                          <a:ea typeface="Open Sans" panose="020B0606030504020204" pitchFamily="34" charset="0"/>
                          <a:cs typeface="Open Sans" panose="020B0606030504020204" pitchFamily="34" charset="0"/>
                        </a:rPr>
                        <a:t>Definitions and Terminology</a:t>
                      </a:r>
                    </a:p>
                  </a:txBody>
                  <a:tcPr anchor="ctr">
                    <a:solidFill>
                      <a:srgbClr val="0B1677"/>
                    </a:solidFill>
                  </a:tcPr>
                </a:tc>
                <a:tc hMerge="1">
                  <a:txBody>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66578626"/>
                  </a:ext>
                </a:extLst>
              </a:tr>
              <a:tr h="585143">
                <a:tc>
                  <a:txBody>
                    <a:bodyPr/>
                    <a:lstStyle/>
                    <a:p>
                      <a:pPr algn="ctr"/>
                      <a:r>
                        <a:rPr lang="en-US" sz="1200" i="1">
                          <a:latin typeface="Open Sans" panose="020B0606030504020204" pitchFamily="34" charset="0"/>
                          <a:ea typeface="Open Sans" panose="020B0606030504020204" pitchFamily="34" charset="0"/>
                          <a:cs typeface="Open Sans" panose="020B0606030504020204" pitchFamily="34" charset="0"/>
                        </a:rPr>
                        <a:t>Telework</a:t>
                      </a:r>
                    </a:p>
                  </a:txBody>
                  <a:tcPr anchor="ctr">
                    <a:lnB w="12700" cap="flat" cmpd="sng" algn="ctr">
                      <a:solidFill>
                        <a:schemeClr val="tx1"/>
                      </a:solidFill>
                      <a:prstDash val="dot"/>
                      <a:round/>
                      <a:headEnd type="none" w="med" len="med"/>
                      <a:tailEnd type="none" w="med" len="med"/>
                    </a:lnB>
                    <a:noFill/>
                  </a:tcPr>
                </a:tc>
                <a:tc>
                  <a:txBody>
                    <a:bodyPr/>
                    <a:lstStyle/>
                    <a:p>
                      <a:r>
                        <a:rPr lang="en-US" sz="1200">
                          <a:latin typeface="Open Sans" panose="020B0606030504020204" pitchFamily="34" charset="0"/>
                          <a:ea typeface="Open Sans" panose="020B0606030504020204" pitchFamily="34" charset="0"/>
                          <a:cs typeface="Open Sans" panose="020B0606030504020204" pitchFamily="34" charset="0"/>
                        </a:rPr>
                        <a:t>Refers to the state of working from your designated alternative worksite, as opposed to ‘in-person’ at your central worksite.</a:t>
                      </a:r>
                    </a:p>
                  </a:txBody>
                  <a:tcPr anchor="ctr">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311728990"/>
                  </a:ext>
                </a:extLst>
              </a:tr>
              <a:tr h="585143">
                <a:tc>
                  <a:txBody>
                    <a:bodyPr/>
                    <a:lstStyle/>
                    <a:p>
                      <a:pPr algn="ctr"/>
                      <a:r>
                        <a:rPr lang="en-US" sz="1200" i="1">
                          <a:latin typeface="Open Sans" panose="020B0606030504020204" pitchFamily="34" charset="0"/>
                          <a:ea typeface="Open Sans" panose="020B0606030504020204" pitchFamily="34" charset="0"/>
                          <a:cs typeface="Open Sans" panose="020B0606030504020204" pitchFamily="34" charset="0"/>
                        </a:rPr>
                        <a:t>Central Worksite</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1200">
                          <a:latin typeface="Open Sans" panose="020B0606030504020204" pitchFamily="34" charset="0"/>
                          <a:ea typeface="Open Sans" panose="020B0606030504020204" pitchFamily="34" charset="0"/>
                          <a:cs typeface="Open Sans" panose="020B0606030504020204" pitchFamily="34" charset="0"/>
                        </a:rPr>
                        <a:t>Refers to your primary designated office building, where you would be expected to report on non-telework days.</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183912621"/>
                  </a:ext>
                </a:extLst>
              </a:tr>
              <a:tr h="585143">
                <a:tc>
                  <a:txBody>
                    <a:bodyPr/>
                    <a:lstStyle/>
                    <a:p>
                      <a:pPr algn="ctr"/>
                      <a:r>
                        <a:rPr lang="en-US" sz="1200" i="1">
                          <a:latin typeface="Open Sans" panose="020B0606030504020204" pitchFamily="34" charset="0"/>
                          <a:ea typeface="Open Sans" panose="020B0606030504020204" pitchFamily="34" charset="0"/>
                          <a:cs typeface="Open Sans" panose="020B0606030504020204" pitchFamily="34" charset="0"/>
                        </a:rPr>
                        <a:t>Alternative Worksite</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1200">
                          <a:latin typeface="Open Sans" panose="020B0606030504020204" pitchFamily="34" charset="0"/>
                          <a:ea typeface="Open Sans" panose="020B0606030504020204" pitchFamily="34" charset="0"/>
                          <a:cs typeface="Open Sans" panose="020B0606030504020204" pitchFamily="34" charset="0"/>
                        </a:rPr>
                        <a:t>Refers to your primary designated telework worksite, where you would be expected to report on telework days.</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55650174"/>
                  </a:ext>
                </a:extLst>
              </a:tr>
              <a:tr h="585143">
                <a:tc>
                  <a:txBody>
                    <a:bodyPr/>
                    <a:lstStyle/>
                    <a:p>
                      <a:pPr algn="ctr"/>
                      <a:r>
                        <a:rPr lang="en-US" sz="1200" i="1">
                          <a:latin typeface="Open Sans" panose="020B0606030504020204" pitchFamily="34" charset="0"/>
                          <a:ea typeface="Open Sans" panose="020B0606030504020204" pitchFamily="34" charset="0"/>
                          <a:cs typeface="Open Sans" panose="020B0606030504020204" pitchFamily="34" charset="0"/>
                        </a:rPr>
                        <a:t>Telework / Virtual Environment</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1200">
                          <a:latin typeface="Open Sans" panose="020B0606030504020204" pitchFamily="34" charset="0"/>
                          <a:ea typeface="Open Sans" panose="020B0606030504020204" pitchFamily="34" charset="0"/>
                          <a:cs typeface="Open Sans" panose="020B0606030504020204" pitchFamily="34" charset="0"/>
                        </a:rPr>
                        <a:t>Refers to any working environment that involves some or all participants to be at an alternative worksite or joining virtually / telephonically.</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388874617"/>
                  </a:ext>
                </a:extLst>
              </a:tr>
              <a:tr h="585143">
                <a:tc>
                  <a:txBody>
                    <a:bodyPr/>
                    <a:lstStyle/>
                    <a:p>
                      <a:pPr algn="ctr"/>
                      <a:r>
                        <a:rPr lang="en-US" sz="1200" i="1">
                          <a:latin typeface="Open Sans" panose="020B0606030504020204" pitchFamily="34" charset="0"/>
                          <a:ea typeface="Open Sans" panose="020B0606030504020204" pitchFamily="34" charset="0"/>
                          <a:cs typeface="Open Sans" panose="020B0606030504020204" pitchFamily="34" charset="0"/>
                        </a:rPr>
                        <a:t>Performance Management</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1200">
                          <a:latin typeface="Open Sans" panose="020B0606030504020204" pitchFamily="34" charset="0"/>
                          <a:ea typeface="Open Sans" panose="020B0606030504020204" pitchFamily="34" charset="0"/>
                          <a:cs typeface="Open Sans" panose="020B0606030504020204" pitchFamily="34" charset="0"/>
                        </a:rPr>
                        <a:t>Refers to the process of evaluating performance and providing feedback on an ongoing basis throughout the year.</a:t>
                      </a:r>
                    </a:p>
                  </a:txBody>
                  <a:tcPr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003823936"/>
                  </a:ext>
                </a:extLst>
              </a:tr>
              <a:tr h="585143">
                <a:tc>
                  <a:txBody>
                    <a:bodyPr/>
                    <a:lstStyle/>
                    <a:p>
                      <a:pPr algn="ctr"/>
                      <a:r>
                        <a:rPr lang="en-US" sz="1200" i="1">
                          <a:latin typeface="Open Sans" panose="020B0606030504020204" pitchFamily="34" charset="0"/>
                          <a:ea typeface="Open Sans" panose="020B0606030504020204" pitchFamily="34" charset="0"/>
                          <a:cs typeface="Open Sans" panose="020B0606030504020204" pitchFamily="34" charset="0"/>
                        </a:rPr>
                        <a:t>‘Heads Down’ Time</a:t>
                      </a:r>
                    </a:p>
                  </a:txBody>
                  <a:tcPr anchor="ctr">
                    <a:lnT w="12700" cap="flat" cmpd="sng" algn="ctr">
                      <a:solidFill>
                        <a:schemeClr val="tx1"/>
                      </a:solidFill>
                      <a:prstDash val="dot"/>
                      <a:round/>
                      <a:headEnd type="none" w="med" len="med"/>
                      <a:tailEnd type="none" w="med" len="med"/>
                    </a:lnT>
                    <a:noFill/>
                  </a:tcPr>
                </a:tc>
                <a:tc>
                  <a:txBody>
                    <a:bodyPr/>
                    <a:lstStyle/>
                    <a:p>
                      <a:r>
                        <a:rPr lang="en-US" sz="1200">
                          <a:latin typeface="Open Sans" panose="020B0606030504020204" pitchFamily="34" charset="0"/>
                          <a:ea typeface="Open Sans" panose="020B0606030504020204" pitchFamily="34" charset="0"/>
                          <a:cs typeface="Open Sans" panose="020B0606030504020204" pitchFamily="34" charset="0"/>
                        </a:rPr>
                        <a:t>Refers to time spent working individually at your own desk, whether at the central or alternative worksite, on a specific task or project.</a:t>
                      </a:r>
                    </a:p>
                  </a:txBody>
                  <a:tcPr anchor="ctr">
                    <a:lnT w="12700" cap="flat" cmpd="sng" algn="ctr">
                      <a:solidFill>
                        <a:schemeClr val="tx1"/>
                      </a:solidFill>
                      <a:prstDash val="dot"/>
                      <a:round/>
                      <a:headEnd type="none" w="med" len="med"/>
                      <a:tailEnd type="none" w="med" len="med"/>
                    </a:lnT>
                    <a:noFill/>
                  </a:tcPr>
                </a:tc>
                <a:extLst>
                  <a:ext uri="{0D108BD9-81ED-4DB2-BD59-A6C34878D82A}">
                    <a16:rowId xmlns:a16="http://schemas.microsoft.com/office/drawing/2014/main" val="1246370313"/>
                  </a:ext>
                </a:extLst>
              </a:tr>
            </a:tbl>
          </a:graphicData>
        </a:graphic>
      </p:graphicFrame>
    </p:spTree>
    <p:extLst>
      <p:ext uri="{BB962C8B-B14F-4D97-AF65-F5344CB8AC3E}">
        <p14:creationId xmlns:p14="http://schemas.microsoft.com/office/powerpoint/2010/main" val="205059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B4FE127-BFC0-4E32-8918-AC35652AFA0D}"/>
              </a:ext>
            </a:extLst>
          </p:cNvPr>
          <p:cNvSpPr/>
          <p:nvPr/>
        </p:nvSpPr>
        <p:spPr>
          <a:xfrm>
            <a:off x="581024" y="6419850"/>
            <a:ext cx="3499485" cy="198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a:extLst>
              <a:ext uri="{FF2B5EF4-FFF2-40B4-BE49-F238E27FC236}">
                <a16:creationId xmlns:a16="http://schemas.microsoft.com/office/drawing/2014/main" id="{F5AE3CDF-0ADA-465E-B2AA-3F1FAC1EABD6}"/>
              </a:ext>
            </a:extLst>
          </p:cNvPr>
          <p:cNvPicPr>
            <a:picLocks noChangeAspect="1" noChangeArrowheads="1"/>
          </p:cNvPicPr>
          <p:nvPr/>
        </p:nvPicPr>
        <p:blipFill rotWithShape="1">
          <a:blip r:embed="rId3">
            <a:alphaModFix amt="24000"/>
            <a:extLst>
              <a:ext uri="{28A0092B-C50C-407E-A947-70E740481C1C}">
                <a14:useLocalDpi xmlns:a14="http://schemas.microsoft.com/office/drawing/2010/main" val="0"/>
              </a:ext>
            </a:extLst>
          </a:blip>
          <a:srcRect l="8288" r="15861"/>
          <a:stretch/>
        </p:blipFill>
        <p:spPr bwMode="auto">
          <a:xfrm>
            <a:off x="1243988" y="0"/>
            <a:ext cx="9756030" cy="6858001"/>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267">
            <a:extLst>
              <a:ext uri="{FF2B5EF4-FFF2-40B4-BE49-F238E27FC236}">
                <a16:creationId xmlns:a16="http://schemas.microsoft.com/office/drawing/2014/main" id="{07A0A1B8-BE84-462C-A174-F2076D344016}"/>
              </a:ext>
            </a:extLst>
          </p:cNvPr>
          <p:cNvSpPr>
            <a:spLocks noEditPoints="1"/>
          </p:cNvSpPr>
          <p:nvPr/>
        </p:nvSpPr>
        <p:spPr bwMode="auto">
          <a:xfrm>
            <a:off x="5832832" y="2419753"/>
            <a:ext cx="526335" cy="527670"/>
          </a:xfrm>
          <a:custGeom>
            <a:avLst/>
            <a:gdLst>
              <a:gd name="T0" fmla="*/ 117 w 234"/>
              <a:gd name="T1" fmla="*/ 0 h 234"/>
              <a:gd name="T2" fmla="*/ 0 w 234"/>
              <a:gd name="T3" fmla="*/ 117 h 234"/>
              <a:gd name="T4" fmla="*/ 117 w 234"/>
              <a:gd name="T5" fmla="*/ 234 h 234"/>
              <a:gd name="T6" fmla="*/ 234 w 234"/>
              <a:gd name="T7" fmla="*/ 117 h 234"/>
              <a:gd name="T8" fmla="*/ 117 w 234"/>
              <a:gd name="T9" fmla="*/ 0 h 234"/>
              <a:gd name="T10" fmla="*/ 117 w 234"/>
              <a:gd name="T11" fmla="*/ 224 h 234"/>
              <a:gd name="T12" fmla="*/ 9 w 234"/>
              <a:gd name="T13" fmla="*/ 117 h 234"/>
              <a:gd name="T14" fmla="*/ 117 w 234"/>
              <a:gd name="T15" fmla="*/ 9 h 234"/>
              <a:gd name="T16" fmla="*/ 224 w 234"/>
              <a:gd name="T17" fmla="*/ 117 h 234"/>
              <a:gd name="T18" fmla="*/ 117 w 234"/>
              <a:gd name="T19" fmla="*/ 22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4">
                <a:moveTo>
                  <a:pt x="117" y="0"/>
                </a:moveTo>
                <a:cubicBezTo>
                  <a:pt x="52" y="0"/>
                  <a:pt x="0" y="52"/>
                  <a:pt x="0" y="117"/>
                </a:cubicBezTo>
                <a:cubicBezTo>
                  <a:pt x="0" y="181"/>
                  <a:pt x="52" y="234"/>
                  <a:pt x="117" y="234"/>
                </a:cubicBezTo>
                <a:cubicBezTo>
                  <a:pt x="181" y="234"/>
                  <a:pt x="234" y="181"/>
                  <a:pt x="234" y="117"/>
                </a:cubicBezTo>
                <a:cubicBezTo>
                  <a:pt x="234" y="52"/>
                  <a:pt x="181" y="0"/>
                  <a:pt x="117" y="0"/>
                </a:cubicBezTo>
                <a:close/>
                <a:moveTo>
                  <a:pt x="117" y="224"/>
                </a:moveTo>
                <a:cubicBezTo>
                  <a:pt x="57" y="224"/>
                  <a:pt x="9" y="176"/>
                  <a:pt x="9" y="117"/>
                </a:cubicBezTo>
                <a:cubicBezTo>
                  <a:pt x="9" y="57"/>
                  <a:pt x="57" y="9"/>
                  <a:pt x="117" y="9"/>
                </a:cubicBezTo>
                <a:cubicBezTo>
                  <a:pt x="176" y="9"/>
                  <a:pt x="224" y="57"/>
                  <a:pt x="224" y="117"/>
                </a:cubicBezTo>
                <a:cubicBezTo>
                  <a:pt x="224" y="176"/>
                  <a:pt x="176" y="224"/>
                  <a:pt x="117" y="224"/>
                </a:cubicBez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2">
            <a:schemeClr val="dk1">
              <a:shade val="50000"/>
            </a:schemeClr>
          </a:lnRef>
          <a:fillRef idx="1">
            <a:schemeClr val="dk1"/>
          </a:fillRef>
          <a:effectRef idx="0">
            <a:schemeClr val="dk1"/>
          </a:effectRef>
          <a:fontRef idx="minor">
            <a:schemeClr val="lt1"/>
          </a:fontRef>
        </p:style>
        <p:txBody>
          <a:bodyPr vert="horz" wrap="square" lIns="65314" tIns="32657" rIns="65314" bIns="32657" numCol="1" anchor="t" anchorCtr="0" compatLnSpc="1">
            <a:prstTxWarp prst="textNoShape">
              <a:avLst/>
            </a:prstTxWarp>
          </a:bodyPr>
          <a:lstStyle/>
          <a:p>
            <a:endParaRPr lang="en-US" sz="1286">
              <a:latin typeface="Open Sans" panose="020B0606030504020204" pitchFamily="34" charset="0"/>
              <a:ea typeface="Open Sans" panose="020B0606030504020204" pitchFamily="34" charset="0"/>
              <a:cs typeface="Open Sans" panose="020B0606030504020204" pitchFamily="34" charset="0"/>
            </a:endParaRPr>
          </a:p>
        </p:txBody>
      </p:sp>
      <p:sp>
        <p:nvSpPr>
          <p:cNvPr id="19" name="Title 3">
            <a:extLst>
              <a:ext uri="{FF2B5EF4-FFF2-40B4-BE49-F238E27FC236}">
                <a16:creationId xmlns:a16="http://schemas.microsoft.com/office/drawing/2014/main" id="{D4E76674-FA3E-49B9-AA95-0F58206CCE43}"/>
              </a:ext>
            </a:extLst>
          </p:cNvPr>
          <p:cNvSpPr txBox="1">
            <a:spLocks/>
          </p:cNvSpPr>
          <p:nvPr/>
        </p:nvSpPr>
        <p:spPr bwMode="gray">
          <a:xfrm>
            <a:off x="-42498" y="2947423"/>
            <a:ext cx="12192000" cy="963153"/>
          </a:xfrm>
          <a:prstGeom prst="rect">
            <a:avLst/>
          </a:prstGeom>
        </p:spPr>
        <p:txBody>
          <a:bodyPr vert="horz" lIns="0" tIns="0" rIns="0" bIns="0" rtlCol="0" anchor="ctr" anchorCtr="0">
            <a:noAutofit/>
          </a:bodyPr>
          <a:lstStyle>
            <a:lvl1pPr algn="l" defTabSz="914377" rtl="0" eaLnBrk="1" latinLnBrk="0" hangingPunct="1">
              <a:lnSpc>
                <a:spcPct val="80000"/>
              </a:lnSpc>
              <a:spcBef>
                <a:spcPct val="0"/>
              </a:spcBef>
              <a:buNone/>
              <a:defRPr sz="2800" b="1" i="0" kern="1200" cap="none" spc="-100" baseline="0">
                <a:solidFill>
                  <a:schemeClr val="tx1"/>
                </a:solidFill>
                <a:latin typeface="Times New Roman" panose="02020603050405020304" pitchFamily="18" charset="0"/>
                <a:ea typeface="Bebas Neue" charset="0"/>
                <a:cs typeface="Times New Roman" panose="02020603050405020304" pitchFamily="18" charset="0"/>
              </a:defRPr>
            </a:lvl1pPr>
          </a:lstStyle>
          <a:p>
            <a:pPr lvl="0" algn="ctr">
              <a:defRPr/>
            </a:pPr>
            <a:r>
              <a:rPr lang="en-US" sz="3200" cap="all">
                <a:solidFill>
                  <a:srgbClr val="000000"/>
                </a:solidFill>
                <a:latin typeface="Open Sans" panose="020B0606030504020204" pitchFamily="34" charset="0"/>
                <a:ea typeface="Open Sans" panose="020B0606030504020204" pitchFamily="34" charset="0"/>
                <a:cs typeface="Open Sans" panose="020B0606030504020204" pitchFamily="34" charset="0"/>
              </a:rPr>
              <a:t>The TRANSITION TO TELEWORK</a:t>
            </a:r>
          </a:p>
        </p:txBody>
      </p:sp>
      <p:sp>
        <p:nvSpPr>
          <p:cNvPr id="28" name="Rectangle 27">
            <a:extLst>
              <a:ext uri="{FF2B5EF4-FFF2-40B4-BE49-F238E27FC236}">
                <a16:creationId xmlns:a16="http://schemas.microsoft.com/office/drawing/2014/main" id="{4F75A229-8D95-4859-BDE4-48A201E22AB4}"/>
              </a:ext>
            </a:extLst>
          </p:cNvPr>
          <p:cNvSpPr/>
          <p:nvPr/>
        </p:nvSpPr>
        <p:spPr>
          <a:xfrm flipH="1">
            <a:off x="10933578" y="0"/>
            <a:ext cx="75954" cy="6858000"/>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1CF161DE-7A70-4353-9FD9-EA2CB6FDAB05}"/>
              </a:ext>
            </a:extLst>
          </p:cNvPr>
          <p:cNvSpPr/>
          <p:nvPr/>
        </p:nvSpPr>
        <p:spPr>
          <a:xfrm flipH="1">
            <a:off x="1168034" y="0"/>
            <a:ext cx="75954" cy="6858000"/>
          </a:xfrm>
          <a:prstGeom prst="rect">
            <a:avLst/>
          </a:prstGeom>
          <a:solidFill>
            <a:srgbClr val="0B1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Group success with solid fill">
            <a:extLst>
              <a:ext uri="{FF2B5EF4-FFF2-40B4-BE49-F238E27FC236}">
                <a16:creationId xmlns:a16="http://schemas.microsoft.com/office/drawing/2014/main" id="{7A4D2B49-6DF1-46CD-8CDF-201C1163E9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7399" y="2470222"/>
            <a:ext cx="457200" cy="457200"/>
          </a:xfrm>
          <a:prstGeom prst="rect">
            <a:avLst/>
          </a:prstGeom>
        </p:spPr>
      </p:pic>
    </p:spTree>
    <p:extLst>
      <p:ext uri="{BB962C8B-B14F-4D97-AF65-F5344CB8AC3E}">
        <p14:creationId xmlns:p14="http://schemas.microsoft.com/office/powerpoint/2010/main" val="75286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64144A4-0BB1-4130-AAD3-EA5915B704D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0" name="think-cell Slide" r:id="rId6" imgW="415" imgH="416" progId="TCLayout.ActiveDocument.1">
                  <p:embed/>
                </p:oleObj>
              </mc:Choice>
              <mc:Fallback>
                <p:oleObj name="think-cell Slide" r:id="rId6" imgW="415" imgH="416" progId="TCLayout.ActiveDocument.1">
                  <p:embed/>
                  <p:pic>
                    <p:nvPicPr>
                      <p:cNvPr id="5" name="Object 4" hidden="1">
                        <a:extLst>
                          <a:ext uri="{FF2B5EF4-FFF2-40B4-BE49-F238E27FC236}">
                            <a16:creationId xmlns:a16="http://schemas.microsoft.com/office/drawing/2014/main" id="{764144A4-0BB1-4130-AAD3-EA5915B704D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3B127DC-BACE-42FC-8191-C078DA40A8A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hronicle Display Black" pitchFamily="50" charset="0"/>
              <a:ea typeface="+mn-ea"/>
              <a:cs typeface="+mn-cs"/>
              <a:sym typeface="Chronicle Display Black" pitchFamily="50" charset="0"/>
            </a:endParaRPr>
          </a:p>
        </p:txBody>
      </p:sp>
      <p:sp>
        <p:nvSpPr>
          <p:cNvPr id="6" name="Title 1">
            <a:extLst>
              <a:ext uri="{FF2B5EF4-FFF2-40B4-BE49-F238E27FC236}">
                <a16:creationId xmlns:a16="http://schemas.microsoft.com/office/drawing/2014/main" id="{1F1DB5CC-DE4F-4050-B9B2-81166E9BD6F8}"/>
              </a:ext>
            </a:extLst>
          </p:cNvPr>
          <p:cNvSpPr txBox="1">
            <a:spLocks/>
          </p:cNvSpPr>
          <p:nvPr/>
        </p:nvSpPr>
        <p:spPr>
          <a:xfrm>
            <a:off x="1088020" y="3094876"/>
            <a:ext cx="3074203" cy="1503020"/>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i="1">
                <a:latin typeface="Open Sans" panose="020B0606030504020204" pitchFamily="34" charset="0"/>
                <a:ea typeface="Open Sans" panose="020B0606030504020204" pitchFamily="34" charset="0"/>
                <a:cs typeface="Open Sans" panose="020B0606030504020204" pitchFamily="34" charset="0"/>
              </a:rPr>
              <a:t>Think back to a time when you had a leader that effectively managed change in your organization. </a:t>
            </a:r>
          </a:p>
          <a:p>
            <a:pPr algn="ctr"/>
            <a:endParaRPr lang="en-US" sz="1800" b="1" i="1">
              <a:latin typeface="Open Sans" panose="020B0606030504020204" pitchFamily="34" charset="0"/>
              <a:ea typeface="Open Sans" panose="020B0606030504020204" pitchFamily="34" charset="0"/>
              <a:cs typeface="Open Sans" panose="020B0606030504020204" pitchFamily="34" charset="0"/>
            </a:endParaRPr>
          </a:p>
          <a:p>
            <a:pPr algn="ctr"/>
            <a:r>
              <a:rPr lang="en-US" sz="1800" b="1" i="1">
                <a:latin typeface="Open Sans" panose="020B0606030504020204" pitchFamily="34" charset="0"/>
                <a:ea typeface="Open Sans" panose="020B0606030504020204" pitchFamily="34" charset="0"/>
                <a:cs typeface="Open Sans" panose="020B0606030504020204" pitchFamily="34" charset="0"/>
              </a:rPr>
              <a:t>What techniques were used that had the biggest impact on you?</a:t>
            </a:r>
          </a:p>
        </p:txBody>
      </p:sp>
      <p:grpSp>
        <p:nvGrpSpPr>
          <p:cNvPr id="7" name="Group 6">
            <a:extLst>
              <a:ext uri="{FF2B5EF4-FFF2-40B4-BE49-F238E27FC236}">
                <a16:creationId xmlns:a16="http://schemas.microsoft.com/office/drawing/2014/main" id="{E426C279-73F8-42F5-B6EC-E63BBA8BBEF8}"/>
              </a:ext>
            </a:extLst>
          </p:cNvPr>
          <p:cNvGrpSpPr/>
          <p:nvPr/>
        </p:nvGrpSpPr>
        <p:grpSpPr>
          <a:xfrm>
            <a:off x="2254176" y="1599455"/>
            <a:ext cx="1137554" cy="991910"/>
            <a:chOff x="5638800" y="1372455"/>
            <a:chExt cx="1147591" cy="1001739"/>
          </a:xfrm>
          <a:solidFill>
            <a:srgbClr val="FABB01"/>
          </a:solidFill>
        </p:grpSpPr>
        <p:pic>
          <p:nvPicPr>
            <p:cNvPr id="8" name="Graphic 7" descr="Megaphone outline">
              <a:extLst>
                <a:ext uri="{FF2B5EF4-FFF2-40B4-BE49-F238E27FC236}">
                  <a16:creationId xmlns:a16="http://schemas.microsoft.com/office/drawing/2014/main" id="{146BDFDF-1BA9-4AFC-BF40-FA9E601EC84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1459794"/>
              <a:ext cx="914400" cy="914400"/>
            </a:xfrm>
            <a:prstGeom prst="rect">
              <a:avLst/>
            </a:prstGeom>
          </p:spPr>
        </p:pic>
        <p:cxnSp>
          <p:nvCxnSpPr>
            <p:cNvPr id="9" name="Straight Connector 8">
              <a:extLst>
                <a:ext uri="{FF2B5EF4-FFF2-40B4-BE49-F238E27FC236}">
                  <a16:creationId xmlns:a16="http://schemas.microsoft.com/office/drawing/2014/main" id="{8816977F-7351-44D1-A448-A5A398D1DA25}"/>
                </a:ext>
              </a:extLst>
            </p:cNvPr>
            <p:cNvCxnSpPr>
              <a:cxnSpLocks/>
            </p:cNvCxnSpPr>
            <p:nvPr/>
          </p:nvCxnSpPr>
          <p:spPr>
            <a:xfrm flipV="1">
              <a:off x="6353978" y="1372455"/>
              <a:ext cx="125778" cy="228090"/>
            </a:xfrm>
            <a:prstGeom prst="line">
              <a:avLst/>
            </a:prstGeom>
            <a:grpFill/>
            <a:ln w="28575">
              <a:solidFill>
                <a:srgbClr val="FABB0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AE288B-39C1-4779-8CE9-F2EEBEE3710B}"/>
                </a:ext>
              </a:extLst>
            </p:cNvPr>
            <p:cNvCxnSpPr>
              <a:cxnSpLocks/>
            </p:cNvCxnSpPr>
            <p:nvPr/>
          </p:nvCxnSpPr>
          <p:spPr>
            <a:xfrm flipV="1">
              <a:off x="6446705" y="1580239"/>
              <a:ext cx="299292" cy="152401"/>
            </a:xfrm>
            <a:prstGeom prst="line">
              <a:avLst/>
            </a:prstGeom>
            <a:grpFill/>
            <a:ln w="28575">
              <a:solidFill>
                <a:srgbClr val="FABB0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751318D-0256-4BB2-9E4C-9E440AFEC8CC}"/>
                </a:ext>
              </a:extLst>
            </p:cNvPr>
            <p:cNvCxnSpPr>
              <a:cxnSpLocks/>
            </p:cNvCxnSpPr>
            <p:nvPr/>
          </p:nvCxnSpPr>
          <p:spPr>
            <a:xfrm flipV="1">
              <a:off x="6529331" y="1910051"/>
              <a:ext cx="257060" cy="1"/>
            </a:xfrm>
            <a:prstGeom prst="line">
              <a:avLst/>
            </a:prstGeom>
            <a:grpFill/>
            <a:ln w="28575">
              <a:solidFill>
                <a:srgbClr val="FABB01"/>
              </a:solidFill>
            </a:ln>
          </p:spPr>
          <p:style>
            <a:lnRef idx="1">
              <a:schemeClr val="accent1"/>
            </a:lnRef>
            <a:fillRef idx="0">
              <a:schemeClr val="accent1"/>
            </a:fillRef>
            <a:effectRef idx="0">
              <a:schemeClr val="accent1"/>
            </a:effectRef>
            <a:fontRef idx="minor">
              <a:schemeClr val="tx1"/>
            </a:fontRef>
          </p:style>
        </p:cxnSp>
      </p:grpSp>
      <p:sp>
        <p:nvSpPr>
          <p:cNvPr id="12" name="Rectangle: Rounded Corners 11">
            <a:extLst>
              <a:ext uri="{FF2B5EF4-FFF2-40B4-BE49-F238E27FC236}">
                <a16:creationId xmlns:a16="http://schemas.microsoft.com/office/drawing/2014/main" id="{281DE68C-04DF-4A1F-82DE-42F28299510C}"/>
              </a:ext>
            </a:extLst>
          </p:cNvPr>
          <p:cNvSpPr/>
          <p:nvPr/>
        </p:nvSpPr>
        <p:spPr>
          <a:xfrm>
            <a:off x="4973047" y="1809771"/>
            <a:ext cx="6471532" cy="3868130"/>
          </a:xfrm>
          <a:prstGeom prst="roundRect">
            <a:avLst/>
          </a:prstGeom>
          <a:solidFill>
            <a:schemeClr val="accent4">
              <a:lumMod val="20000"/>
              <a:lumOff val="80000"/>
            </a:schemeClr>
          </a:solidFill>
          <a:ln w="28575">
            <a:solidFill>
              <a:srgbClr val="FAB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80CE2D66-21D5-4D66-9A6D-C7AF9736F415}"/>
              </a:ext>
            </a:extLst>
          </p:cNvPr>
          <p:cNvSpPr txBox="1"/>
          <p:nvPr/>
        </p:nvSpPr>
        <p:spPr>
          <a:xfrm>
            <a:off x="6136823" y="1642622"/>
            <a:ext cx="4143980" cy="338554"/>
          </a:xfrm>
          <a:prstGeom prst="rect">
            <a:avLst/>
          </a:prstGeom>
          <a:solidFill>
            <a:schemeClr val="bg1"/>
          </a:solidFill>
          <a:ln>
            <a:solidFill>
              <a:srgbClr val="FABB01"/>
            </a:solidFill>
          </a:ln>
        </p:spPr>
        <p:txBody>
          <a:bodyPr wrap="square">
            <a:spAutoFit/>
          </a:bodyPr>
          <a:lstStyle/>
          <a:p>
            <a:pPr algn="ctr"/>
            <a:r>
              <a:rPr lang="en-US" sz="1600" b="1">
                <a:latin typeface="Open Sans" panose="020B0606030504020204" pitchFamily="34" charset="0"/>
                <a:ea typeface="Open Sans" panose="020B0606030504020204" pitchFamily="34" charset="0"/>
                <a:cs typeface="Open Sans" panose="020B0606030504020204" pitchFamily="34" charset="0"/>
              </a:rPr>
              <a:t>Effective Management Techniques</a:t>
            </a:r>
          </a:p>
        </p:txBody>
      </p:sp>
      <p:pic>
        <p:nvPicPr>
          <p:cNvPr id="14" name="Graphic 13" descr="Signature with solid fill">
            <a:extLst>
              <a:ext uri="{FF2B5EF4-FFF2-40B4-BE49-F238E27FC236}">
                <a16:creationId xmlns:a16="http://schemas.microsoft.com/office/drawing/2014/main" id="{D87791F0-ECA0-48E9-8EE4-2C9C1C64AE4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00670" y="1642622"/>
            <a:ext cx="640080" cy="640080"/>
          </a:xfrm>
          <a:prstGeom prst="rect">
            <a:avLst/>
          </a:prstGeom>
        </p:spPr>
      </p:pic>
      <p:sp>
        <p:nvSpPr>
          <p:cNvPr id="2" name="TextBox 1">
            <a:extLst>
              <a:ext uri="{FF2B5EF4-FFF2-40B4-BE49-F238E27FC236}">
                <a16:creationId xmlns:a16="http://schemas.microsoft.com/office/drawing/2014/main" id="{299C2BC1-7ADF-4DD2-B2BB-1BCE2B596CE9}"/>
              </a:ext>
            </a:extLst>
          </p:cNvPr>
          <p:cNvSpPr txBox="1"/>
          <p:nvPr/>
        </p:nvSpPr>
        <p:spPr>
          <a:xfrm>
            <a:off x="5372320" y="5845050"/>
            <a:ext cx="5890016" cy="461665"/>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After completing this guidance module, compare what you’ve learned to your initial thoughts written here!</a:t>
            </a:r>
          </a:p>
        </p:txBody>
      </p:sp>
      <p:sp>
        <p:nvSpPr>
          <p:cNvPr id="15" name="Title 1">
            <a:extLst>
              <a:ext uri="{FF2B5EF4-FFF2-40B4-BE49-F238E27FC236}">
                <a16:creationId xmlns:a16="http://schemas.microsoft.com/office/drawing/2014/main" id="{87D288CC-3831-4459-9F52-7F61BCC0E934}"/>
              </a:ext>
            </a:extLst>
          </p:cNvPr>
          <p:cNvSpPr txBox="1">
            <a:spLocks/>
          </p:cNvSpPr>
          <p:nvPr/>
        </p:nvSpPr>
        <p:spPr>
          <a:xfrm>
            <a:off x="648824" y="417681"/>
            <a:ext cx="9730852"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a:solidFill>
                  <a:srgbClr val="000000"/>
                </a:solidFill>
                <a:latin typeface="Open Sans" panose="020B0606030504020204" pitchFamily="34" charset="0"/>
                <a:ea typeface="Open Sans" panose="020B0606030504020204" pitchFamily="34" charset="0"/>
                <a:cs typeface="Open Sans" panose="020B0606030504020204" pitchFamily="34" charset="0"/>
              </a:rPr>
              <a:t>What is your experience?</a:t>
            </a:r>
          </a:p>
        </p:txBody>
      </p:sp>
      <p:sp>
        <p:nvSpPr>
          <p:cNvPr id="16" name="Rectangle 15">
            <a:extLst>
              <a:ext uri="{FF2B5EF4-FFF2-40B4-BE49-F238E27FC236}">
                <a16:creationId xmlns:a16="http://schemas.microsoft.com/office/drawing/2014/main" id="{E0DA7446-D645-431C-904E-084D6963D289}"/>
              </a:ext>
            </a:extLst>
          </p:cNvPr>
          <p:cNvSpPr/>
          <p:nvPr/>
        </p:nvSpPr>
        <p:spPr>
          <a:xfrm>
            <a:off x="648824" y="891151"/>
            <a:ext cx="10461112" cy="276999"/>
          </a:xfrm>
          <a:prstGeom prst="rect">
            <a:avLst/>
          </a:prstGeom>
        </p:spPr>
        <p:txBody>
          <a:bodyPr wrap="square" lIns="0" tIns="0" rIns="0" bIns="0" anchor="t">
            <a:spAutoFit/>
          </a:bodyPr>
          <a:lstStyle/>
          <a:p>
            <a:pPr>
              <a:spcBef>
                <a:spcPts val="331"/>
              </a:spcBef>
              <a:buSzPct val="100000"/>
              <a:defRPr/>
            </a:pPr>
            <a:r>
              <a:rPr lang="en-US">
                <a:latin typeface="Open Sans" panose="020B0606030504020204" pitchFamily="34" charset="0"/>
                <a:ea typeface="Open Sans" panose="020B0606030504020204" pitchFamily="34" charset="0"/>
                <a:cs typeface="Open Sans" panose="020B0606030504020204" pitchFamily="34" charset="0"/>
              </a:rPr>
              <a:t>Complete the activity below to inspire thoughts about effective management.</a:t>
            </a:r>
            <a:endParaRPr lang="en-US" sz="18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604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64144A4-0BB1-4130-AAD3-EA5915B704D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8" name="think-cell Slide" r:id="rId6" imgW="415" imgH="416" progId="TCLayout.ActiveDocument.1">
                  <p:embed/>
                </p:oleObj>
              </mc:Choice>
              <mc:Fallback>
                <p:oleObj name="think-cell Slide" r:id="rId6" imgW="415" imgH="416" progId="TCLayout.ActiveDocument.1">
                  <p:embed/>
                  <p:pic>
                    <p:nvPicPr>
                      <p:cNvPr id="5" name="Object 4" hidden="1">
                        <a:extLst>
                          <a:ext uri="{FF2B5EF4-FFF2-40B4-BE49-F238E27FC236}">
                            <a16:creationId xmlns:a16="http://schemas.microsoft.com/office/drawing/2014/main" id="{764144A4-0BB1-4130-AAD3-EA5915B704D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3B127DC-BACE-42FC-8191-C078DA40A8A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hronicle Display Black" pitchFamily="50" charset="0"/>
              <a:ea typeface="+mn-ea"/>
              <a:cs typeface="+mn-cs"/>
              <a:sym typeface="Chronicle Display Black" pitchFamily="50" charset="0"/>
            </a:endParaRPr>
          </a:p>
        </p:txBody>
      </p:sp>
      <p:sp>
        <p:nvSpPr>
          <p:cNvPr id="50" name="Title 1">
            <a:extLst>
              <a:ext uri="{FF2B5EF4-FFF2-40B4-BE49-F238E27FC236}">
                <a16:creationId xmlns:a16="http://schemas.microsoft.com/office/drawing/2014/main" id="{13ADDC41-AB81-4276-A0DB-05011239146B}"/>
              </a:ext>
            </a:extLst>
          </p:cNvPr>
          <p:cNvSpPr txBox="1">
            <a:spLocks/>
          </p:cNvSpPr>
          <p:nvPr/>
        </p:nvSpPr>
        <p:spPr>
          <a:xfrm>
            <a:off x="648824" y="417681"/>
            <a:ext cx="9730852"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lang="en-US" sz="3200" b="1" i="0" u="none" strike="noStrike" kern="1200" cap="none" spc="-75"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Manager Responsibilities:</a:t>
            </a:r>
            <a:r>
              <a:rPr lang="en-US" sz="3200" i="0" u="none" strike="noStrike" kern="1200" cap="none" spc="-75"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Ensuring Success</a:t>
            </a:r>
          </a:p>
        </p:txBody>
      </p:sp>
      <p:sp>
        <p:nvSpPr>
          <p:cNvPr id="51" name="Rectangle 50">
            <a:extLst>
              <a:ext uri="{FF2B5EF4-FFF2-40B4-BE49-F238E27FC236}">
                <a16:creationId xmlns:a16="http://schemas.microsoft.com/office/drawing/2014/main" id="{DA9C6014-3759-4506-B31F-6DA0A87D43A8}"/>
              </a:ext>
            </a:extLst>
          </p:cNvPr>
          <p:cNvSpPr/>
          <p:nvPr/>
        </p:nvSpPr>
        <p:spPr>
          <a:xfrm>
            <a:off x="648824" y="891151"/>
            <a:ext cx="10461112" cy="553998"/>
          </a:xfrm>
          <a:prstGeom prst="rect">
            <a:avLst/>
          </a:prstGeom>
        </p:spPr>
        <p:txBody>
          <a:bodyPr wrap="square" lIns="0" tIns="0" rIns="0" bIns="0" anchor="t">
            <a:spAutoFit/>
          </a:bodyPr>
          <a:lstStyle/>
          <a:p>
            <a:pPr>
              <a:spcBef>
                <a:spcPts val="331"/>
              </a:spcBef>
              <a:buSzPct val="100000"/>
              <a:defRPr/>
            </a:pPr>
            <a:r>
              <a:rPr lang="en-US" sz="1800">
                <a:latin typeface="Open Sans" panose="020B0606030504020204" pitchFamily="34" charset="0"/>
                <a:ea typeface="Open Sans" panose="020B0606030504020204" pitchFamily="34" charset="0"/>
                <a:cs typeface="Open Sans" panose="020B0606030504020204" pitchFamily="34" charset="0"/>
              </a:rPr>
              <a:t>Managers play an </a:t>
            </a:r>
            <a:r>
              <a:rPr lang="en-US" sz="1800" b="1">
                <a:latin typeface="Open Sans" panose="020B0606030504020204" pitchFamily="34" charset="0"/>
                <a:ea typeface="Open Sans" panose="020B0606030504020204" pitchFamily="34" charset="0"/>
                <a:cs typeface="Open Sans" panose="020B0606030504020204" pitchFamily="34" charset="0"/>
              </a:rPr>
              <a:t>essential role </a:t>
            </a:r>
            <a:r>
              <a:rPr lang="en-US" sz="1800">
                <a:latin typeface="Open Sans" panose="020B0606030504020204" pitchFamily="34" charset="0"/>
                <a:ea typeface="Open Sans" panose="020B0606030504020204" pitchFamily="34" charset="0"/>
                <a:cs typeface="Open Sans" panose="020B0606030504020204" pitchFamily="34" charset="0"/>
              </a:rPr>
              <a:t>in ensuring that telework is a successful and productive experience for workers and the citizens we serve.</a:t>
            </a:r>
          </a:p>
        </p:txBody>
      </p:sp>
      <p:pic>
        <p:nvPicPr>
          <p:cNvPr id="68" name="Picture 67">
            <a:extLst>
              <a:ext uri="{FF2B5EF4-FFF2-40B4-BE49-F238E27FC236}">
                <a16:creationId xmlns:a16="http://schemas.microsoft.com/office/drawing/2014/main" id="{C4A70F72-2D8F-4D2A-933B-8FA258C052C0}"/>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937544" y="2364368"/>
            <a:ext cx="2264115" cy="2781072"/>
          </a:xfrm>
          <a:prstGeom prst="rect">
            <a:avLst/>
          </a:prstGeom>
          <a:ln>
            <a:noFill/>
          </a:ln>
        </p:spPr>
      </p:pic>
      <p:sp>
        <p:nvSpPr>
          <p:cNvPr id="69" name="TextBox 68">
            <a:extLst>
              <a:ext uri="{FF2B5EF4-FFF2-40B4-BE49-F238E27FC236}">
                <a16:creationId xmlns:a16="http://schemas.microsoft.com/office/drawing/2014/main" id="{D929396F-40A2-446E-A5A5-3EF8411CDD31}"/>
              </a:ext>
            </a:extLst>
          </p:cNvPr>
          <p:cNvSpPr txBox="1"/>
          <p:nvPr/>
        </p:nvSpPr>
        <p:spPr>
          <a:xfrm>
            <a:off x="4063314" y="3833594"/>
            <a:ext cx="1401346"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600" b="0" i="0" u="none" strike="noStrike" kern="1200" cap="none" spc="0" normalizeH="0" baseline="0" noProof="0">
                <a:ln>
                  <a:noFill/>
                </a:ln>
                <a:solidFill>
                  <a:schemeClr val="bg1">
                    <a:lumMod val="9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4</a:t>
            </a:r>
          </a:p>
        </p:txBody>
      </p:sp>
      <p:sp>
        <p:nvSpPr>
          <p:cNvPr id="70" name="Rectangle 69">
            <a:extLst>
              <a:ext uri="{FF2B5EF4-FFF2-40B4-BE49-F238E27FC236}">
                <a16:creationId xmlns:a16="http://schemas.microsoft.com/office/drawing/2014/main" id="{3A575162-2603-4702-A2EE-1949A152B800}"/>
              </a:ext>
            </a:extLst>
          </p:cNvPr>
          <p:cNvSpPr/>
          <p:nvPr/>
        </p:nvSpPr>
        <p:spPr>
          <a:xfrm>
            <a:off x="3642466" y="4088151"/>
            <a:ext cx="2322576" cy="2025167"/>
          </a:xfrm>
          <a:prstGeom prst="rect">
            <a:avLst/>
          </a:prstGeom>
          <a:noFill/>
          <a:ln w="28575">
            <a:solidFill>
              <a:srgbClr val="9AA09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1" name="TextBox 70">
            <a:extLst>
              <a:ext uri="{FF2B5EF4-FFF2-40B4-BE49-F238E27FC236}">
                <a16:creationId xmlns:a16="http://schemas.microsoft.com/office/drawing/2014/main" id="{281AD476-0430-46CA-9AB4-EC6379B86F1C}"/>
              </a:ext>
            </a:extLst>
          </p:cNvPr>
          <p:cNvSpPr txBox="1"/>
          <p:nvPr/>
        </p:nvSpPr>
        <p:spPr>
          <a:xfrm>
            <a:off x="3710400" y="4132389"/>
            <a:ext cx="2225963" cy="1387559"/>
          </a:xfrm>
          <a:prstGeom prst="rect">
            <a:avLst/>
          </a:prstGeom>
          <a:noFill/>
        </p:spPr>
        <p:txBody>
          <a:bodyPr wrap="square">
            <a:spAutoFit/>
          </a:bodyPr>
          <a:lstStyle/>
          <a:p>
            <a:pPr marL="0" marR="0" lvl="0" indent="0" algn="ctr" defTabSz="544222" rtl="0" eaLnBrk="1" fontAlgn="base" latinLnBrk="0" hangingPunct="1">
              <a:lnSpc>
                <a:spcPct val="100000"/>
              </a:lnSpc>
              <a:spcBef>
                <a:spcPct val="0"/>
              </a:spcBef>
              <a:spcAft>
                <a:spcPts val="5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Hold workers accountable</a:t>
            </a:r>
          </a:p>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Supervise work activities and products to ensure accountability and to maintain productivity.</a:t>
            </a:r>
          </a:p>
        </p:txBody>
      </p:sp>
      <p:sp>
        <p:nvSpPr>
          <p:cNvPr id="72" name="TextBox 71">
            <a:extLst>
              <a:ext uri="{FF2B5EF4-FFF2-40B4-BE49-F238E27FC236}">
                <a16:creationId xmlns:a16="http://schemas.microsoft.com/office/drawing/2014/main" id="{FA92C4D5-4B9B-49C3-9BCC-1960089DBD43}"/>
              </a:ext>
            </a:extLst>
          </p:cNvPr>
          <p:cNvSpPr txBox="1"/>
          <p:nvPr/>
        </p:nvSpPr>
        <p:spPr>
          <a:xfrm>
            <a:off x="9007843" y="1682348"/>
            <a:ext cx="1401346"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600" b="0" i="0" u="none" strike="noStrike" kern="1200" cap="none" spc="0" normalizeH="0" baseline="0" noProof="0">
                <a:ln>
                  <a:noFill/>
                </a:ln>
                <a:solidFill>
                  <a:schemeClr val="bg1">
                    <a:lumMod val="9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73" name="Rectangle 72">
            <a:extLst>
              <a:ext uri="{FF2B5EF4-FFF2-40B4-BE49-F238E27FC236}">
                <a16:creationId xmlns:a16="http://schemas.microsoft.com/office/drawing/2014/main" id="{4FAA5CC8-EAB6-4126-B71B-708EAC758A74}"/>
              </a:ext>
            </a:extLst>
          </p:cNvPr>
          <p:cNvSpPr/>
          <p:nvPr/>
        </p:nvSpPr>
        <p:spPr>
          <a:xfrm>
            <a:off x="8547228" y="1925143"/>
            <a:ext cx="2322576" cy="2025167"/>
          </a:xfrm>
          <a:prstGeom prst="rect">
            <a:avLst/>
          </a:prstGeom>
          <a:noFill/>
          <a:ln w="28575">
            <a:solidFill>
              <a:srgbClr val="1B5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4" name="TextBox 73">
            <a:extLst>
              <a:ext uri="{FF2B5EF4-FFF2-40B4-BE49-F238E27FC236}">
                <a16:creationId xmlns:a16="http://schemas.microsoft.com/office/drawing/2014/main" id="{C9560E40-8170-4263-BFE1-019B13B938B5}"/>
              </a:ext>
            </a:extLst>
          </p:cNvPr>
          <p:cNvSpPr txBox="1"/>
          <p:nvPr/>
        </p:nvSpPr>
        <p:spPr>
          <a:xfrm>
            <a:off x="8640712" y="1983752"/>
            <a:ext cx="2077373" cy="1756891"/>
          </a:xfrm>
          <a:prstGeom prst="rect">
            <a:avLst/>
          </a:prstGeom>
          <a:noFill/>
        </p:spPr>
        <p:txBody>
          <a:bodyPr wrap="square">
            <a:spAutoFit/>
          </a:bodyPr>
          <a:lstStyle/>
          <a:p>
            <a:pPr marL="0" marR="0" lvl="0" indent="0" algn="ctr" defTabSz="544222" rtl="0" eaLnBrk="1" fontAlgn="base" latinLnBrk="0" hangingPunct="1">
              <a:lnSpc>
                <a:spcPct val="100000"/>
              </a:lnSpc>
              <a:spcBef>
                <a:spcPct val="0"/>
              </a:spcBef>
              <a:spcAft>
                <a:spcPts val="5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Be empathetic and patient</a:t>
            </a:r>
          </a:p>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 transition to telework is a big shift for many workers – change will be a gradual process. Try to understand your workers’ points of view.</a:t>
            </a:r>
          </a:p>
        </p:txBody>
      </p:sp>
      <p:sp>
        <p:nvSpPr>
          <p:cNvPr id="75" name="TextBox 74">
            <a:extLst>
              <a:ext uri="{FF2B5EF4-FFF2-40B4-BE49-F238E27FC236}">
                <a16:creationId xmlns:a16="http://schemas.microsoft.com/office/drawing/2014/main" id="{1B218FB8-40D3-4DC3-9487-850045E64E9F}"/>
              </a:ext>
            </a:extLst>
          </p:cNvPr>
          <p:cNvSpPr txBox="1"/>
          <p:nvPr/>
        </p:nvSpPr>
        <p:spPr>
          <a:xfrm>
            <a:off x="6521435" y="1681773"/>
            <a:ext cx="1401346"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600" b="0" i="0" u="none" strike="noStrike" kern="1200" cap="none" spc="0" normalizeH="0" baseline="0" noProof="0">
                <a:ln>
                  <a:noFill/>
                </a:ln>
                <a:solidFill>
                  <a:schemeClr val="bg1">
                    <a:lumMod val="9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76" name="Rectangle 75">
            <a:extLst>
              <a:ext uri="{FF2B5EF4-FFF2-40B4-BE49-F238E27FC236}">
                <a16:creationId xmlns:a16="http://schemas.microsoft.com/office/drawing/2014/main" id="{DEC5F935-7D40-460D-BD6A-C8AAFD49A2DC}"/>
              </a:ext>
            </a:extLst>
          </p:cNvPr>
          <p:cNvSpPr/>
          <p:nvPr/>
        </p:nvSpPr>
        <p:spPr>
          <a:xfrm>
            <a:off x="6089288" y="1928383"/>
            <a:ext cx="2322576" cy="2025167"/>
          </a:xfrm>
          <a:prstGeom prst="rect">
            <a:avLst/>
          </a:prstGeom>
          <a:noFill/>
          <a:ln w="28575">
            <a:solidFill>
              <a:srgbClr val="FAB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7" name="TextBox 76">
            <a:extLst>
              <a:ext uri="{FF2B5EF4-FFF2-40B4-BE49-F238E27FC236}">
                <a16:creationId xmlns:a16="http://schemas.microsoft.com/office/drawing/2014/main" id="{9D841587-2E97-4533-90AA-EF4909ACF56E}"/>
              </a:ext>
            </a:extLst>
          </p:cNvPr>
          <p:cNvSpPr txBox="1"/>
          <p:nvPr/>
        </p:nvSpPr>
        <p:spPr>
          <a:xfrm>
            <a:off x="6130739" y="1982878"/>
            <a:ext cx="2310242" cy="1387559"/>
          </a:xfrm>
          <a:prstGeom prst="rect">
            <a:avLst/>
          </a:prstGeom>
          <a:noFill/>
        </p:spPr>
        <p:txBody>
          <a:bodyPr wrap="square">
            <a:spAutoFit/>
          </a:bodyPr>
          <a:lstStyle/>
          <a:p>
            <a:pPr marL="0" marR="0" lvl="0" indent="0" algn="ctr" defTabSz="544222" rtl="0" eaLnBrk="1" fontAlgn="base" latinLnBrk="0" hangingPunct="1">
              <a:lnSpc>
                <a:spcPct val="100000"/>
              </a:lnSpc>
              <a:spcBef>
                <a:spcPct val="0"/>
              </a:spcBef>
              <a:spcAft>
                <a:spcPts val="5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Communicate effectively and often</a:t>
            </a:r>
          </a:p>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Maintain effective communication by keeping channels for communication open.</a:t>
            </a:r>
            <a:endParaRPr lang="en-US" sz="1200"/>
          </a:p>
        </p:txBody>
      </p:sp>
      <p:sp>
        <p:nvSpPr>
          <p:cNvPr id="78" name="TextBox 77">
            <a:extLst>
              <a:ext uri="{FF2B5EF4-FFF2-40B4-BE49-F238E27FC236}">
                <a16:creationId xmlns:a16="http://schemas.microsoft.com/office/drawing/2014/main" id="{BDD7273C-790D-4C4F-B0C6-17E850EF56C5}"/>
              </a:ext>
            </a:extLst>
          </p:cNvPr>
          <p:cNvSpPr txBox="1"/>
          <p:nvPr/>
        </p:nvSpPr>
        <p:spPr>
          <a:xfrm>
            <a:off x="4102607" y="1700967"/>
            <a:ext cx="1401346"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600" b="0" i="0" u="none" strike="noStrike" kern="1200" cap="none" spc="0" normalizeH="0" baseline="0" noProof="0">
                <a:ln>
                  <a:noFill/>
                </a:ln>
                <a:solidFill>
                  <a:schemeClr val="bg1">
                    <a:lumMod val="9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sp>
        <p:nvSpPr>
          <p:cNvPr id="79" name="Rectangle 78">
            <a:extLst>
              <a:ext uri="{FF2B5EF4-FFF2-40B4-BE49-F238E27FC236}">
                <a16:creationId xmlns:a16="http://schemas.microsoft.com/office/drawing/2014/main" id="{F60E18E4-9784-454B-8D31-CFC952370FB0}"/>
              </a:ext>
            </a:extLst>
          </p:cNvPr>
          <p:cNvSpPr/>
          <p:nvPr/>
        </p:nvSpPr>
        <p:spPr>
          <a:xfrm>
            <a:off x="3637746" y="1925143"/>
            <a:ext cx="2325794" cy="2025167"/>
          </a:xfrm>
          <a:prstGeom prst="rect">
            <a:avLst/>
          </a:prstGeom>
          <a:noFill/>
          <a:ln w="28575">
            <a:solidFill>
              <a:srgbClr val="0B1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0" name="TextBox 79">
            <a:extLst>
              <a:ext uri="{FF2B5EF4-FFF2-40B4-BE49-F238E27FC236}">
                <a16:creationId xmlns:a16="http://schemas.microsoft.com/office/drawing/2014/main" id="{4A1A51FD-911C-41CC-9BFF-01994B8689F3}"/>
              </a:ext>
            </a:extLst>
          </p:cNvPr>
          <p:cNvSpPr txBox="1"/>
          <p:nvPr/>
        </p:nvSpPr>
        <p:spPr>
          <a:xfrm>
            <a:off x="3672640" y="1982878"/>
            <a:ext cx="2256005" cy="1572225"/>
          </a:xfrm>
          <a:prstGeom prst="rect">
            <a:avLst/>
          </a:prstGeom>
          <a:noFill/>
        </p:spPr>
        <p:txBody>
          <a:bodyPr wrap="square">
            <a:spAutoFit/>
          </a:bodyPr>
          <a:lstStyle/>
          <a:p>
            <a:pPr marL="0" marR="0" lvl="0" indent="0" algn="ctr" defTabSz="544222" rtl="0" eaLnBrk="1" fontAlgn="base" latinLnBrk="0" hangingPunct="1">
              <a:lnSpc>
                <a:spcPct val="100000"/>
              </a:lnSpc>
              <a:spcBef>
                <a:spcPct val="0"/>
              </a:spcBef>
              <a:spcAft>
                <a:spcPts val="5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Stay mission-focused</a:t>
            </a:r>
          </a:p>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Remind workers why they come to work every day and that citizens will ultimately benefit from the telework model.</a:t>
            </a:r>
          </a:p>
        </p:txBody>
      </p:sp>
      <p:sp>
        <p:nvSpPr>
          <p:cNvPr id="81" name="TextBox 80">
            <a:extLst>
              <a:ext uri="{FF2B5EF4-FFF2-40B4-BE49-F238E27FC236}">
                <a16:creationId xmlns:a16="http://schemas.microsoft.com/office/drawing/2014/main" id="{BE921748-C91A-42D8-B3E8-81D16748F930}"/>
              </a:ext>
            </a:extLst>
          </p:cNvPr>
          <p:cNvSpPr txBox="1"/>
          <p:nvPr/>
        </p:nvSpPr>
        <p:spPr>
          <a:xfrm>
            <a:off x="6582006" y="3884546"/>
            <a:ext cx="1401346"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6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5</a:t>
            </a:r>
            <a:endParaRPr kumimoji="0" lang="en-US" sz="16600" b="0" i="0" u="none" strike="noStrike" kern="1200" cap="none" spc="0" normalizeH="0" baseline="0" noProof="0">
              <a:ln>
                <a:noFill/>
              </a:ln>
              <a:solidFill>
                <a:schemeClr val="bg1">
                  <a:lumMod val="9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2" name="Rectangle 81">
            <a:extLst>
              <a:ext uri="{FF2B5EF4-FFF2-40B4-BE49-F238E27FC236}">
                <a16:creationId xmlns:a16="http://schemas.microsoft.com/office/drawing/2014/main" id="{31F25B62-97F4-4097-B2B1-0D86DF268148}"/>
              </a:ext>
            </a:extLst>
          </p:cNvPr>
          <p:cNvSpPr/>
          <p:nvPr/>
        </p:nvSpPr>
        <p:spPr>
          <a:xfrm>
            <a:off x="6098904" y="4088151"/>
            <a:ext cx="2322576" cy="2025167"/>
          </a:xfrm>
          <a:prstGeom prst="rect">
            <a:avLst/>
          </a:prstGeom>
          <a:noFill/>
          <a:ln w="28575">
            <a:solidFill>
              <a:srgbClr val="0B1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3" name="TextBox 82">
            <a:extLst>
              <a:ext uri="{FF2B5EF4-FFF2-40B4-BE49-F238E27FC236}">
                <a16:creationId xmlns:a16="http://schemas.microsoft.com/office/drawing/2014/main" id="{CDB6D93A-971B-4289-98C7-B059FE466A83}"/>
              </a:ext>
            </a:extLst>
          </p:cNvPr>
          <p:cNvSpPr txBox="1"/>
          <p:nvPr/>
        </p:nvSpPr>
        <p:spPr>
          <a:xfrm>
            <a:off x="6153071" y="4129955"/>
            <a:ext cx="2138074" cy="1941557"/>
          </a:xfrm>
          <a:prstGeom prst="rect">
            <a:avLst/>
          </a:prstGeom>
          <a:noFill/>
        </p:spPr>
        <p:txBody>
          <a:bodyPr wrap="square">
            <a:spAutoFit/>
          </a:bodyPr>
          <a:lstStyle/>
          <a:p>
            <a:pPr marL="0" marR="0" lvl="0" indent="0" algn="ctr" defTabSz="544222" rtl="0" eaLnBrk="1" fontAlgn="base" latinLnBrk="0" hangingPunct="1">
              <a:lnSpc>
                <a:spcPct val="100000"/>
              </a:lnSpc>
              <a:spcBef>
                <a:spcPct val="0"/>
              </a:spcBef>
              <a:spcAft>
                <a:spcPts val="5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Make workers owners of change</a:t>
            </a:r>
          </a:p>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Give workers the opportunity to participate in decision-making to the extent possible and allow them to feel like they are part owners of the change process.</a:t>
            </a:r>
          </a:p>
        </p:txBody>
      </p:sp>
      <p:sp>
        <p:nvSpPr>
          <p:cNvPr id="84" name="TextBox 83">
            <a:extLst>
              <a:ext uri="{FF2B5EF4-FFF2-40B4-BE49-F238E27FC236}">
                <a16:creationId xmlns:a16="http://schemas.microsoft.com/office/drawing/2014/main" id="{5782F8E0-2609-4C60-96B1-85BE45BB435F}"/>
              </a:ext>
            </a:extLst>
          </p:cNvPr>
          <p:cNvSpPr txBox="1"/>
          <p:nvPr/>
        </p:nvSpPr>
        <p:spPr>
          <a:xfrm>
            <a:off x="8978726" y="3852213"/>
            <a:ext cx="1401346"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600" b="0" i="0" u="none" strike="noStrike" kern="1200" cap="none" spc="0" normalizeH="0" baseline="0" noProof="0">
                <a:ln>
                  <a:noFill/>
                </a:ln>
                <a:solidFill>
                  <a:schemeClr val="bg1">
                    <a:lumMod val="9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6</a:t>
            </a:r>
          </a:p>
        </p:txBody>
      </p:sp>
      <p:sp>
        <p:nvSpPr>
          <p:cNvPr id="85" name="Rectangle 84">
            <a:extLst>
              <a:ext uri="{FF2B5EF4-FFF2-40B4-BE49-F238E27FC236}">
                <a16:creationId xmlns:a16="http://schemas.microsoft.com/office/drawing/2014/main" id="{E38214CE-075B-4BB3-B501-2C293539FCE8}"/>
              </a:ext>
            </a:extLst>
          </p:cNvPr>
          <p:cNvSpPr/>
          <p:nvPr/>
        </p:nvSpPr>
        <p:spPr>
          <a:xfrm>
            <a:off x="8547228" y="4095696"/>
            <a:ext cx="2322576" cy="2025167"/>
          </a:xfrm>
          <a:prstGeom prst="rect">
            <a:avLst/>
          </a:prstGeom>
          <a:noFill/>
          <a:ln w="28575">
            <a:solidFill>
              <a:srgbClr val="FAB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6" name="TextBox 85">
            <a:extLst>
              <a:ext uri="{FF2B5EF4-FFF2-40B4-BE49-F238E27FC236}">
                <a16:creationId xmlns:a16="http://schemas.microsoft.com/office/drawing/2014/main" id="{3EC20AA2-F936-4A87-ACE5-0BC5F0C28F1E}"/>
              </a:ext>
            </a:extLst>
          </p:cNvPr>
          <p:cNvSpPr txBox="1"/>
          <p:nvPr/>
        </p:nvSpPr>
        <p:spPr>
          <a:xfrm>
            <a:off x="8600316" y="4129955"/>
            <a:ext cx="2217317" cy="1880002"/>
          </a:xfrm>
          <a:prstGeom prst="rect">
            <a:avLst/>
          </a:prstGeom>
          <a:noFill/>
        </p:spPr>
        <p:txBody>
          <a:bodyPr wrap="square">
            <a:spAutoFit/>
          </a:bodyPr>
          <a:lstStyle/>
          <a:p>
            <a:pPr marL="0" marR="0" lvl="0" indent="0" algn="ctr" defTabSz="544222" rtl="0" eaLnBrk="1" fontAlgn="base" latinLnBrk="0" hangingPunct="1">
              <a:lnSpc>
                <a:spcPct val="100000"/>
              </a:lnSpc>
              <a:spcBef>
                <a:spcPct val="0"/>
              </a:spcBef>
              <a:spcAft>
                <a:spcPts val="5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Discipline fairly</a:t>
            </a:r>
          </a:p>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If a teleworker’s productivity decreases or other performance/conduct issues arise, the manager should manage the issue no differently than they would a worker working at the central worksite.</a:t>
            </a:r>
          </a:p>
        </p:txBody>
      </p:sp>
    </p:spTree>
    <p:extLst>
      <p:ext uri="{BB962C8B-B14F-4D97-AF65-F5344CB8AC3E}">
        <p14:creationId xmlns:p14="http://schemas.microsoft.com/office/powerpoint/2010/main" val="186454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64144A4-0BB1-4130-AAD3-EA5915B704D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6" name="think-cell Slide" r:id="rId6" imgW="415" imgH="416" progId="TCLayout.ActiveDocument.1">
                  <p:embed/>
                </p:oleObj>
              </mc:Choice>
              <mc:Fallback>
                <p:oleObj name="think-cell Slide" r:id="rId6" imgW="415" imgH="416" progId="TCLayout.ActiveDocument.1">
                  <p:embed/>
                  <p:pic>
                    <p:nvPicPr>
                      <p:cNvPr id="5" name="Object 4" hidden="1">
                        <a:extLst>
                          <a:ext uri="{FF2B5EF4-FFF2-40B4-BE49-F238E27FC236}">
                            <a16:creationId xmlns:a16="http://schemas.microsoft.com/office/drawing/2014/main" id="{764144A4-0BB1-4130-AAD3-EA5915B704D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3B127DC-BACE-42FC-8191-C078DA40A8A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hronicle Display Black" pitchFamily="50" charset="0"/>
              <a:ea typeface="+mn-ea"/>
              <a:cs typeface="+mn-cs"/>
              <a:sym typeface="Chronicle Display Black" pitchFamily="50" charset="0"/>
            </a:endParaRPr>
          </a:p>
        </p:txBody>
      </p:sp>
      <p:sp>
        <p:nvSpPr>
          <p:cNvPr id="6" name="Text Placeholder 3">
            <a:extLst>
              <a:ext uri="{FF2B5EF4-FFF2-40B4-BE49-F238E27FC236}">
                <a16:creationId xmlns:a16="http://schemas.microsoft.com/office/drawing/2014/main" id="{E1E8D775-587F-4BC1-8AB0-0389471306D5}"/>
              </a:ext>
            </a:extLst>
          </p:cNvPr>
          <p:cNvSpPr txBox="1">
            <a:spLocks/>
          </p:cNvSpPr>
          <p:nvPr/>
        </p:nvSpPr>
        <p:spPr>
          <a:xfrm>
            <a:off x="8800303" y="3377988"/>
            <a:ext cx="267092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a:ln>
                  <a:noFill/>
                </a:ln>
                <a:solidFill>
                  <a:srgbClr val="9AA094"/>
                </a:solidFill>
                <a:effectLst/>
                <a:uLnTx/>
                <a:uFillTx/>
                <a:latin typeface="Open Sans" panose="020B0606030504020204" pitchFamily="34" charset="0"/>
                <a:ea typeface="Open Sans" panose="020B0606030504020204" pitchFamily="34" charset="0"/>
                <a:cs typeface="Open Sans" panose="020B0606030504020204" pitchFamily="34" charset="0"/>
              </a:rPr>
              <a:t>SCHEDULE PURPOSEFULLY</a:t>
            </a:r>
          </a:p>
        </p:txBody>
      </p:sp>
      <p:sp>
        <p:nvSpPr>
          <p:cNvPr id="7" name="Text Placeholder 3">
            <a:extLst>
              <a:ext uri="{FF2B5EF4-FFF2-40B4-BE49-F238E27FC236}">
                <a16:creationId xmlns:a16="http://schemas.microsoft.com/office/drawing/2014/main" id="{CDEC3ABF-29A6-4682-BD88-FF9E18C0FD77}"/>
              </a:ext>
            </a:extLst>
          </p:cNvPr>
          <p:cNvSpPr txBox="1">
            <a:spLocks/>
          </p:cNvSpPr>
          <p:nvPr/>
        </p:nvSpPr>
        <p:spPr>
          <a:xfrm>
            <a:off x="8800303" y="3624209"/>
            <a:ext cx="2502845"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Increase mindfulness around meeting schedules and </a:t>
            </a:r>
            <a:r>
              <a:rPr kumimoji="0" lang="en-US" sz="1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make meetings 25 or 50 minutes</a:t>
            </a: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to build in breaks.</a:t>
            </a:r>
          </a:p>
        </p:txBody>
      </p:sp>
      <p:sp>
        <p:nvSpPr>
          <p:cNvPr id="8" name="Text Placeholder 3">
            <a:extLst>
              <a:ext uri="{FF2B5EF4-FFF2-40B4-BE49-F238E27FC236}">
                <a16:creationId xmlns:a16="http://schemas.microsoft.com/office/drawing/2014/main" id="{8D7A1CBA-E1BA-4278-B5BE-DC41361EFD0B}"/>
              </a:ext>
            </a:extLst>
          </p:cNvPr>
          <p:cNvSpPr txBox="1">
            <a:spLocks/>
          </p:cNvSpPr>
          <p:nvPr/>
        </p:nvSpPr>
        <p:spPr>
          <a:xfrm>
            <a:off x="8416720" y="1927208"/>
            <a:ext cx="3251723"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a:ln>
                  <a:noFill/>
                </a:ln>
                <a:solidFill>
                  <a:srgbClr val="FABB01"/>
                </a:solidFill>
                <a:effectLst/>
                <a:uLnTx/>
                <a:uFillTx/>
                <a:latin typeface="Open Sans" panose="020B0606030504020204" pitchFamily="34" charset="0"/>
                <a:ea typeface="Open Sans" panose="020B0606030504020204" pitchFamily="34" charset="0"/>
                <a:cs typeface="Open Sans" panose="020B0606030504020204" pitchFamily="34" charset="0"/>
              </a:rPr>
              <a:t>ORGANIZE DIGITAL SYSTEMS</a:t>
            </a:r>
          </a:p>
        </p:txBody>
      </p:sp>
      <p:sp>
        <p:nvSpPr>
          <p:cNvPr id="9" name="Text Placeholder 3">
            <a:extLst>
              <a:ext uri="{FF2B5EF4-FFF2-40B4-BE49-F238E27FC236}">
                <a16:creationId xmlns:a16="http://schemas.microsoft.com/office/drawing/2014/main" id="{9B4F2661-FEB8-42BA-814A-D23DA88633CA}"/>
              </a:ext>
            </a:extLst>
          </p:cNvPr>
          <p:cNvSpPr txBox="1">
            <a:spLocks/>
          </p:cNvSpPr>
          <p:nvPr/>
        </p:nvSpPr>
        <p:spPr>
          <a:xfrm>
            <a:off x="8416720" y="2218061"/>
            <a:ext cx="3251724"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Keep digital systems, such as Microsoft Teams or SharePoint, </a:t>
            </a:r>
            <a:r>
              <a:rPr kumimoji="0" lang="en-US" sz="1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organized with accessible folders </a:t>
            </a: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minimize time spent searching for information.</a:t>
            </a:r>
          </a:p>
        </p:txBody>
      </p:sp>
      <p:sp>
        <p:nvSpPr>
          <p:cNvPr id="10" name="Text Placeholder 3">
            <a:extLst>
              <a:ext uri="{FF2B5EF4-FFF2-40B4-BE49-F238E27FC236}">
                <a16:creationId xmlns:a16="http://schemas.microsoft.com/office/drawing/2014/main" id="{D24F47F8-6665-4D8D-BCB9-8576661E68D9}"/>
              </a:ext>
            </a:extLst>
          </p:cNvPr>
          <p:cNvSpPr txBox="1">
            <a:spLocks/>
          </p:cNvSpPr>
          <p:nvPr/>
        </p:nvSpPr>
        <p:spPr>
          <a:xfrm>
            <a:off x="1119379" y="4848128"/>
            <a:ext cx="2707985"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1600" b="1">
                <a:solidFill>
                  <a:srgbClr val="FABB01"/>
                </a:solidFill>
                <a:latin typeface="Open Sans" panose="020B0606030504020204" pitchFamily="34" charset="0"/>
                <a:ea typeface="Open Sans" panose="020B0606030504020204" pitchFamily="34" charset="0"/>
                <a:cs typeface="Open Sans" panose="020B0606030504020204" pitchFamily="34" charset="0"/>
              </a:rPr>
              <a:t>VARY TEAM INTERACTIONS</a:t>
            </a:r>
            <a:endParaRPr kumimoji="0" lang="en-US" sz="1600" b="1" i="0" u="none" strike="noStrike" kern="1200" cap="none" spc="0" normalizeH="0" baseline="0" noProof="0">
              <a:ln>
                <a:noFill/>
              </a:ln>
              <a:solidFill>
                <a:srgbClr val="FABB0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Text Placeholder 3">
            <a:extLst>
              <a:ext uri="{FF2B5EF4-FFF2-40B4-BE49-F238E27FC236}">
                <a16:creationId xmlns:a16="http://schemas.microsoft.com/office/drawing/2014/main" id="{A5B75F0B-F78C-4E1E-9656-95EDA1EF9039}"/>
              </a:ext>
            </a:extLst>
          </p:cNvPr>
          <p:cNvSpPr txBox="1">
            <a:spLocks/>
          </p:cNvSpPr>
          <p:nvPr/>
        </p:nvSpPr>
        <p:spPr>
          <a:xfrm>
            <a:off x="610503" y="5089919"/>
            <a:ext cx="3216861" cy="92333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fontAlgn="base">
              <a:spcBef>
                <a:spcPct val="20000"/>
              </a:spcBef>
              <a:spcAft>
                <a:spcPct val="0"/>
              </a:spcAft>
              <a:defRPr/>
            </a:pPr>
            <a:r>
              <a:rPr lang="en-US" sz="1200" spc="-45">
                <a:latin typeface="Open Sans" panose="020B0606030504020204" pitchFamily="34" charset="0"/>
                <a:ea typeface="Open Sans" panose="020B0606030504020204" pitchFamily="34" charset="0"/>
                <a:cs typeface="Open Sans" panose="020B0606030504020204" pitchFamily="34" charset="0"/>
              </a:rPr>
              <a:t>Mix up your interactions with teleworking team members by communicating through a </a:t>
            </a:r>
            <a:r>
              <a:rPr lang="en-US" sz="1200" b="1" spc="-45">
                <a:latin typeface="Open Sans" panose="020B0606030504020204" pitchFamily="34" charset="0"/>
                <a:ea typeface="Open Sans" panose="020B0606030504020204" pitchFamily="34" charset="0"/>
                <a:cs typeface="Open Sans" panose="020B0606030504020204" pitchFamily="34" charset="0"/>
              </a:rPr>
              <a:t>blend of channels </a:t>
            </a:r>
            <a:r>
              <a:rPr lang="en-US" sz="1200" spc="-45">
                <a:latin typeface="Open Sans" panose="020B0606030504020204" pitchFamily="34" charset="0"/>
                <a:ea typeface="Open Sans" panose="020B0606030504020204" pitchFamily="34" charset="0"/>
                <a:cs typeface="Open Sans" panose="020B0606030504020204" pitchFamily="34" charset="0"/>
              </a:rPr>
              <a:t>that make sense for their lifestyle and home office set up (e.g., texts, emails, video meetings, etc.).</a:t>
            </a:r>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 Placeholder 3">
            <a:extLst>
              <a:ext uri="{FF2B5EF4-FFF2-40B4-BE49-F238E27FC236}">
                <a16:creationId xmlns:a16="http://schemas.microsoft.com/office/drawing/2014/main" id="{DB5E195A-0808-49FB-91AD-3B15D989D7AF}"/>
              </a:ext>
            </a:extLst>
          </p:cNvPr>
          <p:cNvSpPr txBox="1">
            <a:spLocks/>
          </p:cNvSpPr>
          <p:nvPr/>
        </p:nvSpPr>
        <p:spPr>
          <a:xfrm>
            <a:off x="1364788" y="3378204"/>
            <a:ext cx="2009787" cy="49244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a:ln>
                  <a:noFill/>
                </a:ln>
                <a:solidFill>
                  <a:srgbClr val="1B5D13"/>
                </a:solidFill>
                <a:effectLst/>
                <a:uLnTx/>
                <a:uFillTx/>
                <a:latin typeface="Open Sans" panose="020B0606030504020204" pitchFamily="34" charset="0"/>
                <a:ea typeface="Open Sans" panose="020B0606030504020204" pitchFamily="34" charset="0"/>
                <a:cs typeface="Open Sans" panose="020B0606030504020204" pitchFamily="34" charset="0"/>
              </a:rPr>
              <a:t>ENCOURAGE PRIORITIZATION</a:t>
            </a:r>
          </a:p>
        </p:txBody>
      </p:sp>
      <p:sp>
        <p:nvSpPr>
          <p:cNvPr id="13" name="Text Placeholder 3">
            <a:extLst>
              <a:ext uri="{FF2B5EF4-FFF2-40B4-BE49-F238E27FC236}">
                <a16:creationId xmlns:a16="http://schemas.microsoft.com/office/drawing/2014/main" id="{A8CCE14E-1A74-448D-8688-87EE79C8F14A}"/>
              </a:ext>
            </a:extLst>
          </p:cNvPr>
          <p:cNvSpPr txBox="1">
            <a:spLocks/>
          </p:cNvSpPr>
          <p:nvPr/>
        </p:nvSpPr>
        <p:spPr>
          <a:xfrm>
            <a:off x="576455" y="3888757"/>
            <a:ext cx="2795622"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20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Help workers to </a:t>
            </a:r>
            <a:r>
              <a:rPr kumimoji="0" lang="en-US" sz="1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prioritize critical tasks </a:t>
            </a:r>
            <a:r>
              <a:rPr kumimoji="0" lang="en-US" sz="120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for the week and </a:t>
            </a:r>
            <a:r>
              <a:rPr kumimoji="0" lang="en-US" sz="1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strategically schedule</a:t>
            </a:r>
            <a:r>
              <a:rPr kumimoji="0" lang="en-US" sz="120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their days to help your overall team productivity. </a:t>
            </a:r>
            <a:endParaRPr kumimoji="0" lang="en-US" sz="1200" i="0" u="none" strike="noStrike" kern="1200" cap="none" spc="0" normalizeH="0" baseline="0" noProof="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3">
            <a:extLst>
              <a:ext uri="{FF2B5EF4-FFF2-40B4-BE49-F238E27FC236}">
                <a16:creationId xmlns:a16="http://schemas.microsoft.com/office/drawing/2014/main" id="{20D7C8EE-DC4F-4225-A361-C2FD4C418E54}"/>
              </a:ext>
            </a:extLst>
          </p:cNvPr>
          <p:cNvSpPr txBox="1">
            <a:spLocks/>
          </p:cNvSpPr>
          <p:nvPr/>
        </p:nvSpPr>
        <p:spPr>
          <a:xfrm>
            <a:off x="1432137" y="1927208"/>
            <a:ext cx="2320696" cy="49244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1600" b="1">
                <a:solidFill>
                  <a:srgbClr val="0B1677"/>
                </a:solidFill>
                <a:latin typeface="Open Sans" panose="020B0606030504020204" pitchFamily="34" charset="0"/>
                <a:ea typeface="Open Sans" panose="020B0606030504020204" pitchFamily="34" charset="0"/>
                <a:cs typeface="Open Sans" panose="020B0606030504020204" pitchFamily="34" charset="0"/>
              </a:rPr>
              <a:t>RECREATE NATURAL INTERACTIONS</a:t>
            </a:r>
            <a:endParaRPr kumimoji="0" lang="en-US" sz="1600" b="1" i="0" u="none" strike="noStrike" kern="1200" cap="none" spc="0" normalizeH="0" baseline="0" noProof="0">
              <a:ln>
                <a:noFill/>
              </a:ln>
              <a:solidFill>
                <a:srgbClr val="0B167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Text Placeholder 3">
            <a:extLst>
              <a:ext uri="{FF2B5EF4-FFF2-40B4-BE49-F238E27FC236}">
                <a16:creationId xmlns:a16="http://schemas.microsoft.com/office/drawing/2014/main" id="{2D0B201B-F32C-4F02-B339-408C5D4F63D0}"/>
              </a:ext>
            </a:extLst>
          </p:cNvPr>
          <p:cNvSpPr txBox="1">
            <a:spLocks/>
          </p:cNvSpPr>
          <p:nvPr/>
        </p:nvSpPr>
        <p:spPr>
          <a:xfrm>
            <a:off x="792691" y="2451711"/>
            <a:ext cx="2960142" cy="738664"/>
          </a:xfrm>
          <a:prstGeom prst="rect">
            <a:avLst/>
          </a:prstGeom>
        </p:spPr>
        <p:txBody>
          <a:bodyPr wrap="square" lIns="0" tIns="0" rIns="0" bIns="0" anchor="ctr" anchorCtr="0">
            <a:spAutoFit/>
          </a:bodyPr>
          <a:lstStyle>
            <a:defPPr>
              <a:defRPr lang="en-US"/>
            </a:defPPr>
            <a:lvl1pPr marR="0" lvl="0" indent="0" fontAlgn="base">
              <a:lnSpc>
                <a:spcPct val="100000"/>
              </a:lnSpc>
              <a:spcBef>
                <a:spcPct val="20000"/>
              </a:spcBef>
              <a:spcAft>
                <a:spcPct val="0"/>
              </a:spcAft>
              <a:buClrTx/>
              <a:buSzTx/>
              <a:buFontTx/>
              <a:buNone/>
              <a:tabLst/>
              <a:defRPr kumimoji="0" sz="1200" b="0" i="0" u="none" strike="noStrike" cap="none" spc="0" normalizeH="0" baseline="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r"/>
            <a:r>
              <a:rPr lang="en-US"/>
              <a:t>Invite teleworking team members to turn on webcams so that the </a:t>
            </a:r>
            <a:r>
              <a:rPr lang="en-US" b="1"/>
              <a:t>whole team is visible</a:t>
            </a:r>
            <a:r>
              <a:rPr lang="en-US"/>
              <a:t> and able to recreate the ebb and flow of </a:t>
            </a:r>
            <a:r>
              <a:rPr lang="en-US" b="1"/>
              <a:t>face-to-face discussions</a:t>
            </a:r>
            <a:r>
              <a:rPr lang="en-US"/>
              <a:t>.</a:t>
            </a:r>
          </a:p>
        </p:txBody>
      </p:sp>
      <p:sp>
        <p:nvSpPr>
          <p:cNvPr id="16" name="Text Placeholder 3">
            <a:extLst>
              <a:ext uri="{FF2B5EF4-FFF2-40B4-BE49-F238E27FC236}">
                <a16:creationId xmlns:a16="http://schemas.microsoft.com/office/drawing/2014/main" id="{5D8D9CE5-6DAC-4CCF-BE43-CCDD5FDDEE36}"/>
              </a:ext>
            </a:extLst>
          </p:cNvPr>
          <p:cNvSpPr txBox="1">
            <a:spLocks/>
          </p:cNvSpPr>
          <p:nvPr/>
        </p:nvSpPr>
        <p:spPr>
          <a:xfrm>
            <a:off x="8451582" y="4725018"/>
            <a:ext cx="1904748" cy="49244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a:ln>
                  <a:noFill/>
                </a:ln>
                <a:solidFill>
                  <a:srgbClr val="1B5D13"/>
                </a:solidFill>
                <a:effectLst/>
                <a:uLnTx/>
                <a:uFillTx/>
                <a:latin typeface="Open Sans" panose="020B0606030504020204" pitchFamily="34" charset="0"/>
                <a:ea typeface="Open Sans" panose="020B0606030504020204" pitchFamily="34" charset="0"/>
                <a:cs typeface="Open Sans" panose="020B0606030504020204" pitchFamily="34" charset="0"/>
              </a:rPr>
              <a:t>ESTABLISH WELLNESS BREAKS</a:t>
            </a:r>
          </a:p>
        </p:txBody>
      </p:sp>
      <p:sp>
        <p:nvSpPr>
          <p:cNvPr id="17" name="Text Placeholder 3">
            <a:extLst>
              <a:ext uri="{FF2B5EF4-FFF2-40B4-BE49-F238E27FC236}">
                <a16:creationId xmlns:a16="http://schemas.microsoft.com/office/drawing/2014/main" id="{B88B3B7B-364A-4699-8A9D-301C639F6BFD}"/>
              </a:ext>
            </a:extLst>
          </p:cNvPr>
          <p:cNvSpPr txBox="1">
            <a:spLocks/>
          </p:cNvSpPr>
          <p:nvPr/>
        </p:nvSpPr>
        <p:spPr>
          <a:xfrm>
            <a:off x="8451582" y="5229625"/>
            <a:ext cx="3251723" cy="7386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Find ways to </a:t>
            </a:r>
            <a:r>
              <a:rPr kumimoji="0" lang="en-US" sz="1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incorporate wellness into everyday routine </a:t>
            </a: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encourage workers to do the same. Consider a team wellness hour to set the tone.</a:t>
            </a:r>
          </a:p>
        </p:txBody>
      </p:sp>
      <p:grpSp>
        <p:nvGrpSpPr>
          <p:cNvPr id="18" name="Group 17">
            <a:extLst>
              <a:ext uri="{FF2B5EF4-FFF2-40B4-BE49-F238E27FC236}">
                <a16:creationId xmlns:a16="http://schemas.microsoft.com/office/drawing/2014/main" id="{A0084E41-D1C1-46D0-82C0-07296FF921E2}"/>
              </a:ext>
            </a:extLst>
          </p:cNvPr>
          <p:cNvGrpSpPr/>
          <p:nvPr/>
        </p:nvGrpSpPr>
        <p:grpSpPr>
          <a:xfrm>
            <a:off x="3453253" y="1940811"/>
            <a:ext cx="5217342" cy="3837454"/>
            <a:chOff x="3410126" y="1753065"/>
            <a:chExt cx="5217342" cy="3837454"/>
          </a:xfrm>
        </p:grpSpPr>
        <p:sp>
          <p:nvSpPr>
            <p:cNvPr id="19" name="Freeform 4">
              <a:extLst>
                <a:ext uri="{FF2B5EF4-FFF2-40B4-BE49-F238E27FC236}">
                  <a16:creationId xmlns:a16="http://schemas.microsoft.com/office/drawing/2014/main" id="{6903B9E7-A2F5-4658-9EC1-363379CF8165}"/>
                </a:ext>
              </a:extLst>
            </p:cNvPr>
            <p:cNvSpPr/>
            <p:nvPr/>
          </p:nvSpPr>
          <p:spPr>
            <a:xfrm rot="2539609">
              <a:off x="6805864" y="4374680"/>
              <a:ext cx="641231" cy="106841"/>
            </a:xfrm>
            <a:custGeom>
              <a:avLst/>
              <a:gdLst/>
              <a:ahLst/>
              <a:cxnLst/>
              <a:rect l="0" t="0" r="0" b="0"/>
              <a:pathLst>
                <a:path>
                  <a:moveTo>
                    <a:pt x="0" y="32211"/>
                  </a:moveTo>
                  <a:lnTo>
                    <a:pt x="386650" y="32211"/>
                  </a:lnTo>
                </a:path>
              </a:pathLst>
            </a:custGeom>
            <a:noFill/>
            <a:ln w="12700">
              <a:solidFill>
                <a:srgbClr val="1B5D13"/>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5">
              <a:extLst>
                <a:ext uri="{FF2B5EF4-FFF2-40B4-BE49-F238E27FC236}">
                  <a16:creationId xmlns:a16="http://schemas.microsoft.com/office/drawing/2014/main" id="{7CD2D41B-5DD6-4394-AE9B-04418E54BC94}"/>
                </a:ext>
              </a:extLst>
            </p:cNvPr>
            <p:cNvSpPr/>
            <p:nvPr/>
          </p:nvSpPr>
          <p:spPr>
            <a:xfrm>
              <a:off x="6983185" y="3576060"/>
              <a:ext cx="701893" cy="106841"/>
            </a:xfrm>
            <a:custGeom>
              <a:avLst/>
              <a:gdLst/>
              <a:ahLst/>
              <a:cxnLst/>
              <a:rect l="0" t="0" r="0" b="0"/>
              <a:pathLst>
                <a:path>
                  <a:moveTo>
                    <a:pt x="0" y="32211"/>
                  </a:moveTo>
                  <a:lnTo>
                    <a:pt x="423229" y="32211"/>
                  </a:lnTo>
                </a:path>
              </a:pathLst>
            </a:custGeom>
            <a:noFill/>
            <a:ln w="12700">
              <a:solidFill>
                <a:srgbClr val="9AA094"/>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6">
              <a:extLst>
                <a:ext uri="{FF2B5EF4-FFF2-40B4-BE49-F238E27FC236}">
                  <a16:creationId xmlns:a16="http://schemas.microsoft.com/office/drawing/2014/main" id="{791A4C3C-E9F4-4653-94C4-D61CAFED094A}"/>
                </a:ext>
              </a:extLst>
            </p:cNvPr>
            <p:cNvSpPr/>
            <p:nvPr/>
          </p:nvSpPr>
          <p:spPr>
            <a:xfrm rot="19060391">
              <a:off x="6805864" y="2766964"/>
              <a:ext cx="641231" cy="106841"/>
            </a:xfrm>
            <a:custGeom>
              <a:avLst/>
              <a:gdLst/>
              <a:ahLst/>
              <a:cxnLst/>
              <a:rect l="0" t="0" r="0" b="0"/>
              <a:pathLst>
                <a:path>
                  <a:moveTo>
                    <a:pt x="0" y="32211"/>
                  </a:moveTo>
                  <a:lnTo>
                    <a:pt x="386650" y="32211"/>
                  </a:lnTo>
                </a:path>
              </a:pathLst>
            </a:custGeom>
            <a:noFill/>
            <a:ln w="12700">
              <a:solidFill>
                <a:srgbClr val="FABB0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10">
              <a:extLst>
                <a:ext uri="{FF2B5EF4-FFF2-40B4-BE49-F238E27FC236}">
                  <a16:creationId xmlns:a16="http://schemas.microsoft.com/office/drawing/2014/main" id="{AE1010C3-FA38-4D22-8455-F00BEA439CE2}"/>
                </a:ext>
              </a:extLst>
            </p:cNvPr>
            <p:cNvSpPr/>
            <p:nvPr/>
          </p:nvSpPr>
          <p:spPr>
            <a:xfrm>
              <a:off x="5202148" y="2776072"/>
              <a:ext cx="1717173" cy="171716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tx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marL="0" marR="0" lvl="0" indent="0" algn="ctr" defTabSz="888978" rtl="0" eaLnBrk="1" fontAlgn="base" latinLnBrk="0" hangingPunct="1">
                <a:lnSpc>
                  <a:spcPct val="90000"/>
                </a:lnSpc>
                <a:spcBef>
                  <a:spcPct val="0"/>
                </a:spcBef>
                <a:spcAft>
                  <a:spcPct val="3500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3" name="Freeform 11">
              <a:extLst>
                <a:ext uri="{FF2B5EF4-FFF2-40B4-BE49-F238E27FC236}">
                  <a16:creationId xmlns:a16="http://schemas.microsoft.com/office/drawing/2014/main" id="{0032582C-DA6B-4842-B838-D1CA5A2E8C88}"/>
                </a:ext>
              </a:extLst>
            </p:cNvPr>
            <p:cNvSpPr/>
            <p:nvPr/>
          </p:nvSpPr>
          <p:spPr>
            <a:xfrm rot="19060391" flipH="1">
              <a:off x="4616624" y="4374680"/>
              <a:ext cx="641231" cy="106841"/>
            </a:xfrm>
            <a:custGeom>
              <a:avLst/>
              <a:gdLst/>
              <a:ahLst/>
              <a:cxnLst/>
              <a:rect l="0" t="0" r="0" b="0"/>
              <a:pathLst>
                <a:path>
                  <a:moveTo>
                    <a:pt x="0" y="32211"/>
                  </a:moveTo>
                  <a:lnTo>
                    <a:pt x="386650" y="32211"/>
                  </a:lnTo>
                </a:path>
              </a:pathLst>
            </a:custGeom>
            <a:noFill/>
            <a:ln w="12700">
              <a:solidFill>
                <a:srgbClr val="FABB0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Freeform 12">
              <a:extLst>
                <a:ext uri="{FF2B5EF4-FFF2-40B4-BE49-F238E27FC236}">
                  <a16:creationId xmlns:a16="http://schemas.microsoft.com/office/drawing/2014/main" id="{DE2BBC9D-0624-477D-B19A-051620BC5D84}"/>
                </a:ext>
              </a:extLst>
            </p:cNvPr>
            <p:cNvSpPr/>
            <p:nvPr/>
          </p:nvSpPr>
          <p:spPr>
            <a:xfrm flipH="1">
              <a:off x="4421577" y="3576060"/>
              <a:ext cx="701893" cy="106841"/>
            </a:xfrm>
            <a:custGeom>
              <a:avLst/>
              <a:gdLst/>
              <a:ahLst/>
              <a:cxnLst/>
              <a:rect l="0" t="0" r="0" b="0"/>
              <a:pathLst>
                <a:path>
                  <a:moveTo>
                    <a:pt x="0" y="32211"/>
                  </a:moveTo>
                  <a:lnTo>
                    <a:pt x="423229" y="32211"/>
                  </a:lnTo>
                </a:path>
              </a:pathLst>
            </a:custGeom>
            <a:noFill/>
            <a:ln w="12700">
              <a:solidFill>
                <a:srgbClr val="1B5D13"/>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Freeform 13">
              <a:extLst>
                <a:ext uri="{FF2B5EF4-FFF2-40B4-BE49-F238E27FC236}">
                  <a16:creationId xmlns:a16="http://schemas.microsoft.com/office/drawing/2014/main" id="{58D11C26-BE0F-4752-A00A-6B40704B41FD}"/>
                </a:ext>
              </a:extLst>
            </p:cNvPr>
            <p:cNvSpPr/>
            <p:nvPr/>
          </p:nvSpPr>
          <p:spPr>
            <a:xfrm rot="2045033" flipH="1">
              <a:off x="4616624" y="2777440"/>
              <a:ext cx="641231" cy="106841"/>
            </a:xfrm>
            <a:custGeom>
              <a:avLst/>
              <a:gdLst/>
              <a:ahLst/>
              <a:cxnLst/>
              <a:rect l="0" t="0" r="0" b="0"/>
              <a:pathLst>
                <a:path>
                  <a:moveTo>
                    <a:pt x="0" y="32211"/>
                  </a:moveTo>
                  <a:lnTo>
                    <a:pt x="386650" y="32211"/>
                  </a:lnTo>
                </a:path>
              </a:pathLst>
            </a:custGeom>
            <a:noFill/>
            <a:ln w="12700">
              <a:solidFill>
                <a:srgbClr val="0B1677"/>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26" name="Graphic 25" descr="Clock with solid fill">
              <a:extLst>
                <a:ext uri="{FF2B5EF4-FFF2-40B4-BE49-F238E27FC236}">
                  <a16:creationId xmlns:a16="http://schemas.microsoft.com/office/drawing/2014/main" id="{48BFDF3F-D647-41EB-8075-60B3DFF7120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03534" y="3130953"/>
              <a:ext cx="914400" cy="914400"/>
            </a:xfrm>
            <a:prstGeom prst="rect">
              <a:avLst/>
            </a:prstGeom>
          </p:spPr>
        </p:pic>
        <p:pic>
          <p:nvPicPr>
            <p:cNvPr id="27" name="Graphic 26" descr="Care with solid fill">
              <a:extLst>
                <a:ext uri="{FF2B5EF4-FFF2-40B4-BE49-F238E27FC236}">
                  <a16:creationId xmlns:a16="http://schemas.microsoft.com/office/drawing/2014/main" id="{321E55F9-F873-472E-A722-577E57430A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91683" y="4712481"/>
              <a:ext cx="586649" cy="586649"/>
            </a:xfrm>
            <a:prstGeom prst="rect">
              <a:avLst/>
            </a:prstGeom>
          </p:spPr>
        </p:pic>
        <p:grpSp>
          <p:nvGrpSpPr>
            <p:cNvPr id="28" name="Group 27">
              <a:extLst>
                <a:ext uri="{FF2B5EF4-FFF2-40B4-BE49-F238E27FC236}">
                  <a16:creationId xmlns:a16="http://schemas.microsoft.com/office/drawing/2014/main" id="{FA80B7F5-481F-492E-87EA-DD8097847E49}"/>
                </a:ext>
              </a:extLst>
            </p:cNvPr>
            <p:cNvGrpSpPr/>
            <p:nvPr/>
          </p:nvGrpSpPr>
          <p:grpSpPr>
            <a:xfrm>
              <a:off x="3940057" y="4815116"/>
              <a:ext cx="675467" cy="464630"/>
              <a:chOff x="7635876" y="1039813"/>
              <a:chExt cx="547687" cy="395288"/>
            </a:xfrm>
            <a:solidFill>
              <a:schemeClr val="bg1"/>
            </a:solidFill>
          </p:grpSpPr>
          <p:sp>
            <p:nvSpPr>
              <p:cNvPr id="48" name="Freeform 371">
                <a:extLst>
                  <a:ext uri="{FF2B5EF4-FFF2-40B4-BE49-F238E27FC236}">
                    <a16:creationId xmlns:a16="http://schemas.microsoft.com/office/drawing/2014/main" id="{355D8263-A314-498F-B3E2-096BF8F1DE9D}"/>
                  </a:ext>
                </a:extLst>
              </p:cNvPr>
              <p:cNvSpPr>
                <a:spLocks noEditPoints="1"/>
              </p:cNvSpPr>
              <p:nvPr/>
            </p:nvSpPr>
            <p:spPr bwMode="auto">
              <a:xfrm>
                <a:off x="7635876" y="1039813"/>
                <a:ext cx="398463" cy="395288"/>
              </a:xfrm>
              <a:custGeom>
                <a:avLst/>
                <a:gdLst>
                  <a:gd name="T0" fmla="*/ 166 w 173"/>
                  <a:gd name="T1" fmla="*/ 131 h 172"/>
                  <a:gd name="T2" fmla="*/ 111 w 173"/>
                  <a:gd name="T3" fmla="*/ 104 h 172"/>
                  <a:gd name="T4" fmla="*/ 111 w 173"/>
                  <a:gd name="T5" fmla="*/ 99 h 172"/>
                  <a:gd name="T6" fmla="*/ 123 w 173"/>
                  <a:gd name="T7" fmla="*/ 77 h 172"/>
                  <a:gd name="T8" fmla="*/ 129 w 173"/>
                  <a:gd name="T9" fmla="*/ 63 h 172"/>
                  <a:gd name="T10" fmla="*/ 126 w 173"/>
                  <a:gd name="T11" fmla="*/ 53 h 172"/>
                  <a:gd name="T12" fmla="*/ 126 w 173"/>
                  <a:gd name="T13" fmla="*/ 37 h 172"/>
                  <a:gd name="T14" fmla="*/ 86 w 173"/>
                  <a:gd name="T15" fmla="*/ 0 h 172"/>
                  <a:gd name="T16" fmla="*/ 47 w 173"/>
                  <a:gd name="T17" fmla="*/ 37 h 172"/>
                  <a:gd name="T18" fmla="*/ 47 w 173"/>
                  <a:gd name="T19" fmla="*/ 53 h 172"/>
                  <a:gd name="T20" fmla="*/ 44 w 173"/>
                  <a:gd name="T21" fmla="*/ 63 h 172"/>
                  <a:gd name="T22" fmla="*/ 50 w 173"/>
                  <a:gd name="T23" fmla="*/ 77 h 172"/>
                  <a:gd name="T24" fmla="*/ 62 w 173"/>
                  <a:gd name="T25" fmla="*/ 99 h 172"/>
                  <a:gd name="T26" fmla="*/ 62 w 173"/>
                  <a:gd name="T27" fmla="*/ 104 h 172"/>
                  <a:gd name="T28" fmla="*/ 7 w 173"/>
                  <a:gd name="T29" fmla="*/ 131 h 172"/>
                  <a:gd name="T30" fmla="*/ 0 w 173"/>
                  <a:gd name="T31" fmla="*/ 141 h 172"/>
                  <a:gd name="T32" fmla="*/ 0 w 173"/>
                  <a:gd name="T33" fmla="*/ 162 h 172"/>
                  <a:gd name="T34" fmla="*/ 11 w 173"/>
                  <a:gd name="T35" fmla="*/ 172 h 172"/>
                  <a:gd name="T36" fmla="*/ 162 w 173"/>
                  <a:gd name="T37" fmla="*/ 172 h 172"/>
                  <a:gd name="T38" fmla="*/ 173 w 173"/>
                  <a:gd name="T39" fmla="*/ 162 h 172"/>
                  <a:gd name="T40" fmla="*/ 173 w 173"/>
                  <a:gd name="T41" fmla="*/ 141 h 172"/>
                  <a:gd name="T42" fmla="*/ 166 w 173"/>
                  <a:gd name="T43" fmla="*/ 131 h 172"/>
                  <a:gd name="T44" fmla="*/ 163 w 173"/>
                  <a:gd name="T45" fmla="*/ 162 h 172"/>
                  <a:gd name="T46" fmla="*/ 162 w 173"/>
                  <a:gd name="T47" fmla="*/ 163 h 172"/>
                  <a:gd name="T48" fmla="*/ 11 w 173"/>
                  <a:gd name="T49" fmla="*/ 163 h 172"/>
                  <a:gd name="T50" fmla="*/ 10 w 173"/>
                  <a:gd name="T51" fmla="*/ 162 h 172"/>
                  <a:gd name="T52" fmla="*/ 10 w 173"/>
                  <a:gd name="T53" fmla="*/ 141 h 172"/>
                  <a:gd name="T54" fmla="*/ 10 w 173"/>
                  <a:gd name="T55" fmla="*/ 140 h 172"/>
                  <a:gd name="T56" fmla="*/ 71 w 173"/>
                  <a:gd name="T57" fmla="*/ 106 h 172"/>
                  <a:gd name="T58" fmla="*/ 71 w 173"/>
                  <a:gd name="T59" fmla="*/ 105 h 172"/>
                  <a:gd name="T60" fmla="*/ 71 w 173"/>
                  <a:gd name="T61" fmla="*/ 97 h 172"/>
                  <a:gd name="T62" fmla="*/ 70 w 173"/>
                  <a:gd name="T63" fmla="*/ 93 h 172"/>
                  <a:gd name="T64" fmla="*/ 59 w 173"/>
                  <a:gd name="T65" fmla="*/ 73 h 172"/>
                  <a:gd name="T66" fmla="*/ 57 w 173"/>
                  <a:gd name="T67" fmla="*/ 70 h 172"/>
                  <a:gd name="T68" fmla="*/ 53 w 173"/>
                  <a:gd name="T69" fmla="*/ 63 h 172"/>
                  <a:gd name="T70" fmla="*/ 55 w 173"/>
                  <a:gd name="T71" fmla="*/ 58 h 172"/>
                  <a:gd name="T72" fmla="*/ 56 w 173"/>
                  <a:gd name="T73" fmla="*/ 55 h 172"/>
                  <a:gd name="T74" fmla="*/ 56 w 173"/>
                  <a:gd name="T75" fmla="*/ 37 h 172"/>
                  <a:gd name="T76" fmla="*/ 86 w 173"/>
                  <a:gd name="T77" fmla="*/ 9 h 172"/>
                  <a:gd name="T78" fmla="*/ 116 w 173"/>
                  <a:gd name="T79" fmla="*/ 37 h 172"/>
                  <a:gd name="T80" fmla="*/ 116 w 173"/>
                  <a:gd name="T81" fmla="*/ 55 h 172"/>
                  <a:gd name="T82" fmla="*/ 118 w 173"/>
                  <a:gd name="T83" fmla="*/ 58 h 172"/>
                  <a:gd name="T84" fmla="*/ 119 w 173"/>
                  <a:gd name="T85" fmla="*/ 63 h 172"/>
                  <a:gd name="T86" fmla="*/ 116 w 173"/>
                  <a:gd name="T87" fmla="*/ 70 h 172"/>
                  <a:gd name="T88" fmla="*/ 114 w 173"/>
                  <a:gd name="T89" fmla="*/ 73 h 172"/>
                  <a:gd name="T90" fmla="*/ 103 w 173"/>
                  <a:gd name="T91" fmla="*/ 93 h 172"/>
                  <a:gd name="T92" fmla="*/ 102 w 173"/>
                  <a:gd name="T93" fmla="*/ 97 h 172"/>
                  <a:gd name="T94" fmla="*/ 102 w 173"/>
                  <a:gd name="T95" fmla="*/ 105 h 172"/>
                  <a:gd name="T96" fmla="*/ 102 w 173"/>
                  <a:gd name="T97" fmla="*/ 106 h 172"/>
                  <a:gd name="T98" fmla="*/ 162 w 173"/>
                  <a:gd name="T99" fmla="*/ 140 h 172"/>
                  <a:gd name="T100" fmla="*/ 163 w 173"/>
                  <a:gd name="T101" fmla="*/ 141 h 172"/>
                  <a:gd name="T102" fmla="*/ 163 w 173"/>
                  <a:gd name="T103"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 h="172">
                    <a:moveTo>
                      <a:pt x="166" y="131"/>
                    </a:moveTo>
                    <a:cubicBezTo>
                      <a:pt x="121" y="114"/>
                      <a:pt x="113" y="106"/>
                      <a:pt x="111" y="104"/>
                    </a:cubicBezTo>
                    <a:cubicBezTo>
                      <a:pt x="111" y="99"/>
                      <a:pt x="111" y="99"/>
                      <a:pt x="111" y="99"/>
                    </a:cubicBezTo>
                    <a:cubicBezTo>
                      <a:pt x="116" y="93"/>
                      <a:pt x="120" y="86"/>
                      <a:pt x="123" y="77"/>
                    </a:cubicBezTo>
                    <a:cubicBezTo>
                      <a:pt x="127" y="74"/>
                      <a:pt x="129" y="69"/>
                      <a:pt x="129" y="63"/>
                    </a:cubicBezTo>
                    <a:cubicBezTo>
                      <a:pt x="129" y="60"/>
                      <a:pt x="128" y="56"/>
                      <a:pt x="126" y="53"/>
                    </a:cubicBezTo>
                    <a:cubicBezTo>
                      <a:pt x="126" y="37"/>
                      <a:pt x="126" y="37"/>
                      <a:pt x="126" y="37"/>
                    </a:cubicBezTo>
                    <a:cubicBezTo>
                      <a:pt x="126" y="13"/>
                      <a:pt x="112" y="0"/>
                      <a:pt x="86" y="0"/>
                    </a:cubicBezTo>
                    <a:cubicBezTo>
                      <a:pt x="62" y="0"/>
                      <a:pt x="47" y="14"/>
                      <a:pt x="47" y="37"/>
                    </a:cubicBezTo>
                    <a:cubicBezTo>
                      <a:pt x="47" y="53"/>
                      <a:pt x="47" y="53"/>
                      <a:pt x="47" y="53"/>
                    </a:cubicBezTo>
                    <a:cubicBezTo>
                      <a:pt x="45" y="56"/>
                      <a:pt x="44" y="60"/>
                      <a:pt x="44" y="63"/>
                    </a:cubicBezTo>
                    <a:cubicBezTo>
                      <a:pt x="44" y="69"/>
                      <a:pt x="46" y="74"/>
                      <a:pt x="50" y="77"/>
                    </a:cubicBezTo>
                    <a:cubicBezTo>
                      <a:pt x="53" y="86"/>
                      <a:pt x="57" y="93"/>
                      <a:pt x="62" y="99"/>
                    </a:cubicBezTo>
                    <a:cubicBezTo>
                      <a:pt x="62" y="104"/>
                      <a:pt x="62" y="104"/>
                      <a:pt x="62" y="104"/>
                    </a:cubicBezTo>
                    <a:cubicBezTo>
                      <a:pt x="60" y="106"/>
                      <a:pt x="52" y="114"/>
                      <a:pt x="7" y="131"/>
                    </a:cubicBezTo>
                    <a:cubicBezTo>
                      <a:pt x="3" y="133"/>
                      <a:pt x="0" y="137"/>
                      <a:pt x="0" y="141"/>
                    </a:cubicBezTo>
                    <a:cubicBezTo>
                      <a:pt x="0" y="162"/>
                      <a:pt x="0" y="162"/>
                      <a:pt x="0" y="162"/>
                    </a:cubicBezTo>
                    <a:cubicBezTo>
                      <a:pt x="0" y="168"/>
                      <a:pt x="5" y="172"/>
                      <a:pt x="11" y="172"/>
                    </a:cubicBezTo>
                    <a:cubicBezTo>
                      <a:pt x="162" y="172"/>
                      <a:pt x="162" y="172"/>
                      <a:pt x="162" y="172"/>
                    </a:cubicBezTo>
                    <a:cubicBezTo>
                      <a:pt x="168" y="172"/>
                      <a:pt x="173" y="168"/>
                      <a:pt x="173" y="162"/>
                    </a:cubicBezTo>
                    <a:cubicBezTo>
                      <a:pt x="173" y="141"/>
                      <a:pt x="173" y="141"/>
                      <a:pt x="173" y="141"/>
                    </a:cubicBezTo>
                    <a:cubicBezTo>
                      <a:pt x="173" y="137"/>
                      <a:pt x="170" y="133"/>
                      <a:pt x="166" y="131"/>
                    </a:cubicBezTo>
                    <a:close/>
                    <a:moveTo>
                      <a:pt x="163" y="162"/>
                    </a:moveTo>
                    <a:cubicBezTo>
                      <a:pt x="163" y="162"/>
                      <a:pt x="163" y="163"/>
                      <a:pt x="162" y="163"/>
                    </a:cubicBezTo>
                    <a:cubicBezTo>
                      <a:pt x="11" y="163"/>
                      <a:pt x="11" y="163"/>
                      <a:pt x="11" y="163"/>
                    </a:cubicBezTo>
                    <a:cubicBezTo>
                      <a:pt x="10" y="163"/>
                      <a:pt x="10" y="162"/>
                      <a:pt x="10" y="162"/>
                    </a:cubicBezTo>
                    <a:cubicBezTo>
                      <a:pt x="10" y="141"/>
                      <a:pt x="10" y="141"/>
                      <a:pt x="10" y="141"/>
                    </a:cubicBezTo>
                    <a:cubicBezTo>
                      <a:pt x="10" y="141"/>
                      <a:pt x="10" y="140"/>
                      <a:pt x="10" y="140"/>
                    </a:cubicBezTo>
                    <a:cubicBezTo>
                      <a:pt x="61" y="121"/>
                      <a:pt x="69" y="112"/>
                      <a:pt x="71" y="106"/>
                    </a:cubicBezTo>
                    <a:cubicBezTo>
                      <a:pt x="71" y="106"/>
                      <a:pt x="71" y="106"/>
                      <a:pt x="71" y="105"/>
                    </a:cubicBezTo>
                    <a:cubicBezTo>
                      <a:pt x="71" y="97"/>
                      <a:pt x="71" y="97"/>
                      <a:pt x="71" y="97"/>
                    </a:cubicBezTo>
                    <a:cubicBezTo>
                      <a:pt x="71" y="96"/>
                      <a:pt x="71" y="94"/>
                      <a:pt x="70" y="93"/>
                    </a:cubicBezTo>
                    <a:cubicBezTo>
                      <a:pt x="65" y="88"/>
                      <a:pt x="61" y="81"/>
                      <a:pt x="59" y="73"/>
                    </a:cubicBezTo>
                    <a:cubicBezTo>
                      <a:pt x="59" y="72"/>
                      <a:pt x="58" y="71"/>
                      <a:pt x="57" y="70"/>
                    </a:cubicBezTo>
                    <a:cubicBezTo>
                      <a:pt x="55" y="69"/>
                      <a:pt x="53" y="66"/>
                      <a:pt x="53" y="63"/>
                    </a:cubicBezTo>
                    <a:cubicBezTo>
                      <a:pt x="53" y="61"/>
                      <a:pt x="54" y="59"/>
                      <a:pt x="55" y="58"/>
                    </a:cubicBezTo>
                    <a:cubicBezTo>
                      <a:pt x="56" y="57"/>
                      <a:pt x="56" y="56"/>
                      <a:pt x="56" y="55"/>
                    </a:cubicBezTo>
                    <a:cubicBezTo>
                      <a:pt x="56" y="37"/>
                      <a:pt x="56" y="37"/>
                      <a:pt x="56" y="37"/>
                    </a:cubicBezTo>
                    <a:cubicBezTo>
                      <a:pt x="56" y="19"/>
                      <a:pt x="67" y="9"/>
                      <a:pt x="86" y="9"/>
                    </a:cubicBezTo>
                    <a:cubicBezTo>
                      <a:pt x="106" y="9"/>
                      <a:pt x="116" y="19"/>
                      <a:pt x="116" y="37"/>
                    </a:cubicBezTo>
                    <a:cubicBezTo>
                      <a:pt x="116" y="55"/>
                      <a:pt x="116" y="55"/>
                      <a:pt x="116" y="55"/>
                    </a:cubicBezTo>
                    <a:cubicBezTo>
                      <a:pt x="116" y="56"/>
                      <a:pt x="117" y="57"/>
                      <a:pt x="118" y="58"/>
                    </a:cubicBezTo>
                    <a:cubicBezTo>
                      <a:pt x="118" y="59"/>
                      <a:pt x="119" y="61"/>
                      <a:pt x="119" y="63"/>
                    </a:cubicBezTo>
                    <a:cubicBezTo>
                      <a:pt x="119" y="66"/>
                      <a:pt x="118" y="69"/>
                      <a:pt x="116" y="70"/>
                    </a:cubicBezTo>
                    <a:cubicBezTo>
                      <a:pt x="115" y="71"/>
                      <a:pt x="114" y="72"/>
                      <a:pt x="114" y="73"/>
                    </a:cubicBezTo>
                    <a:cubicBezTo>
                      <a:pt x="112" y="81"/>
                      <a:pt x="108" y="88"/>
                      <a:pt x="103" y="93"/>
                    </a:cubicBezTo>
                    <a:cubicBezTo>
                      <a:pt x="102" y="94"/>
                      <a:pt x="102" y="96"/>
                      <a:pt x="102" y="97"/>
                    </a:cubicBezTo>
                    <a:cubicBezTo>
                      <a:pt x="102" y="105"/>
                      <a:pt x="102" y="105"/>
                      <a:pt x="102" y="105"/>
                    </a:cubicBezTo>
                    <a:cubicBezTo>
                      <a:pt x="102" y="106"/>
                      <a:pt x="102" y="106"/>
                      <a:pt x="102" y="106"/>
                    </a:cubicBezTo>
                    <a:cubicBezTo>
                      <a:pt x="104" y="112"/>
                      <a:pt x="112" y="121"/>
                      <a:pt x="162" y="140"/>
                    </a:cubicBezTo>
                    <a:cubicBezTo>
                      <a:pt x="163" y="140"/>
                      <a:pt x="163" y="141"/>
                      <a:pt x="163" y="141"/>
                    </a:cubicBezTo>
                    <a:lnTo>
                      <a:pt x="163" y="162"/>
                    </a:lnTo>
                    <a:close/>
                  </a:path>
                </a:pathLst>
              </a:custGeom>
              <a:grp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372">
                <a:extLst>
                  <a:ext uri="{FF2B5EF4-FFF2-40B4-BE49-F238E27FC236}">
                    <a16:creationId xmlns:a16="http://schemas.microsoft.com/office/drawing/2014/main" id="{0176B7BA-814A-4DDD-A04C-314FC936B2A0}"/>
                  </a:ext>
                </a:extLst>
              </p:cNvPr>
              <p:cNvSpPr>
                <a:spLocks/>
              </p:cNvSpPr>
              <p:nvPr/>
            </p:nvSpPr>
            <p:spPr bwMode="auto">
              <a:xfrm>
                <a:off x="7932738" y="1062038"/>
                <a:ext cx="250825" cy="373063"/>
              </a:xfrm>
              <a:custGeom>
                <a:avLst/>
                <a:gdLst>
                  <a:gd name="T0" fmla="*/ 102 w 109"/>
                  <a:gd name="T1" fmla="*/ 123 h 162"/>
                  <a:gd name="T2" fmla="*/ 69 w 109"/>
                  <a:gd name="T3" fmla="*/ 115 h 162"/>
                  <a:gd name="T4" fmla="*/ 51 w 109"/>
                  <a:gd name="T5" fmla="*/ 110 h 162"/>
                  <a:gd name="T6" fmla="*/ 51 w 109"/>
                  <a:gd name="T7" fmla="*/ 105 h 162"/>
                  <a:gd name="T8" fmla="*/ 84 w 109"/>
                  <a:gd name="T9" fmla="*/ 96 h 162"/>
                  <a:gd name="T10" fmla="*/ 85 w 109"/>
                  <a:gd name="T11" fmla="*/ 92 h 162"/>
                  <a:gd name="T12" fmla="*/ 83 w 109"/>
                  <a:gd name="T13" fmla="*/ 89 h 162"/>
                  <a:gd name="T14" fmla="*/ 72 w 109"/>
                  <a:gd name="T15" fmla="*/ 47 h 162"/>
                  <a:gd name="T16" fmla="*/ 57 w 109"/>
                  <a:gd name="T17" fmla="*/ 12 h 162"/>
                  <a:gd name="T18" fmla="*/ 43 w 109"/>
                  <a:gd name="T19" fmla="*/ 3 h 162"/>
                  <a:gd name="T20" fmla="*/ 13 w 109"/>
                  <a:gd name="T21" fmla="*/ 4 h 162"/>
                  <a:gd name="T22" fmla="*/ 2 w 109"/>
                  <a:gd name="T23" fmla="*/ 9 h 162"/>
                  <a:gd name="T24" fmla="*/ 2 w 109"/>
                  <a:gd name="T25" fmla="*/ 16 h 162"/>
                  <a:gd name="T26" fmla="*/ 8 w 109"/>
                  <a:gd name="T27" fmla="*/ 17 h 162"/>
                  <a:gd name="T28" fmla="*/ 16 w 109"/>
                  <a:gd name="T29" fmla="*/ 13 h 162"/>
                  <a:gd name="T30" fmla="*/ 40 w 109"/>
                  <a:gd name="T31" fmla="*/ 12 h 162"/>
                  <a:gd name="T32" fmla="*/ 50 w 109"/>
                  <a:gd name="T33" fmla="*/ 19 h 162"/>
                  <a:gd name="T34" fmla="*/ 51 w 109"/>
                  <a:gd name="T35" fmla="*/ 19 h 162"/>
                  <a:gd name="T36" fmla="*/ 62 w 109"/>
                  <a:gd name="T37" fmla="*/ 47 h 162"/>
                  <a:gd name="T38" fmla="*/ 73 w 109"/>
                  <a:gd name="T39" fmla="*/ 91 h 162"/>
                  <a:gd name="T40" fmla="*/ 47 w 109"/>
                  <a:gd name="T41" fmla="*/ 96 h 162"/>
                  <a:gd name="T42" fmla="*/ 42 w 109"/>
                  <a:gd name="T43" fmla="*/ 101 h 162"/>
                  <a:gd name="T44" fmla="*/ 42 w 109"/>
                  <a:gd name="T45" fmla="*/ 112 h 162"/>
                  <a:gd name="T46" fmla="*/ 42 w 109"/>
                  <a:gd name="T47" fmla="*/ 113 h 162"/>
                  <a:gd name="T48" fmla="*/ 67 w 109"/>
                  <a:gd name="T49" fmla="*/ 124 h 162"/>
                  <a:gd name="T50" fmla="*/ 99 w 109"/>
                  <a:gd name="T51" fmla="*/ 132 h 162"/>
                  <a:gd name="T52" fmla="*/ 99 w 109"/>
                  <a:gd name="T53" fmla="*/ 133 h 162"/>
                  <a:gd name="T54" fmla="*/ 99 w 109"/>
                  <a:gd name="T55" fmla="*/ 152 h 162"/>
                  <a:gd name="T56" fmla="*/ 98 w 109"/>
                  <a:gd name="T57" fmla="*/ 153 h 162"/>
                  <a:gd name="T58" fmla="*/ 57 w 109"/>
                  <a:gd name="T59" fmla="*/ 153 h 162"/>
                  <a:gd name="T60" fmla="*/ 53 w 109"/>
                  <a:gd name="T61" fmla="*/ 158 h 162"/>
                  <a:gd name="T62" fmla="*/ 57 w 109"/>
                  <a:gd name="T63" fmla="*/ 162 h 162"/>
                  <a:gd name="T64" fmla="*/ 98 w 109"/>
                  <a:gd name="T65" fmla="*/ 162 h 162"/>
                  <a:gd name="T66" fmla="*/ 109 w 109"/>
                  <a:gd name="T67" fmla="*/ 152 h 162"/>
                  <a:gd name="T68" fmla="*/ 109 w 109"/>
                  <a:gd name="T69" fmla="*/ 133 h 162"/>
                  <a:gd name="T70" fmla="*/ 102 w 109"/>
                  <a:gd name="T71" fmla="*/ 12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62">
                    <a:moveTo>
                      <a:pt x="102" y="123"/>
                    </a:moveTo>
                    <a:cubicBezTo>
                      <a:pt x="91" y="119"/>
                      <a:pt x="79" y="117"/>
                      <a:pt x="69" y="115"/>
                    </a:cubicBezTo>
                    <a:cubicBezTo>
                      <a:pt x="62" y="114"/>
                      <a:pt x="53" y="112"/>
                      <a:pt x="51" y="110"/>
                    </a:cubicBezTo>
                    <a:cubicBezTo>
                      <a:pt x="51" y="105"/>
                      <a:pt x="51" y="105"/>
                      <a:pt x="51" y="105"/>
                    </a:cubicBezTo>
                    <a:cubicBezTo>
                      <a:pt x="74" y="104"/>
                      <a:pt x="83" y="97"/>
                      <a:pt x="84" y="96"/>
                    </a:cubicBezTo>
                    <a:cubicBezTo>
                      <a:pt x="85" y="95"/>
                      <a:pt x="86" y="94"/>
                      <a:pt x="85" y="92"/>
                    </a:cubicBezTo>
                    <a:cubicBezTo>
                      <a:pt x="85" y="91"/>
                      <a:pt x="84" y="89"/>
                      <a:pt x="83" y="89"/>
                    </a:cubicBezTo>
                    <a:cubicBezTo>
                      <a:pt x="78" y="86"/>
                      <a:pt x="73" y="65"/>
                      <a:pt x="72" y="47"/>
                    </a:cubicBezTo>
                    <a:cubicBezTo>
                      <a:pt x="72" y="34"/>
                      <a:pt x="67" y="21"/>
                      <a:pt x="57" y="12"/>
                    </a:cubicBezTo>
                    <a:cubicBezTo>
                      <a:pt x="54" y="8"/>
                      <a:pt x="49" y="5"/>
                      <a:pt x="43" y="3"/>
                    </a:cubicBezTo>
                    <a:cubicBezTo>
                      <a:pt x="33" y="0"/>
                      <a:pt x="22" y="0"/>
                      <a:pt x="13" y="4"/>
                    </a:cubicBezTo>
                    <a:cubicBezTo>
                      <a:pt x="9" y="5"/>
                      <a:pt x="5" y="7"/>
                      <a:pt x="2" y="9"/>
                    </a:cubicBezTo>
                    <a:cubicBezTo>
                      <a:pt x="0" y="11"/>
                      <a:pt x="0" y="14"/>
                      <a:pt x="2" y="16"/>
                    </a:cubicBezTo>
                    <a:cubicBezTo>
                      <a:pt x="3" y="18"/>
                      <a:pt x="6" y="18"/>
                      <a:pt x="8" y="17"/>
                    </a:cubicBezTo>
                    <a:cubicBezTo>
                      <a:pt x="10" y="15"/>
                      <a:pt x="13" y="14"/>
                      <a:pt x="16" y="13"/>
                    </a:cubicBezTo>
                    <a:cubicBezTo>
                      <a:pt x="24" y="10"/>
                      <a:pt x="31" y="9"/>
                      <a:pt x="40" y="12"/>
                    </a:cubicBezTo>
                    <a:cubicBezTo>
                      <a:pt x="44" y="14"/>
                      <a:pt x="48" y="16"/>
                      <a:pt x="50" y="19"/>
                    </a:cubicBezTo>
                    <a:cubicBezTo>
                      <a:pt x="50" y="19"/>
                      <a:pt x="50" y="19"/>
                      <a:pt x="51" y="19"/>
                    </a:cubicBezTo>
                    <a:cubicBezTo>
                      <a:pt x="58" y="26"/>
                      <a:pt x="62" y="36"/>
                      <a:pt x="62" y="47"/>
                    </a:cubicBezTo>
                    <a:cubicBezTo>
                      <a:pt x="63" y="55"/>
                      <a:pt x="66" y="80"/>
                      <a:pt x="73" y="91"/>
                    </a:cubicBezTo>
                    <a:cubicBezTo>
                      <a:pt x="68" y="93"/>
                      <a:pt x="60" y="96"/>
                      <a:pt x="47" y="96"/>
                    </a:cubicBezTo>
                    <a:cubicBezTo>
                      <a:pt x="44" y="96"/>
                      <a:pt x="42" y="98"/>
                      <a:pt x="42" y="101"/>
                    </a:cubicBezTo>
                    <a:cubicBezTo>
                      <a:pt x="42" y="112"/>
                      <a:pt x="42" y="112"/>
                      <a:pt x="42" y="112"/>
                    </a:cubicBezTo>
                    <a:cubicBezTo>
                      <a:pt x="42" y="112"/>
                      <a:pt x="42" y="113"/>
                      <a:pt x="42" y="113"/>
                    </a:cubicBezTo>
                    <a:cubicBezTo>
                      <a:pt x="44" y="120"/>
                      <a:pt x="53" y="122"/>
                      <a:pt x="67" y="124"/>
                    </a:cubicBezTo>
                    <a:cubicBezTo>
                      <a:pt x="76" y="126"/>
                      <a:pt x="88" y="128"/>
                      <a:pt x="99" y="132"/>
                    </a:cubicBezTo>
                    <a:cubicBezTo>
                      <a:pt x="99" y="132"/>
                      <a:pt x="99" y="133"/>
                      <a:pt x="99" y="133"/>
                    </a:cubicBezTo>
                    <a:cubicBezTo>
                      <a:pt x="99" y="152"/>
                      <a:pt x="99" y="152"/>
                      <a:pt x="99" y="152"/>
                    </a:cubicBezTo>
                    <a:cubicBezTo>
                      <a:pt x="99" y="152"/>
                      <a:pt x="99" y="153"/>
                      <a:pt x="98" y="153"/>
                    </a:cubicBezTo>
                    <a:cubicBezTo>
                      <a:pt x="57" y="153"/>
                      <a:pt x="57" y="153"/>
                      <a:pt x="57" y="153"/>
                    </a:cubicBezTo>
                    <a:cubicBezTo>
                      <a:pt x="55" y="153"/>
                      <a:pt x="53" y="155"/>
                      <a:pt x="53" y="158"/>
                    </a:cubicBezTo>
                    <a:cubicBezTo>
                      <a:pt x="53" y="160"/>
                      <a:pt x="55" y="162"/>
                      <a:pt x="57" y="162"/>
                    </a:cubicBezTo>
                    <a:cubicBezTo>
                      <a:pt x="98" y="162"/>
                      <a:pt x="98" y="162"/>
                      <a:pt x="98" y="162"/>
                    </a:cubicBezTo>
                    <a:cubicBezTo>
                      <a:pt x="104" y="162"/>
                      <a:pt x="109" y="158"/>
                      <a:pt x="109" y="152"/>
                    </a:cubicBezTo>
                    <a:cubicBezTo>
                      <a:pt x="109" y="133"/>
                      <a:pt x="109" y="133"/>
                      <a:pt x="109" y="133"/>
                    </a:cubicBezTo>
                    <a:cubicBezTo>
                      <a:pt x="109" y="129"/>
                      <a:pt x="106" y="125"/>
                      <a:pt x="102" y="123"/>
                    </a:cubicBezTo>
                    <a:close/>
                  </a:path>
                </a:pathLst>
              </a:custGeom>
              <a:grp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9" name="Group 28">
              <a:extLst>
                <a:ext uri="{FF2B5EF4-FFF2-40B4-BE49-F238E27FC236}">
                  <a16:creationId xmlns:a16="http://schemas.microsoft.com/office/drawing/2014/main" id="{2A2142EF-FD98-4E25-88D3-ED644304FB4F}"/>
                </a:ext>
              </a:extLst>
            </p:cNvPr>
            <p:cNvGrpSpPr/>
            <p:nvPr/>
          </p:nvGrpSpPr>
          <p:grpSpPr>
            <a:xfrm>
              <a:off x="3844758" y="1753065"/>
              <a:ext cx="1096817" cy="1096817"/>
              <a:chOff x="3729383" y="1697287"/>
              <a:chExt cx="1096817" cy="1096817"/>
            </a:xfrm>
          </p:grpSpPr>
          <p:sp>
            <p:nvSpPr>
              <p:cNvPr id="43" name="Freeform 14">
                <a:extLst>
                  <a:ext uri="{FF2B5EF4-FFF2-40B4-BE49-F238E27FC236}">
                    <a16:creationId xmlns:a16="http://schemas.microsoft.com/office/drawing/2014/main" id="{CDE5623B-4DCE-4DDC-9153-FB66C9E9E7D8}"/>
                  </a:ext>
                </a:extLst>
              </p:cNvPr>
              <p:cNvSpPr/>
              <p:nvPr/>
            </p:nvSpPr>
            <p:spPr>
              <a:xfrm>
                <a:off x="3729383" y="1697287"/>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0B1677"/>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marL="0" marR="0" lvl="0" indent="0" algn="ctr" defTabSz="888978" rtl="0" eaLnBrk="1" fontAlgn="base"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44" name="Group 43">
                <a:extLst>
                  <a:ext uri="{FF2B5EF4-FFF2-40B4-BE49-F238E27FC236}">
                    <a16:creationId xmlns:a16="http://schemas.microsoft.com/office/drawing/2014/main" id="{8CABACA8-1A2B-4523-8173-EF597D903B36}"/>
                  </a:ext>
                </a:extLst>
              </p:cNvPr>
              <p:cNvGrpSpPr/>
              <p:nvPr/>
            </p:nvGrpSpPr>
            <p:grpSpPr>
              <a:xfrm>
                <a:off x="3877786" y="1919933"/>
                <a:ext cx="695019" cy="625227"/>
                <a:chOff x="8108950" y="4630738"/>
                <a:chExt cx="500062" cy="488950"/>
              </a:xfrm>
              <a:solidFill>
                <a:schemeClr val="bg1"/>
              </a:solidFill>
            </p:grpSpPr>
            <p:sp>
              <p:nvSpPr>
                <p:cNvPr id="45" name="Freeform 490">
                  <a:extLst>
                    <a:ext uri="{FF2B5EF4-FFF2-40B4-BE49-F238E27FC236}">
                      <a16:creationId xmlns:a16="http://schemas.microsoft.com/office/drawing/2014/main" id="{DA82EEEF-4CDC-44DF-939B-3F6691617CC5}"/>
                    </a:ext>
                  </a:extLst>
                </p:cNvPr>
                <p:cNvSpPr>
                  <a:spLocks/>
                </p:cNvSpPr>
                <p:nvPr/>
              </p:nvSpPr>
              <p:spPr bwMode="auto">
                <a:xfrm>
                  <a:off x="8256588" y="4630738"/>
                  <a:ext cx="284162" cy="146050"/>
                </a:xfrm>
                <a:custGeom>
                  <a:avLst/>
                  <a:gdLst>
                    <a:gd name="T0" fmla="*/ 137 w 138"/>
                    <a:gd name="T1" fmla="*/ 54 h 71"/>
                    <a:gd name="T2" fmla="*/ 126 w 138"/>
                    <a:gd name="T3" fmla="*/ 4 h 71"/>
                    <a:gd name="T4" fmla="*/ 120 w 138"/>
                    <a:gd name="T5" fmla="*/ 0 h 71"/>
                    <a:gd name="T6" fmla="*/ 117 w 138"/>
                    <a:gd name="T7" fmla="*/ 6 h 71"/>
                    <a:gd name="T8" fmla="*/ 125 w 138"/>
                    <a:gd name="T9" fmla="*/ 45 h 71"/>
                    <a:gd name="T10" fmla="*/ 3 w 138"/>
                    <a:gd name="T11" fmla="*/ 46 h 71"/>
                    <a:gd name="T12" fmla="*/ 2 w 138"/>
                    <a:gd name="T13" fmla="*/ 52 h 71"/>
                    <a:gd name="T14" fmla="*/ 9 w 138"/>
                    <a:gd name="T15" fmla="*/ 53 h 71"/>
                    <a:gd name="T16" fmla="*/ 119 w 138"/>
                    <a:gd name="T17" fmla="*/ 53 h 71"/>
                    <a:gd name="T18" fmla="*/ 81 w 138"/>
                    <a:gd name="T19" fmla="*/ 61 h 71"/>
                    <a:gd name="T20" fmla="*/ 77 w 138"/>
                    <a:gd name="T21" fmla="*/ 67 h 71"/>
                    <a:gd name="T22" fmla="*/ 82 w 138"/>
                    <a:gd name="T23" fmla="*/ 71 h 71"/>
                    <a:gd name="T24" fmla="*/ 83 w 138"/>
                    <a:gd name="T25" fmla="*/ 71 h 71"/>
                    <a:gd name="T26" fmla="*/ 133 w 138"/>
                    <a:gd name="T27" fmla="*/ 60 h 71"/>
                    <a:gd name="T28" fmla="*/ 137 w 138"/>
                    <a:gd name="T29"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71">
                      <a:moveTo>
                        <a:pt x="137" y="54"/>
                      </a:moveTo>
                      <a:cubicBezTo>
                        <a:pt x="126" y="4"/>
                        <a:pt x="126" y="4"/>
                        <a:pt x="126" y="4"/>
                      </a:cubicBezTo>
                      <a:cubicBezTo>
                        <a:pt x="126" y="1"/>
                        <a:pt x="123" y="0"/>
                        <a:pt x="120" y="0"/>
                      </a:cubicBezTo>
                      <a:cubicBezTo>
                        <a:pt x="118" y="1"/>
                        <a:pt x="116" y="4"/>
                        <a:pt x="117" y="6"/>
                      </a:cubicBezTo>
                      <a:cubicBezTo>
                        <a:pt x="125" y="45"/>
                        <a:pt x="125" y="45"/>
                        <a:pt x="125" y="45"/>
                      </a:cubicBezTo>
                      <a:cubicBezTo>
                        <a:pt x="89" y="18"/>
                        <a:pt x="39" y="18"/>
                        <a:pt x="3" y="46"/>
                      </a:cubicBezTo>
                      <a:cubicBezTo>
                        <a:pt x="1" y="47"/>
                        <a:pt x="0" y="50"/>
                        <a:pt x="2" y="52"/>
                      </a:cubicBezTo>
                      <a:cubicBezTo>
                        <a:pt x="4" y="55"/>
                        <a:pt x="7" y="55"/>
                        <a:pt x="9" y="53"/>
                      </a:cubicBezTo>
                      <a:cubicBezTo>
                        <a:pt x="42" y="28"/>
                        <a:pt x="87" y="28"/>
                        <a:pt x="119" y="53"/>
                      </a:cubicBezTo>
                      <a:cubicBezTo>
                        <a:pt x="81" y="61"/>
                        <a:pt x="81" y="61"/>
                        <a:pt x="81" y="61"/>
                      </a:cubicBezTo>
                      <a:cubicBezTo>
                        <a:pt x="78" y="62"/>
                        <a:pt x="77" y="65"/>
                        <a:pt x="77" y="67"/>
                      </a:cubicBezTo>
                      <a:cubicBezTo>
                        <a:pt x="78" y="70"/>
                        <a:pt x="80" y="71"/>
                        <a:pt x="82" y="71"/>
                      </a:cubicBezTo>
                      <a:cubicBezTo>
                        <a:pt x="82" y="71"/>
                        <a:pt x="83" y="71"/>
                        <a:pt x="83" y="71"/>
                      </a:cubicBezTo>
                      <a:cubicBezTo>
                        <a:pt x="133" y="60"/>
                        <a:pt x="133" y="60"/>
                        <a:pt x="133" y="60"/>
                      </a:cubicBezTo>
                      <a:cubicBezTo>
                        <a:pt x="136" y="60"/>
                        <a:pt x="138" y="57"/>
                        <a:pt x="137"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491">
                  <a:extLst>
                    <a:ext uri="{FF2B5EF4-FFF2-40B4-BE49-F238E27FC236}">
                      <a16:creationId xmlns:a16="http://schemas.microsoft.com/office/drawing/2014/main" id="{F59FD04E-CFCE-47F9-86B4-3B1E5D25ECBA}"/>
                    </a:ext>
                  </a:extLst>
                </p:cNvPr>
                <p:cNvSpPr>
                  <a:spLocks/>
                </p:cNvSpPr>
                <p:nvPr/>
              </p:nvSpPr>
              <p:spPr bwMode="auto">
                <a:xfrm>
                  <a:off x="8435975" y="4856163"/>
                  <a:ext cx="173037" cy="263525"/>
                </a:xfrm>
                <a:custGeom>
                  <a:avLst/>
                  <a:gdLst>
                    <a:gd name="T0" fmla="*/ 56 w 84"/>
                    <a:gd name="T1" fmla="*/ 118 h 128"/>
                    <a:gd name="T2" fmla="*/ 19 w 84"/>
                    <a:gd name="T3" fmla="*/ 109 h 128"/>
                    <a:gd name="T4" fmla="*/ 78 w 84"/>
                    <a:gd name="T5" fmla="*/ 5 h 128"/>
                    <a:gd name="T6" fmla="*/ 73 w 84"/>
                    <a:gd name="T7" fmla="*/ 1 h 128"/>
                    <a:gd name="T8" fmla="*/ 69 w 84"/>
                    <a:gd name="T9" fmla="*/ 6 h 128"/>
                    <a:gd name="T10" fmla="*/ 13 w 84"/>
                    <a:gd name="T11" fmla="*/ 101 h 128"/>
                    <a:gd name="T12" fmla="*/ 22 w 84"/>
                    <a:gd name="T13" fmla="*/ 62 h 128"/>
                    <a:gd name="T14" fmla="*/ 19 w 84"/>
                    <a:gd name="T15" fmla="*/ 56 h 128"/>
                    <a:gd name="T16" fmla="*/ 13 w 84"/>
                    <a:gd name="T17" fmla="*/ 60 h 128"/>
                    <a:gd name="T18" fmla="*/ 0 w 84"/>
                    <a:gd name="T19" fmla="*/ 109 h 128"/>
                    <a:gd name="T20" fmla="*/ 4 w 84"/>
                    <a:gd name="T21" fmla="*/ 115 h 128"/>
                    <a:gd name="T22" fmla="*/ 54 w 84"/>
                    <a:gd name="T23" fmla="*/ 128 h 128"/>
                    <a:gd name="T24" fmla="*/ 55 w 84"/>
                    <a:gd name="T25" fmla="*/ 128 h 128"/>
                    <a:gd name="T26" fmla="*/ 60 w 84"/>
                    <a:gd name="T27" fmla="*/ 124 h 128"/>
                    <a:gd name="T28" fmla="*/ 56 w 84"/>
                    <a:gd name="T2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28">
                      <a:moveTo>
                        <a:pt x="56" y="118"/>
                      </a:moveTo>
                      <a:cubicBezTo>
                        <a:pt x="19" y="109"/>
                        <a:pt x="19" y="109"/>
                        <a:pt x="19" y="109"/>
                      </a:cubicBezTo>
                      <a:cubicBezTo>
                        <a:pt x="59" y="91"/>
                        <a:pt x="84" y="50"/>
                        <a:pt x="78" y="5"/>
                      </a:cubicBezTo>
                      <a:cubicBezTo>
                        <a:pt x="78" y="2"/>
                        <a:pt x="76" y="0"/>
                        <a:pt x="73" y="1"/>
                      </a:cubicBezTo>
                      <a:cubicBezTo>
                        <a:pt x="70" y="1"/>
                        <a:pt x="68" y="3"/>
                        <a:pt x="69" y="6"/>
                      </a:cubicBezTo>
                      <a:cubicBezTo>
                        <a:pt x="73" y="47"/>
                        <a:pt x="50" y="85"/>
                        <a:pt x="13" y="101"/>
                      </a:cubicBezTo>
                      <a:cubicBezTo>
                        <a:pt x="22" y="62"/>
                        <a:pt x="22" y="62"/>
                        <a:pt x="22" y="62"/>
                      </a:cubicBezTo>
                      <a:cubicBezTo>
                        <a:pt x="23" y="59"/>
                        <a:pt x="22" y="57"/>
                        <a:pt x="19" y="56"/>
                      </a:cubicBezTo>
                      <a:cubicBezTo>
                        <a:pt x="16" y="55"/>
                        <a:pt x="14" y="57"/>
                        <a:pt x="13" y="60"/>
                      </a:cubicBezTo>
                      <a:cubicBezTo>
                        <a:pt x="0" y="109"/>
                        <a:pt x="0" y="109"/>
                        <a:pt x="0" y="109"/>
                      </a:cubicBezTo>
                      <a:cubicBezTo>
                        <a:pt x="0" y="112"/>
                        <a:pt x="1" y="115"/>
                        <a:pt x="4" y="115"/>
                      </a:cubicBezTo>
                      <a:cubicBezTo>
                        <a:pt x="54" y="128"/>
                        <a:pt x="54" y="128"/>
                        <a:pt x="54" y="128"/>
                      </a:cubicBezTo>
                      <a:cubicBezTo>
                        <a:pt x="54" y="128"/>
                        <a:pt x="55" y="128"/>
                        <a:pt x="55" y="128"/>
                      </a:cubicBezTo>
                      <a:cubicBezTo>
                        <a:pt x="57" y="128"/>
                        <a:pt x="59" y="127"/>
                        <a:pt x="60" y="124"/>
                      </a:cubicBezTo>
                      <a:cubicBezTo>
                        <a:pt x="60" y="122"/>
                        <a:pt x="59" y="119"/>
                        <a:pt x="56" y="11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492">
                  <a:extLst>
                    <a:ext uri="{FF2B5EF4-FFF2-40B4-BE49-F238E27FC236}">
                      <a16:creationId xmlns:a16="http://schemas.microsoft.com/office/drawing/2014/main" id="{26668C7A-B945-4D6B-BC67-630AB43910D9}"/>
                    </a:ext>
                  </a:extLst>
                </p:cNvPr>
                <p:cNvSpPr>
                  <a:spLocks/>
                </p:cNvSpPr>
                <p:nvPr/>
              </p:nvSpPr>
              <p:spPr bwMode="auto">
                <a:xfrm>
                  <a:off x="8108950" y="4829175"/>
                  <a:ext cx="214312" cy="254000"/>
                </a:xfrm>
                <a:custGeom>
                  <a:avLst/>
                  <a:gdLst>
                    <a:gd name="T0" fmla="*/ 101 w 104"/>
                    <a:gd name="T1" fmla="*/ 113 h 123"/>
                    <a:gd name="T2" fmla="*/ 46 w 104"/>
                    <a:gd name="T3" fmla="*/ 17 h 123"/>
                    <a:gd name="T4" fmla="*/ 75 w 104"/>
                    <a:gd name="T5" fmla="*/ 46 h 123"/>
                    <a:gd name="T6" fmla="*/ 78 w 104"/>
                    <a:gd name="T7" fmla="*/ 47 h 123"/>
                    <a:gd name="T8" fmla="*/ 82 w 104"/>
                    <a:gd name="T9" fmla="*/ 46 h 123"/>
                    <a:gd name="T10" fmla="*/ 82 w 104"/>
                    <a:gd name="T11" fmla="*/ 39 h 123"/>
                    <a:gd name="T12" fmla="*/ 46 w 104"/>
                    <a:gd name="T13" fmla="*/ 2 h 123"/>
                    <a:gd name="T14" fmla="*/ 39 w 104"/>
                    <a:gd name="T15" fmla="*/ 2 h 123"/>
                    <a:gd name="T16" fmla="*/ 2 w 104"/>
                    <a:gd name="T17" fmla="*/ 38 h 123"/>
                    <a:gd name="T18" fmla="*/ 2 w 104"/>
                    <a:gd name="T19" fmla="*/ 45 h 123"/>
                    <a:gd name="T20" fmla="*/ 9 w 104"/>
                    <a:gd name="T21" fmla="*/ 45 h 123"/>
                    <a:gd name="T22" fmla="*/ 36 w 104"/>
                    <a:gd name="T23" fmla="*/ 19 h 123"/>
                    <a:gd name="T24" fmla="*/ 97 w 104"/>
                    <a:gd name="T25" fmla="*/ 122 h 123"/>
                    <a:gd name="T26" fmla="*/ 99 w 104"/>
                    <a:gd name="T27" fmla="*/ 123 h 123"/>
                    <a:gd name="T28" fmla="*/ 103 w 104"/>
                    <a:gd name="T29" fmla="*/ 120 h 123"/>
                    <a:gd name="T30" fmla="*/ 101 w 104"/>
                    <a:gd name="T31" fmla="*/ 1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23">
                      <a:moveTo>
                        <a:pt x="101" y="113"/>
                      </a:moveTo>
                      <a:cubicBezTo>
                        <a:pt x="62" y="97"/>
                        <a:pt x="40" y="58"/>
                        <a:pt x="46" y="17"/>
                      </a:cubicBezTo>
                      <a:cubicBezTo>
                        <a:pt x="75" y="46"/>
                        <a:pt x="75" y="46"/>
                        <a:pt x="75" y="46"/>
                      </a:cubicBezTo>
                      <a:cubicBezTo>
                        <a:pt x="76" y="47"/>
                        <a:pt x="77" y="47"/>
                        <a:pt x="78" y="47"/>
                      </a:cubicBezTo>
                      <a:cubicBezTo>
                        <a:pt x="80" y="47"/>
                        <a:pt x="81" y="47"/>
                        <a:pt x="82" y="46"/>
                      </a:cubicBezTo>
                      <a:cubicBezTo>
                        <a:pt x="84" y="44"/>
                        <a:pt x="84" y="41"/>
                        <a:pt x="82" y="39"/>
                      </a:cubicBezTo>
                      <a:cubicBezTo>
                        <a:pt x="46" y="2"/>
                        <a:pt x="46" y="2"/>
                        <a:pt x="46" y="2"/>
                      </a:cubicBezTo>
                      <a:cubicBezTo>
                        <a:pt x="44" y="0"/>
                        <a:pt x="41" y="0"/>
                        <a:pt x="39" y="2"/>
                      </a:cubicBezTo>
                      <a:cubicBezTo>
                        <a:pt x="2" y="38"/>
                        <a:pt x="2" y="38"/>
                        <a:pt x="2" y="38"/>
                      </a:cubicBezTo>
                      <a:cubicBezTo>
                        <a:pt x="0" y="40"/>
                        <a:pt x="0" y="43"/>
                        <a:pt x="2" y="45"/>
                      </a:cubicBezTo>
                      <a:cubicBezTo>
                        <a:pt x="4" y="47"/>
                        <a:pt x="7" y="47"/>
                        <a:pt x="9" y="45"/>
                      </a:cubicBezTo>
                      <a:cubicBezTo>
                        <a:pt x="36" y="19"/>
                        <a:pt x="36" y="19"/>
                        <a:pt x="36" y="19"/>
                      </a:cubicBezTo>
                      <a:cubicBezTo>
                        <a:pt x="31" y="63"/>
                        <a:pt x="56" y="105"/>
                        <a:pt x="97" y="122"/>
                      </a:cubicBezTo>
                      <a:cubicBezTo>
                        <a:pt x="98" y="123"/>
                        <a:pt x="98" y="123"/>
                        <a:pt x="99" y="123"/>
                      </a:cubicBezTo>
                      <a:cubicBezTo>
                        <a:pt x="101" y="123"/>
                        <a:pt x="103" y="122"/>
                        <a:pt x="103" y="120"/>
                      </a:cubicBezTo>
                      <a:cubicBezTo>
                        <a:pt x="104" y="117"/>
                        <a:pt x="103" y="114"/>
                        <a:pt x="101" y="1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30" name="Group 29">
              <a:extLst>
                <a:ext uri="{FF2B5EF4-FFF2-40B4-BE49-F238E27FC236}">
                  <a16:creationId xmlns:a16="http://schemas.microsoft.com/office/drawing/2014/main" id="{2AD20A08-322B-462A-884A-B0B65FCC3483}"/>
                </a:ext>
              </a:extLst>
            </p:cNvPr>
            <p:cNvGrpSpPr>
              <a:grpSpLocks noChangeAspect="1"/>
            </p:cNvGrpSpPr>
            <p:nvPr/>
          </p:nvGrpSpPr>
          <p:grpSpPr>
            <a:xfrm>
              <a:off x="3410126" y="3070481"/>
              <a:ext cx="1098314" cy="1097281"/>
              <a:chOff x="7191874" y="3824168"/>
              <a:chExt cx="362312" cy="361971"/>
            </a:xfrm>
            <a:solidFill>
              <a:srgbClr val="1B5D13"/>
            </a:solidFill>
          </p:grpSpPr>
          <p:sp>
            <p:nvSpPr>
              <p:cNvPr id="41" name="Graphic 4">
                <a:extLst>
                  <a:ext uri="{FF2B5EF4-FFF2-40B4-BE49-F238E27FC236}">
                    <a16:creationId xmlns:a16="http://schemas.microsoft.com/office/drawing/2014/main" id="{1A08F167-9201-4204-9597-47688BA1E66D}"/>
                  </a:ext>
                </a:extLst>
              </p:cNvPr>
              <p:cNvSpPr/>
              <p:nvPr/>
            </p:nvSpPr>
            <p:spPr>
              <a:xfrm>
                <a:off x="7289000" y="3927588"/>
                <a:ext cx="169972" cy="169175"/>
              </a:xfrm>
              <a:custGeom>
                <a:avLst/>
                <a:gdLst>
                  <a:gd name="connsiteX0" fmla="*/ 136745 w 169972"/>
                  <a:gd name="connsiteY0" fmla="*/ 8938 h 169175"/>
                  <a:gd name="connsiteX1" fmla="*/ 130355 w 169972"/>
                  <a:gd name="connsiteY1" fmla="*/ 15322 h 169175"/>
                  <a:gd name="connsiteX2" fmla="*/ 123965 w 169972"/>
                  <a:gd name="connsiteY2" fmla="*/ 8938 h 169175"/>
                  <a:gd name="connsiteX3" fmla="*/ 123965 w 169972"/>
                  <a:gd name="connsiteY3" fmla="*/ 0 h 169175"/>
                  <a:gd name="connsiteX4" fmla="*/ 45369 w 169972"/>
                  <a:gd name="connsiteY4" fmla="*/ 0 h 169175"/>
                  <a:gd name="connsiteX5" fmla="*/ 45369 w 169972"/>
                  <a:gd name="connsiteY5" fmla="*/ 8938 h 169175"/>
                  <a:gd name="connsiteX6" fmla="*/ 38979 w 169972"/>
                  <a:gd name="connsiteY6" fmla="*/ 15322 h 169175"/>
                  <a:gd name="connsiteX7" fmla="*/ 32589 w 169972"/>
                  <a:gd name="connsiteY7" fmla="*/ 8938 h 169175"/>
                  <a:gd name="connsiteX8" fmla="*/ 32589 w 169972"/>
                  <a:gd name="connsiteY8" fmla="*/ 0 h 169175"/>
                  <a:gd name="connsiteX9" fmla="*/ 0 w 169972"/>
                  <a:gd name="connsiteY9" fmla="*/ 0 h 169175"/>
                  <a:gd name="connsiteX10" fmla="*/ 0 w 169972"/>
                  <a:gd name="connsiteY10" fmla="*/ 169176 h 169175"/>
                  <a:gd name="connsiteX11" fmla="*/ 169973 w 169972"/>
                  <a:gd name="connsiteY11" fmla="*/ 169176 h 169175"/>
                  <a:gd name="connsiteX12" fmla="*/ 169973 w 169972"/>
                  <a:gd name="connsiteY12" fmla="*/ 0 h 169175"/>
                  <a:gd name="connsiteX13" fmla="*/ 137384 w 169972"/>
                  <a:gd name="connsiteY13" fmla="*/ 0 h 169175"/>
                  <a:gd name="connsiteX14" fmla="*/ 137384 w 169972"/>
                  <a:gd name="connsiteY14" fmla="*/ 8938 h 169175"/>
                  <a:gd name="connsiteX15" fmla="*/ 132911 w 169972"/>
                  <a:gd name="connsiteY15" fmla="*/ 60010 h 169175"/>
                  <a:gd name="connsiteX16" fmla="*/ 69650 w 169972"/>
                  <a:gd name="connsiteY16" fmla="*/ 123211 h 169175"/>
                  <a:gd name="connsiteX17" fmla="*/ 65178 w 169972"/>
                  <a:gd name="connsiteY17" fmla="*/ 125126 h 169175"/>
                  <a:gd name="connsiteX18" fmla="*/ 60704 w 169972"/>
                  <a:gd name="connsiteY18" fmla="*/ 123211 h 169175"/>
                  <a:gd name="connsiteX19" fmla="*/ 29394 w 169972"/>
                  <a:gd name="connsiteY19" fmla="*/ 91930 h 169175"/>
                  <a:gd name="connsiteX20" fmla="*/ 30033 w 169972"/>
                  <a:gd name="connsiteY20" fmla="*/ 82992 h 169175"/>
                  <a:gd name="connsiteX21" fmla="*/ 38340 w 169972"/>
                  <a:gd name="connsiteY21" fmla="*/ 82992 h 169175"/>
                  <a:gd name="connsiteX22" fmla="*/ 65178 w 169972"/>
                  <a:gd name="connsiteY22" fmla="*/ 109805 h 169175"/>
                  <a:gd name="connsiteX23" fmla="*/ 123965 w 169972"/>
                  <a:gd name="connsiteY23" fmla="*/ 51072 h 169175"/>
                  <a:gd name="connsiteX24" fmla="*/ 132911 w 169972"/>
                  <a:gd name="connsiteY24" fmla="*/ 51710 h 169175"/>
                  <a:gd name="connsiteX25" fmla="*/ 132911 w 169972"/>
                  <a:gd name="connsiteY25" fmla="*/ 60010 h 169175"/>
                  <a:gd name="connsiteX26" fmla="*/ 132911 w 169972"/>
                  <a:gd name="connsiteY26" fmla="*/ 60010 h 16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9972" h="169175">
                    <a:moveTo>
                      <a:pt x="136745" y="8938"/>
                    </a:moveTo>
                    <a:cubicBezTo>
                      <a:pt x="136745" y="12768"/>
                      <a:pt x="134189" y="15322"/>
                      <a:pt x="130355" y="15322"/>
                    </a:cubicBezTo>
                    <a:cubicBezTo>
                      <a:pt x="126521" y="15322"/>
                      <a:pt x="123965" y="12768"/>
                      <a:pt x="123965" y="8938"/>
                    </a:cubicBezTo>
                    <a:lnTo>
                      <a:pt x="123965" y="0"/>
                    </a:lnTo>
                    <a:lnTo>
                      <a:pt x="45369" y="0"/>
                    </a:lnTo>
                    <a:lnTo>
                      <a:pt x="45369" y="8938"/>
                    </a:lnTo>
                    <a:cubicBezTo>
                      <a:pt x="45369" y="12768"/>
                      <a:pt x="42813" y="15322"/>
                      <a:pt x="38979" y="15322"/>
                    </a:cubicBezTo>
                    <a:cubicBezTo>
                      <a:pt x="35145" y="15322"/>
                      <a:pt x="32589" y="12768"/>
                      <a:pt x="32589" y="8938"/>
                    </a:cubicBezTo>
                    <a:lnTo>
                      <a:pt x="32589" y="0"/>
                    </a:lnTo>
                    <a:lnTo>
                      <a:pt x="0" y="0"/>
                    </a:lnTo>
                    <a:lnTo>
                      <a:pt x="0" y="169176"/>
                    </a:lnTo>
                    <a:lnTo>
                      <a:pt x="169973" y="169176"/>
                    </a:lnTo>
                    <a:lnTo>
                      <a:pt x="169973" y="0"/>
                    </a:lnTo>
                    <a:lnTo>
                      <a:pt x="137384" y="0"/>
                    </a:lnTo>
                    <a:lnTo>
                      <a:pt x="137384" y="8938"/>
                    </a:lnTo>
                    <a:close/>
                    <a:moveTo>
                      <a:pt x="132911" y="60010"/>
                    </a:moveTo>
                    <a:lnTo>
                      <a:pt x="69650" y="123211"/>
                    </a:lnTo>
                    <a:cubicBezTo>
                      <a:pt x="68373" y="124488"/>
                      <a:pt x="67094" y="125126"/>
                      <a:pt x="65178" y="125126"/>
                    </a:cubicBezTo>
                    <a:cubicBezTo>
                      <a:pt x="63261" y="125126"/>
                      <a:pt x="61983" y="124488"/>
                      <a:pt x="60704" y="123211"/>
                    </a:cubicBezTo>
                    <a:lnTo>
                      <a:pt x="29394" y="91930"/>
                    </a:lnTo>
                    <a:cubicBezTo>
                      <a:pt x="26838" y="89376"/>
                      <a:pt x="27477" y="84907"/>
                      <a:pt x="30033" y="82992"/>
                    </a:cubicBezTo>
                    <a:cubicBezTo>
                      <a:pt x="32589" y="81077"/>
                      <a:pt x="35784" y="81077"/>
                      <a:pt x="38340" y="82992"/>
                    </a:cubicBezTo>
                    <a:lnTo>
                      <a:pt x="65178" y="109805"/>
                    </a:lnTo>
                    <a:lnTo>
                      <a:pt x="123965" y="51072"/>
                    </a:lnTo>
                    <a:cubicBezTo>
                      <a:pt x="126521" y="48519"/>
                      <a:pt x="130994" y="49157"/>
                      <a:pt x="132911" y="51710"/>
                    </a:cubicBezTo>
                    <a:cubicBezTo>
                      <a:pt x="134828" y="54264"/>
                      <a:pt x="134828" y="58094"/>
                      <a:pt x="132911" y="60010"/>
                    </a:cubicBezTo>
                    <a:lnTo>
                      <a:pt x="132911" y="60010"/>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2" name="Graphic 4">
                <a:extLst>
                  <a:ext uri="{FF2B5EF4-FFF2-40B4-BE49-F238E27FC236}">
                    <a16:creationId xmlns:a16="http://schemas.microsoft.com/office/drawing/2014/main" id="{7A17A252-1A94-468E-A77F-943599FEC6FB}"/>
                  </a:ext>
                </a:extLst>
              </p:cNvPr>
              <p:cNvSpPr/>
              <p:nvPr/>
            </p:nvSpPr>
            <p:spPr>
              <a:xfrm>
                <a:off x="7191874" y="3824168"/>
                <a:ext cx="362312" cy="361971"/>
              </a:xfrm>
              <a:custGeom>
                <a:avLst/>
                <a:gdLst>
                  <a:gd name="connsiteX0" fmla="*/ 181474 w 362312"/>
                  <a:gd name="connsiteY0" fmla="*/ 0 h 361971"/>
                  <a:gd name="connsiteX1" fmla="*/ 0 w 362312"/>
                  <a:gd name="connsiteY1" fmla="*/ 180667 h 361971"/>
                  <a:gd name="connsiteX2" fmla="*/ 180836 w 362312"/>
                  <a:gd name="connsiteY2" fmla="*/ 361971 h 361971"/>
                  <a:gd name="connsiteX3" fmla="*/ 362309 w 362312"/>
                  <a:gd name="connsiteY3" fmla="*/ 181305 h 361971"/>
                  <a:gd name="connsiteX4" fmla="*/ 362309 w 362312"/>
                  <a:gd name="connsiteY4" fmla="*/ 181305 h 361971"/>
                  <a:gd name="connsiteX5" fmla="*/ 181474 w 362312"/>
                  <a:gd name="connsiteY5" fmla="*/ 0 h 361971"/>
                  <a:gd name="connsiteX6" fmla="*/ 279240 w 362312"/>
                  <a:gd name="connsiteY6" fmla="*/ 279618 h 361971"/>
                  <a:gd name="connsiteX7" fmla="*/ 272850 w 362312"/>
                  <a:gd name="connsiteY7" fmla="*/ 286002 h 361971"/>
                  <a:gd name="connsiteX8" fmla="*/ 90098 w 362312"/>
                  <a:gd name="connsiteY8" fmla="*/ 286002 h 361971"/>
                  <a:gd name="connsiteX9" fmla="*/ 83708 w 362312"/>
                  <a:gd name="connsiteY9" fmla="*/ 279618 h 361971"/>
                  <a:gd name="connsiteX10" fmla="*/ 83708 w 362312"/>
                  <a:gd name="connsiteY10" fmla="*/ 97675 h 361971"/>
                  <a:gd name="connsiteX11" fmla="*/ 90098 w 362312"/>
                  <a:gd name="connsiteY11" fmla="*/ 91291 h 361971"/>
                  <a:gd name="connsiteX12" fmla="*/ 129076 w 362312"/>
                  <a:gd name="connsiteY12" fmla="*/ 91291 h 361971"/>
                  <a:gd name="connsiteX13" fmla="*/ 129076 w 362312"/>
                  <a:gd name="connsiteY13" fmla="*/ 82353 h 361971"/>
                  <a:gd name="connsiteX14" fmla="*/ 135466 w 362312"/>
                  <a:gd name="connsiteY14" fmla="*/ 75969 h 361971"/>
                  <a:gd name="connsiteX15" fmla="*/ 141856 w 362312"/>
                  <a:gd name="connsiteY15" fmla="*/ 82353 h 361971"/>
                  <a:gd name="connsiteX16" fmla="*/ 141856 w 362312"/>
                  <a:gd name="connsiteY16" fmla="*/ 91291 h 361971"/>
                  <a:gd name="connsiteX17" fmla="*/ 220453 w 362312"/>
                  <a:gd name="connsiteY17" fmla="*/ 91291 h 361971"/>
                  <a:gd name="connsiteX18" fmla="*/ 220453 w 362312"/>
                  <a:gd name="connsiteY18" fmla="*/ 82353 h 361971"/>
                  <a:gd name="connsiteX19" fmla="*/ 226843 w 362312"/>
                  <a:gd name="connsiteY19" fmla="*/ 75969 h 361971"/>
                  <a:gd name="connsiteX20" fmla="*/ 233233 w 362312"/>
                  <a:gd name="connsiteY20" fmla="*/ 82353 h 361971"/>
                  <a:gd name="connsiteX21" fmla="*/ 233233 w 362312"/>
                  <a:gd name="connsiteY21" fmla="*/ 91291 h 361971"/>
                  <a:gd name="connsiteX22" fmla="*/ 272211 w 362312"/>
                  <a:gd name="connsiteY22" fmla="*/ 91291 h 361971"/>
                  <a:gd name="connsiteX23" fmla="*/ 278601 w 362312"/>
                  <a:gd name="connsiteY23" fmla="*/ 97675 h 361971"/>
                  <a:gd name="connsiteX24" fmla="*/ 278601 w 362312"/>
                  <a:gd name="connsiteY24" fmla="*/ 279618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2312" h="361971">
                    <a:moveTo>
                      <a:pt x="181474" y="0"/>
                    </a:moveTo>
                    <a:cubicBezTo>
                      <a:pt x="81152" y="0"/>
                      <a:pt x="0" y="81076"/>
                      <a:pt x="0" y="180667"/>
                    </a:cubicBezTo>
                    <a:cubicBezTo>
                      <a:pt x="0" y="280895"/>
                      <a:pt x="81152" y="361971"/>
                      <a:pt x="180836" y="361971"/>
                    </a:cubicBezTo>
                    <a:cubicBezTo>
                      <a:pt x="281157" y="361971"/>
                      <a:pt x="362309" y="280895"/>
                      <a:pt x="362309" y="181305"/>
                    </a:cubicBezTo>
                    <a:cubicBezTo>
                      <a:pt x="362309" y="181305"/>
                      <a:pt x="362309" y="181305"/>
                      <a:pt x="362309" y="181305"/>
                    </a:cubicBezTo>
                    <a:cubicBezTo>
                      <a:pt x="362949" y="81076"/>
                      <a:pt x="281796" y="0"/>
                      <a:pt x="181474" y="0"/>
                    </a:cubicBezTo>
                    <a:close/>
                    <a:moveTo>
                      <a:pt x="279240" y="279618"/>
                    </a:moveTo>
                    <a:cubicBezTo>
                      <a:pt x="279240" y="283449"/>
                      <a:pt x="276685" y="286002"/>
                      <a:pt x="272850" y="286002"/>
                    </a:cubicBezTo>
                    <a:lnTo>
                      <a:pt x="90098" y="286002"/>
                    </a:lnTo>
                    <a:cubicBezTo>
                      <a:pt x="86264" y="286002"/>
                      <a:pt x="83708" y="283449"/>
                      <a:pt x="83708" y="279618"/>
                    </a:cubicBezTo>
                    <a:lnTo>
                      <a:pt x="83708" y="97675"/>
                    </a:lnTo>
                    <a:cubicBezTo>
                      <a:pt x="83708" y="93844"/>
                      <a:pt x="86264" y="91291"/>
                      <a:pt x="90098" y="91291"/>
                    </a:cubicBezTo>
                    <a:lnTo>
                      <a:pt x="129076" y="91291"/>
                    </a:lnTo>
                    <a:lnTo>
                      <a:pt x="129076" y="82353"/>
                    </a:lnTo>
                    <a:cubicBezTo>
                      <a:pt x="129076" y="78523"/>
                      <a:pt x="131633" y="75969"/>
                      <a:pt x="135466" y="75969"/>
                    </a:cubicBezTo>
                    <a:cubicBezTo>
                      <a:pt x="139301" y="75969"/>
                      <a:pt x="141856" y="78523"/>
                      <a:pt x="141856" y="82353"/>
                    </a:cubicBezTo>
                    <a:lnTo>
                      <a:pt x="141856" y="91291"/>
                    </a:lnTo>
                    <a:lnTo>
                      <a:pt x="220453" y="91291"/>
                    </a:lnTo>
                    <a:lnTo>
                      <a:pt x="220453" y="82353"/>
                    </a:lnTo>
                    <a:cubicBezTo>
                      <a:pt x="220453" y="78523"/>
                      <a:pt x="223009" y="75969"/>
                      <a:pt x="226843" y="75969"/>
                    </a:cubicBezTo>
                    <a:cubicBezTo>
                      <a:pt x="230677" y="75969"/>
                      <a:pt x="233233" y="78523"/>
                      <a:pt x="233233" y="82353"/>
                    </a:cubicBezTo>
                    <a:lnTo>
                      <a:pt x="233233" y="91291"/>
                    </a:lnTo>
                    <a:lnTo>
                      <a:pt x="272211" y="91291"/>
                    </a:lnTo>
                    <a:cubicBezTo>
                      <a:pt x="276045" y="91291"/>
                      <a:pt x="278601" y="93844"/>
                      <a:pt x="278601" y="97675"/>
                    </a:cubicBezTo>
                    <a:lnTo>
                      <a:pt x="278601" y="279618"/>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 name="Graphic 4">
              <a:extLst>
                <a:ext uri="{FF2B5EF4-FFF2-40B4-BE49-F238E27FC236}">
                  <a16:creationId xmlns:a16="http://schemas.microsoft.com/office/drawing/2014/main" id="{E12AEA42-E253-4CD1-A646-CBA51AD7F1CA}"/>
                </a:ext>
              </a:extLst>
            </p:cNvPr>
            <p:cNvGrpSpPr>
              <a:grpSpLocks noChangeAspect="1"/>
            </p:cNvGrpSpPr>
            <p:nvPr/>
          </p:nvGrpSpPr>
          <p:grpSpPr>
            <a:xfrm>
              <a:off x="7529156" y="3070482"/>
              <a:ext cx="1098312" cy="1097281"/>
              <a:chOff x="7191874" y="4308712"/>
              <a:chExt cx="362312" cy="361971"/>
            </a:xfrm>
            <a:solidFill>
              <a:srgbClr val="9AA094"/>
            </a:solidFill>
          </p:grpSpPr>
          <p:sp>
            <p:nvSpPr>
              <p:cNvPr id="39" name="Graphic 4">
                <a:extLst>
                  <a:ext uri="{FF2B5EF4-FFF2-40B4-BE49-F238E27FC236}">
                    <a16:creationId xmlns:a16="http://schemas.microsoft.com/office/drawing/2014/main" id="{03640F63-0E11-4DEF-B595-9075661A9F8D}"/>
                  </a:ext>
                </a:extLst>
              </p:cNvPr>
              <p:cNvSpPr/>
              <p:nvPr/>
            </p:nvSpPr>
            <p:spPr>
              <a:xfrm>
                <a:off x="7289000" y="4412132"/>
                <a:ext cx="169972" cy="169175"/>
              </a:xfrm>
              <a:custGeom>
                <a:avLst/>
                <a:gdLst>
                  <a:gd name="connsiteX0" fmla="*/ 136745 w 169972"/>
                  <a:gd name="connsiteY0" fmla="*/ 8938 h 169175"/>
                  <a:gd name="connsiteX1" fmla="*/ 130355 w 169972"/>
                  <a:gd name="connsiteY1" fmla="*/ 15322 h 169175"/>
                  <a:gd name="connsiteX2" fmla="*/ 123965 w 169972"/>
                  <a:gd name="connsiteY2" fmla="*/ 8938 h 169175"/>
                  <a:gd name="connsiteX3" fmla="*/ 123965 w 169972"/>
                  <a:gd name="connsiteY3" fmla="*/ 0 h 169175"/>
                  <a:gd name="connsiteX4" fmla="*/ 45369 w 169972"/>
                  <a:gd name="connsiteY4" fmla="*/ 0 h 169175"/>
                  <a:gd name="connsiteX5" fmla="*/ 45369 w 169972"/>
                  <a:gd name="connsiteY5" fmla="*/ 8938 h 169175"/>
                  <a:gd name="connsiteX6" fmla="*/ 38979 w 169972"/>
                  <a:gd name="connsiteY6" fmla="*/ 15322 h 169175"/>
                  <a:gd name="connsiteX7" fmla="*/ 32589 w 169972"/>
                  <a:gd name="connsiteY7" fmla="*/ 8938 h 169175"/>
                  <a:gd name="connsiteX8" fmla="*/ 32589 w 169972"/>
                  <a:gd name="connsiteY8" fmla="*/ 0 h 169175"/>
                  <a:gd name="connsiteX9" fmla="*/ 0 w 169972"/>
                  <a:gd name="connsiteY9" fmla="*/ 0 h 169175"/>
                  <a:gd name="connsiteX10" fmla="*/ 0 w 169972"/>
                  <a:gd name="connsiteY10" fmla="*/ 169176 h 169175"/>
                  <a:gd name="connsiteX11" fmla="*/ 169973 w 169972"/>
                  <a:gd name="connsiteY11" fmla="*/ 169176 h 169175"/>
                  <a:gd name="connsiteX12" fmla="*/ 169973 w 169972"/>
                  <a:gd name="connsiteY12" fmla="*/ 0 h 169175"/>
                  <a:gd name="connsiteX13" fmla="*/ 137384 w 169972"/>
                  <a:gd name="connsiteY13" fmla="*/ 0 h 169175"/>
                  <a:gd name="connsiteX14" fmla="*/ 137384 w 169972"/>
                  <a:gd name="connsiteY14" fmla="*/ 8938 h 169175"/>
                  <a:gd name="connsiteX15" fmla="*/ 23004 w 169972"/>
                  <a:gd name="connsiteY15" fmla="*/ 144278 h 169175"/>
                  <a:gd name="connsiteX16" fmla="*/ 15336 w 169972"/>
                  <a:gd name="connsiteY16" fmla="*/ 136617 h 169175"/>
                  <a:gd name="connsiteX17" fmla="*/ 23004 w 169972"/>
                  <a:gd name="connsiteY17" fmla="*/ 128957 h 169175"/>
                  <a:gd name="connsiteX18" fmla="*/ 30672 w 169972"/>
                  <a:gd name="connsiteY18" fmla="*/ 136617 h 169175"/>
                  <a:gd name="connsiteX19" fmla="*/ 30672 w 169972"/>
                  <a:gd name="connsiteY19" fmla="*/ 136617 h 169175"/>
                  <a:gd name="connsiteX20" fmla="*/ 23004 w 169972"/>
                  <a:gd name="connsiteY20" fmla="*/ 144278 h 169175"/>
                  <a:gd name="connsiteX21" fmla="*/ 23004 w 169972"/>
                  <a:gd name="connsiteY21" fmla="*/ 144278 h 169175"/>
                  <a:gd name="connsiteX22" fmla="*/ 23004 w 169972"/>
                  <a:gd name="connsiteY22" fmla="*/ 144278 h 169175"/>
                  <a:gd name="connsiteX23" fmla="*/ 23004 w 169972"/>
                  <a:gd name="connsiteY23" fmla="*/ 113635 h 169175"/>
                  <a:gd name="connsiteX24" fmla="*/ 15336 w 169972"/>
                  <a:gd name="connsiteY24" fmla="*/ 105974 h 169175"/>
                  <a:gd name="connsiteX25" fmla="*/ 23004 w 169972"/>
                  <a:gd name="connsiteY25" fmla="*/ 98313 h 169175"/>
                  <a:gd name="connsiteX26" fmla="*/ 30672 w 169972"/>
                  <a:gd name="connsiteY26" fmla="*/ 105974 h 169175"/>
                  <a:gd name="connsiteX27" fmla="*/ 30672 w 169972"/>
                  <a:gd name="connsiteY27" fmla="*/ 105974 h 169175"/>
                  <a:gd name="connsiteX28" fmla="*/ 23004 w 169972"/>
                  <a:gd name="connsiteY28" fmla="*/ 113635 h 169175"/>
                  <a:gd name="connsiteX29" fmla="*/ 23004 w 169972"/>
                  <a:gd name="connsiteY29" fmla="*/ 113635 h 169175"/>
                  <a:gd name="connsiteX30" fmla="*/ 23004 w 169972"/>
                  <a:gd name="connsiteY30" fmla="*/ 82992 h 169175"/>
                  <a:gd name="connsiteX31" fmla="*/ 15336 w 169972"/>
                  <a:gd name="connsiteY31" fmla="*/ 75331 h 169175"/>
                  <a:gd name="connsiteX32" fmla="*/ 23004 w 169972"/>
                  <a:gd name="connsiteY32" fmla="*/ 67670 h 169175"/>
                  <a:gd name="connsiteX33" fmla="*/ 30672 w 169972"/>
                  <a:gd name="connsiteY33" fmla="*/ 75331 h 169175"/>
                  <a:gd name="connsiteX34" fmla="*/ 30672 w 169972"/>
                  <a:gd name="connsiteY34" fmla="*/ 75331 h 169175"/>
                  <a:gd name="connsiteX35" fmla="*/ 23004 w 169972"/>
                  <a:gd name="connsiteY35" fmla="*/ 82992 h 169175"/>
                  <a:gd name="connsiteX36" fmla="*/ 23004 w 169972"/>
                  <a:gd name="connsiteY36" fmla="*/ 52349 h 169175"/>
                  <a:gd name="connsiteX37" fmla="*/ 15336 w 169972"/>
                  <a:gd name="connsiteY37" fmla="*/ 44688 h 169175"/>
                  <a:gd name="connsiteX38" fmla="*/ 23004 w 169972"/>
                  <a:gd name="connsiteY38" fmla="*/ 37027 h 169175"/>
                  <a:gd name="connsiteX39" fmla="*/ 30672 w 169972"/>
                  <a:gd name="connsiteY39" fmla="*/ 44688 h 169175"/>
                  <a:gd name="connsiteX40" fmla="*/ 30672 w 169972"/>
                  <a:gd name="connsiteY40" fmla="*/ 44688 h 169175"/>
                  <a:gd name="connsiteX41" fmla="*/ 23004 w 169972"/>
                  <a:gd name="connsiteY41" fmla="*/ 52349 h 169175"/>
                  <a:gd name="connsiteX42" fmla="*/ 53676 w 169972"/>
                  <a:gd name="connsiteY42" fmla="*/ 144278 h 169175"/>
                  <a:gd name="connsiteX43" fmla="*/ 46008 w 169972"/>
                  <a:gd name="connsiteY43" fmla="*/ 136617 h 169175"/>
                  <a:gd name="connsiteX44" fmla="*/ 53676 w 169972"/>
                  <a:gd name="connsiteY44" fmla="*/ 128957 h 169175"/>
                  <a:gd name="connsiteX45" fmla="*/ 61344 w 169972"/>
                  <a:gd name="connsiteY45" fmla="*/ 136617 h 169175"/>
                  <a:gd name="connsiteX46" fmla="*/ 61344 w 169972"/>
                  <a:gd name="connsiteY46" fmla="*/ 136617 h 169175"/>
                  <a:gd name="connsiteX47" fmla="*/ 53676 w 169972"/>
                  <a:gd name="connsiteY47" fmla="*/ 144278 h 169175"/>
                  <a:gd name="connsiteX48" fmla="*/ 53676 w 169972"/>
                  <a:gd name="connsiteY48" fmla="*/ 144278 h 169175"/>
                  <a:gd name="connsiteX49" fmla="*/ 53676 w 169972"/>
                  <a:gd name="connsiteY49" fmla="*/ 144278 h 169175"/>
                  <a:gd name="connsiteX50" fmla="*/ 53676 w 169972"/>
                  <a:gd name="connsiteY50" fmla="*/ 113635 h 169175"/>
                  <a:gd name="connsiteX51" fmla="*/ 46008 w 169972"/>
                  <a:gd name="connsiteY51" fmla="*/ 105974 h 169175"/>
                  <a:gd name="connsiteX52" fmla="*/ 53676 w 169972"/>
                  <a:gd name="connsiteY52" fmla="*/ 98313 h 169175"/>
                  <a:gd name="connsiteX53" fmla="*/ 61344 w 169972"/>
                  <a:gd name="connsiteY53" fmla="*/ 105974 h 169175"/>
                  <a:gd name="connsiteX54" fmla="*/ 61344 w 169972"/>
                  <a:gd name="connsiteY54" fmla="*/ 105974 h 169175"/>
                  <a:gd name="connsiteX55" fmla="*/ 53676 w 169972"/>
                  <a:gd name="connsiteY55" fmla="*/ 113635 h 169175"/>
                  <a:gd name="connsiteX56" fmla="*/ 53676 w 169972"/>
                  <a:gd name="connsiteY56" fmla="*/ 113635 h 169175"/>
                  <a:gd name="connsiteX57" fmla="*/ 53676 w 169972"/>
                  <a:gd name="connsiteY57" fmla="*/ 113635 h 169175"/>
                  <a:gd name="connsiteX58" fmla="*/ 53676 w 169972"/>
                  <a:gd name="connsiteY58" fmla="*/ 82992 h 169175"/>
                  <a:gd name="connsiteX59" fmla="*/ 46008 w 169972"/>
                  <a:gd name="connsiteY59" fmla="*/ 75331 h 169175"/>
                  <a:gd name="connsiteX60" fmla="*/ 53676 w 169972"/>
                  <a:gd name="connsiteY60" fmla="*/ 67670 h 169175"/>
                  <a:gd name="connsiteX61" fmla="*/ 61344 w 169972"/>
                  <a:gd name="connsiteY61" fmla="*/ 75331 h 169175"/>
                  <a:gd name="connsiteX62" fmla="*/ 61344 w 169972"/>
                  <a:gd name="connsiteY62" fmla="*/ 75331 h 169175"/>
                  <a:gd name="connsiteX63" fmla="*/ 53676 w 169972"/>
                  <a:gd name="connsiteY63" fmla="*/ 82992 h 169175"/>
                  <a:gd name="connsiteX64" fmla="*/ 53676 w 169972"/>
                  <a:gd name="connsiteY64" fmla="*/ 82992 h 169175"/>
                  <a:gd name="connsiteX65" fmla="*/ 53676 w 169972"/>
                  <a:gd name="connsiteY65" fmla="*/ 82992 h 169175"/>
                  <a:gd name="connsiteX66" fmla="*/ 53676 w 169972"/>
                  <a:gd name="connsiteY66" fmla="*/ 52349 h 169175"/>
                  <a:gd name="connsiteX67" fmla="*/ 46008 w 169972"/>
                  <a:gd name="connsiteY67" fmla="*/ 44688 h 169175"/>
                  <a:gd name="connsiteX68" fmla="*/ 53676 w 169972"/>
                  <a:gd name="connsiteY68" fmla="*/ 37027 h 169175"/>
                  <a:gd name="connsiteX69" fmla="*/ 61344 w 169972"/>
                  <a:gd name="connsiteY69" fmla="*/ 44688 h 169175"/>
                  <a:gd name="connsiteX70" fmla="*/ 61344 w 169972"/>
                  <a:gd name="connsiteY70" fmla="*/ 44688 h 169175"/>
                  <a:gd name="connsiteX71" fmla="*/ 53676 w 169972"/>
                  <a:gd name="connsiteY71" fmla="*/ 52349 h 169175"/>
                  <a:gd name="connsiteX72" fmla="*/ 53676 w 169972"/>
                  <a:gd name="connsiteY72" fmla="*/ 52349 h 169175"/>
                  <a:gd name="connsiteX73" fmla="*/ 53676 w 169972"/>
                  <a:gd name="connsiteY73" fmla="*/ 52349 h 169175"/>
                  <a:gd name="connsiteX74" fmla="*/ 84348 w 169972"/>
                  <a:gd name="connsiteY74" fmla="*/ 144278 h 169175"/>
                  <a:gd name="connsiteX75" fmla="*/ 76679 w 169972"/>
                  <a:gd name="connsiteY75" fmla="*/ 136617 h 169175"/>
                  <a:gd name="connsiteX76" fmla="*/ 84348 w 169972"/>
                  <a:gd name="connsiteY76" fmla="*/ 128957 h 169175"/>
                  <a:gd name="connsiteX77" fmla="*/ 92015 w 169972"/>
                  <a:gd name="connsiteY77" fmla="*/ 136617 h 169175"/>
                  <a:gd name="connsiteX78" fmla="*/ 92015 w 169972"/>
                  <a:gd name="connsiteY78" fmla="*/ 136617 h 169175"/>
                  <a:gd name="connsiteX79" fmla="*/ 84348 w 169972"/>
                  <a:gd name="connsiteY79" fmla="*/ 144278 h 169175"/>
                  <a:gd name="connsiteX80" fmla="*/ 84348 w 169972"/>
                  <a:gd name="connsiteY80" fmla="*/ 144278 h 169175"/>
                  <a:gd name="connsiteX81" fmla="*/ 84348 w 169972"/>
                  <a:gd name="connsiteY81" fmla="*/ 144278 h 169175"/>
                  <a:gd name="connsiteX82" fmla="*/ 84348 w 169972"/>
                  <a:gd name="connsiteY82" fmla="*/ 113635 h 169175"/>
                  <a:gd name="connsiteX83" fmla="*/ 76679 w 169972"/>
                  <a:gd name="connsiteY83" fmla="*/ 105974 h 169175"/>
                  <a:gd name="connsiteX84" fmla="*/ 84348 w 169972"/>
                  <a:gd name="connsiteY84" fmla="*/ 98313 h 169175"/>
                  <a:gd name="connsiteX85" fmla="*/ 92015 w 169972"/>
                  <a:gd name="connsiteY85" fmla="*/ 105974 h 169175"/>
                  <a:gd name="connsiteX86" fmla="*/ 92015 w 169972"/>
                  <a:gd name="connsiteY86" fmla="*/ 105974 h 169175"/>
                  <a:gd name="connsiteX87" fmla="*/ 84348 w 169972"/>
                  <a:gd name="connsiteY87" fmla="*/ 113635 h 169175"/>
                  <a:gd name="connsiteX88" fmla="*/ 84348 w 169972"/>
                  <a:gd name="connsiteY88" fmla="*/ 113635 h 169175"/>
                  <a:gd name="connsiteX89" fmla="*/ 84348 w 169972"/>
                  <a:gd name="connsiteY89" fmla="*/ 113635 h 169175"/>
                  <a:gd name="connsiteX90" fmla="*/ 84348 w 169972"/>
                  <a:gd name="connsiteY90" fmla="*/ 82992 h 169175"/>
                  <a:gd name="connsiteX91" fmla="*/ 76679 w 169972"/>
                  <a:gd name="connsiteY91" fmla="*/ 75331 h 169175"/>
                  <a:gd name="connsiteX92" fmla="*/ 84348 w 169972"/>
                  <a:gd name="connsiteY92" fmla="*/ 67670 h 169175"/>
                  <a:gd name="connsiteX93" fmla="*/ 92015 w 169972"/>
                  <a:gd name="connsiteY93" fmla="*/ 75331 h 169175"/>
                  <a:gd name="connsiteX94" fmla="*/ 92015 w 169972"/>
                  <a:gd name="connsiteY94" fmla="*/ 75331 h 169175"/>
                  <a:gd name="connsiteX95" fmla="*/ 84348 w 169972"/>
                  <a:gd name="connsiteY95" fmla="*/ 82992 h 169175"/>
                  <a:gd name="connsiteX96" fmla="*/ 84348 w 169972"/>
                  <a:gd name="connsiteY96" fmla="*/ 82992 h 169175"/>
                  <a:gd name="connsiteX97" fmla="*/ 84348 w 169972"/>
                  <a:gd name="connsiteY97" fmla="*/ 52349 h 169175"/>
                  <a:gd name="connsiteX98" fmla="*/ 76679 w 169972"/>
                  <a:gd name="connsiteY98" fmla="*/ 44688 h 169175"/>
                  <a:gd name="connsiteX99" fmla="*/ 84348 w 169972"/>
                  <a:gd name="connsiteY99" fmla="*/ 37027 h 169175"/>
                  <a:gd name="connsiteX100" fmla="*/ 92015 w 169972"/>
                  <a:gd name="connsiteY100" fmla="*/ 44688 h 169175"/>
                  <a:gd name="connsiteX101" fmla="*/ 92015 w 169972"/>
                  <a:gd name="connsiteY101" fmla="*/ 44688 h 169175"/>
                  <a:gd name="connsiteX102" fmla="*/ 84348 w 169972"/>
                  <a:gd name="connsiteY102" fmla="*/ 52349 h 169175"/>
                  <a:gd name="connsiteX103" fmla="*/ 84348 w 169972"/>
                  <a:gd name="connsiteY103" fmla="*/ 52349 h 169175"/>
                  <a:gd name="connsiteX104" fmla="*/ 115019 w 169972"/>
                  <a:gd name="connsiteY104" fmla="*/ 144278 h 169175"/>
                  <a:gd name="connsiteX105" fmla="*/ 107351 w 169972"/>
                  <a:gd name="connsiteY105" fmla="*/ 136617 h 169175"/>
                  <a:gd name="connsiteX106" fmla="*/ 115019 w 169972"/>
                  <a:gd name="connsiteY106" fmla="*/ 128957 h 169175"/>
                  <a:gd name="connsiteX107" fmla="*/ 122687 w 169972"/>
                  <a:gd name="connsiteY107" fmla="*/ 136617 h 169175"/>
                  <a:gd name="connsiteX108" fmla="*/ 122687 w 169972"/>
                  <a:gd name="connsiteY108" fmla="*/ 136617 h 169175"/>
                  <a:gd name="connsiteX109" fmla="*/ 115019 w 169972"/>
                  <a:gd name="connsiteY109" fmla="*/ 144278 h 169175"/>
                  <a:gd name="connsiteX110" fmla="*/ 115019 w 169972"/>
                  <a:gd name="connsiteY110" fmla="*/ 144278 h 169175"/>
                  <a:gd name="connsiteX111" fmla="*/ 115019 w 169972"/>
                  <a:gd name="connsiteY111" fmla="*/ 144278 h 169175"/>
                  <a:gd name="connsiteX112" fmla="*/ 115019 w 169972"/>
                  <a:gd name="connsiteY112" fmla="*/ 113635 h 169175"/>
                  <a:gd name="connsiteX113" fmla="*/ 107351 w 169972"/>
                  <a:gd name="connsiteY113" fmla="*/ 105974 h 169175"/>
                  <a:gd name="connsiteX114" fmla="*/ 115019 w 169972"/>
                  <a:gd name="connsiteY114" fmla="*/ 98313 h 169175"/>
                  <a:gd name="connsiteX115" fmla="*/ 122687 w 169972"/>
                  <a:gd name="connsiteY115" fmla="*/ 105974 h 169175"/>
                  <a:gd name="connsiteX116" fmla="*/ 122687 w 169972"/>
                  <a:gd name="connsiteY116" fmla="*/ 105974 h 169175"/>
                  <a:gd name="connsiteX117" fmla="*/ 115019 w 169972"/>
                  <a:gd name="connsiteY117" fmla="*/ 113635 h 169175"/>
                  <a:gd name="connsiteX118" fmla="*/ 115019 w 169972"/>
                  <a:gd name="connsiteY118" fmla="*/ 113635 h 169175"/>
                  <a:gd name="connsiteX119" fmla="*/ 115019 w 169972"/>
                  <a:gd name="connsiteY119" fmla="*/ 113635 h 169175"/>
                  <a:gd name="connsiteX120" fmla="*/ 115019 w 169972"/>
                  <a:gd name="connsiteY120" fmla="*/ 82992 h 169175"/>
                  <a:gd name="connsiteX121" fmla="*/ 107351 w 169972"/>
                  <a:gd name="connsiteY121" fmla="*/ 75331 h 169175"/>
                  <a:gd name="connsiteX122" fmla="*/ 115019 w 169972"/>
                  <a:gd name="connsiteY122" fmla="*/ 67670 h 169175"/>
                  <a:gd name="connsiteX123" fmla="*/ 122687 w 169972"/>
                  <a:gd name="connsiteY123" fmla="*/ 75331 h 169175"/>
                  <a:gd name="connsiteX124" fmla="*/ 122687 w 169972"/>
                  <a:gd name="connsiteY124" fmla="*/ 75331 h 169175"/>
                  <a:gd name="connsiteX125" fmla="*/ 115019 w 169972"/>
                  <a:gd name="connsiteY125" fmla="*/ 82992 h 169175"/>
                  <a:gd name="connsiteX126" fmla="*/ 115019 w 169972"/>
                  <a:gd name="connsiteY126" fmla="*/ 82992 h 169175"/>
                  <a:gd name="connsiteX127" fmla="*/ 115019 w 169972"/>
                  <a:gd name="connsiteY127" fmla="*/ 52349 h 169175"/>
                  <a:gd name="connsiteX128" fmla="*/ 107351 w 169972"/>
                  <a:gd name="connsiteY128" fmla="*/ 44688 h 169175"/>
                  <a:gd name="connsiteX129" fmla="*/ 115019 w 169972"/>
                  <a:gd name="connsiteY129" fmla="*/ 37027 h 169175"/>
                  <a:gd name="connsiteX130" fmla="*/ 122687 w 169972"/>
                  <a:gd name="connsiteY130" fmla="*/ 44688 h 169175"/>
                  <a:gd name="connsiteX131" fmla="*/ 122687 w 169972"/>
                  <a:gd name="connsiteY131" fmla="*/ 44688 h 169175"/>
                  <a:gd name="connsiteX132" fmla="*/ 115019 w 169972"/>
                  <a:gd name="connsiteY132" fmla="*/ 52349 h 169175"/>
                  <a:gd name="connsiteX133" fmla="*/ 115019 w 169972"/>
                  <a:gd name="connsiteY133" fmla="*/ 52349 h 169175"/>
                  <a:gd name="connsiteX134" fmla="*/ 145691 w 169972"/>
                  <a:gd name="connsiteY134" fmla="*/ 113635 h 169175"/>
                  <a:gd name="connsiteX135" fmla="*/ 138023 w 169972"/>
                  <a:gd name="connsiteY135" fmla="*/ 105974 h 169175"/>
                  <a:gd name="connsiteX136" fmla="*/ 145691 w 169972"/>
                  <a:gd name="connsiteY136" fmla="*/ 98313 h 169175"/>
                  <a:gd name="connsiteX137" fmla="*/ 153358 w 169972"/>
                  <a:gd name="connsiteY137" fmla="*/ 105974 h 169175"/>
                  <a:gd name="connsiteX138" fmla="*/ 153358 w 169972"/>
                  <a:gd name="connsiteY138" fmla="*/ 105974 h 169175"/>
                  <a:gd name="connsiteX139" fmla="*/ 145691 w 169972"/>
                  <a:gd name="connsiteY139" fmla="*/ 113635 h 169175"/>
                  <a:gd name="connsiteX140" fmla="*/ 145691 w 169972"/>
                  <a:gd name="connsiteY140" fmla="*/ 113635 h 169175"/>
                  <a:gd name="connsiteX141" fmla="*/ 145691 w 169972"/>
                  <a:gd name="connsiteY141" fmla="*/ 113635 h 169175"/>
                  <a:gd name="connsiteX142" fmla="*/ 145691 w 169972"/>
                  <a:gd name="connsiteY142" fmla="*/ 37027 h 169175"/>
                  <a:gd name="connsiteX143" fmla="*/ 153358 w 169972"/>
                  <a:gd name="connsiteY143" fmla="*/ 44688 h 169175"/>
                  <a:gd name="connsiteX144" fmla="*/ 145691 w 169972"/>
                  <a:gd name="connsiteY144" fmla="*/ 52349 h 169175"/>
                  <a:gd name="connsiteX145" fmla="*/ 138023 w 169972"/>
                  <a:gd name="connsiteY145" fmla="*/ 44688 h 169175"/>
                  <a:gd name="connsiteX146" fmla="*/ 138023 w 169972"/>
                  <a:gd name="connsiteY146" fmla="*/ 44688 h 169175"/>
                  <a:gd name="connsiteX147" fmla="*/ 145691 w 169972"/>
                  <a:gd name="connsiteY147" fmla="*/ 37027 h 169175"/>
                  <a:gd name="connsiteX148" fmla="*/ 145691 w 169972"/>
                  <a:gd name="connsiteY148" fmla="*/ 37027 h 169175"/>
                  <a:gd name="connsiteX149" fmla="*/ 145691 w 169972"/>
                  <a:gd name="connsiteY149" fmla="*/ 37027 h 169175"/>
                  <a:gd name="connsiteX150" fmla="*/ 145691 w 169972"/>
                  <a:gd name="connsiteY150" fmla="*/ 67670 h 169175"/>
                  <a:gd name="connsiteX151" fmla="*/ 153358 w 169972"/>
                  <a:gd name="connsiteY151" fmla="*/ 75331 h 169175"/>
                  <a:gd name="connsiteX152" fmla="*/ 145691 w 169972"/>
                  <a:gd name="connsiteY152" fmla="*/ 82992 h 169175"/>
                  <a:gd name="connsiteX153" fmla="*/ 138023 w 169972"/>
                  <a:gd name="connsiteY153" fmla="*/ 75331 h 169175"/>
                  <a:gd name="connsiteX154" fmla="*/ 138023 w 169972"/>
                  <a:gd name="connsiteY154" fmla="*/ 75331 h 169175"/>
                  <a:gd name="connsiteX155" fmla="*/ 145052 w 169972"/>
                  <a:gd name="connsiteY155" fmla="*/ 67032 h 169175"/>
                  <a:gd name="connsiteX156" fmla="*/ 145691 w 169972"/>
                  <a:gd name="connsiteY156" fmla="*/ 67670 h 169175"/>
                  <a:gd name="connsiteX157" fmla="*/ 145691 w 169972"/>
                  <a:gd name="connsiteY157" fmla="*/ 67670 h 16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69972" h="169175">
                    <a:moveTo>
                      <a:pt x="136745" y="8938"/>
                    </a:moveTo>
                    <a:cubicBezTo>
                      <a:pt x="136745" y="12768"/>
                      <a:pt x="134189" y="15322"/>
                      <a:pt x="130355" y="15322"/>
                    </a:cubicBezTo>
                    <a:cubicBezTo>
                      <a:pt x="126521" y="15322"/>
                      <a:pt x="123965" y="12768"/>
                      <a:pt x="123965" y="8938"/>
                    </a:cubicBezTo>
                    <a:lnTo>
                      <a:pt x="123965" y="0"/>
                    </a:lnTo>
                    <a:lnTo>
                      <a:pt x="45369" y="0"/>
                    </a:lnTo>
                    <a:lnTo>
                      <a:pt x="45369" y="8938"/>
                    </a:lnTo>
                    <a:cubicBezTo>
                      <a:pt x="45369" y="12768"/>
                      <a:pt x="42813" y="15322"/>
                      <a:pt x="38979" y="15322"/>
                    </a:cubicBezTo>
                    <a:cubicBezTo>
                      <a:pt x="35145" y="15322"/>
                      <a:pt x="32589" y="12768"/>
                      <a:pt x="32589" y="8938"/>
                    </a:cubicBezTo>
                    <a:lnTo>
                      <a:pt x="32589" y="0"/>
                    </a:lnTo>
                    <a:lnTo>
                      <a:pt x="0" y="0"/>
                    </a:lnTo>
                    <a:lnTo>
                      <a:pt x="0" y="169176"/>
                    </a:lnTo>
                    <a:lnTo>
                      <a:pt x="169973" y="169176"/>
                    </a:lnTo>
                    <a:lnTo>
                      <a:pt x="169973" y="0"/>
                    </a:lnTo>
                    <a:lnTo>
                      <a:pt x="137384" y="0"/>
                    </a:lnTo>
                    <a:lnTo>
                      <a:pt x="137384" y="8938"/>
                    </a:lnTo>
                    <a:close/>
                    <a:moveTo>
                      <a:pt x="23004" y="144278"/>
                    </a:moveTo>
                    <a:cubicBezTo>
                      <a:pt x="18531" y="144278"/>
                      <a:pt x="15336" y="141086"/>
                      <a:pt x="15336" y="136617"/>
                    </a:cubicBezTo>
                    <a:cubicBezTo>
                      <a:pt x="15336" y="132149"/>
                      <a:pt x="18531" y="128957"/>
                      <a:pt x="23004" y="128957"/>
                    </a:cubicBezTo>
                    <a:cubicBezTo>
                      <a:pt x="27477" y="128957"/>
                      <a:pt x="30672" y="132149"/>
                      <a:pt x="30672" y="136617"/>
                    </a:cubicBezTo>
                    <a:lnTo>
                      <a:pt x="30672" y="136617"/>
                    </a:lnTo>
                    <a:cubicBezTo>
                      <a:pt x="30672" y="140448"/>
                      <a:pt x="27477" y="144278"/>
                      <a:pt x="23004" y="144278"/>
                    </a:cubicBezTo>
                    <a:lnTo>
                      <a:pt x="23004" y="144278"/>
                    </a:lnTo>
                    <a:lnTo>
                      <a:pt x="23004" y="144278"/>
                    </a:lnTo>
                    <a:close/>
                    <a:moveTo>
                      <a:pt x="23004" y="113635"/>
                    </a:moveTo>
                    <a:cubicBezTo>
                      <a:pt x="18531" y="113635"/>
                      <a:pt x="15336" y="110443"/>
                      <a:pt x="15336" y="105974"/>
                    </a:cubicBezTo>
                    <a:cubicBezTo>
                      <a:pt x="15336" y="101505"/>
                      <a:pt x="18531" y="98313"/>
                      <a:pt x="23004" y="98313"/>
                    </a:cubicBezTo>
                    <a:cubicBezTo>
                      <a:pt x="27477" y="98313"/>
                      <a:pt x="30672" y="101505"/>
                      <a:pt x="30672" y="105974"/>
                    </a:cubicBezTo>
                    <a:cubicBezTo>
                      <a:pt x="30672" y="105974"/>
                      <a:pt x="30672" y="105974"/>
                      <a:pt x="30672" y="105974"/>
                    </a:cubicBezTo>
                    <a:cubicBezTo>
                      <a:pt x="30672" y="109805"/>
                      <a:pt x="27477" y="113635"/>
                      <a:pt x="23004" y="113635"/>
                    </a:cubicBezTo>
                    <a:lnTo>
                      <a:pt x="23004" y="113635"/>
                    </a:lnTo>
                    <a:close/>
                    <a:moveTo>
                      <a:pt x="23004" y="82992"/>
                    </a:moveTo>
                    <a:cubicBezTo>
                      <a:pt x="18531" y="82992"/>
                      <a:pt x="15336" y="79800"/>
                      <a:pt x="15336" y="75331"/>
                    </a:cubicBezTo>
                    <a:cubicBezTo>
                      <a:pt x="15336" y="70862"/>
                      <a:pt x="18531" y="67670"/>
                      <a:pt x="23004" y="67670"/>
                    </a:cubicBezTo>
                    <a:cubicBezTo>
                      <a:pt x="27477" y="67670"/>
                      <a:pt x="30672" y="70862"/>
                      <a:pt x="30672" y="75331"/>
                    </a:cubicBezTo>
                    <a:lnTo>
                      <a:pt x="30672" y="75331"/>
                    </a:lnTo>
                    <a:cubicBezTo>
                      <a:pt x="30672" y="79162"/>
                      <a:pt x="27477" y="82992"/>
                      <a:pt x="23004" y="82992"/>
                    </a:cubicBezTo>
                    <a:close/>
                    <a:moveTo>
                      <a:pt x="23004" y="52349"/>
                    </a:moveTo>
                    <a:cubicBezTo>
                      <a:pt x="18531" y="52349"/>
                      <a:pt x="15336" y="49157"/>
                      <a:pt x="15336" y="44688"/>
                    </a:cubicBezTo>
                    <a:cubicBezTo>
                      <a:pt x="15336" y="40219"/>
                      <a:pt x="18531" y="37027"/>
                      <a:pt x="23004" y="37027"/>
                    </a:cubicBezTo>
                    <a:cubicBezTo>
                      <a:pt x="27477" y="37027"/>
                      <a:pt x="30672" y="40219"/>
                      <a:pt x="30672" y="44688"/>
                    </a:cubicBezTo>
                    <a:lnTo>
                      <a:pt x="30672" y="44688"/>
                    </a:lnTo>
                    <a:cubicBezTo>
                      <a:pt x="30672" y="48518"/>
                      <a:pt x="27477" y="52349"/>
                      <a:pt x="23004" y="52349"/>
                    </a:cubicBezTo>
                    <a:close/>
                    <a:moveTo>
                      <a:pt x="53676" y="144278"/>
                    </a:moveTo>
                    <a:cubicBezTo>
                      <a:pt x="49203" y="144278"/>
                      <a:pt x="46008" y="141086"/>
                      <a:pt x="46008" y="136617"/>
                    </a:cubicBezTo>
                    <a:cubicBezTo>
                      <a:pt x="46008" y="132149"/>
                      <a:pt x="49203" y="128957"/>
                      <a:pt x="53676" y="128957"/>
                    </a:cubicBezTo>
                    <a:cubicBezTo>
                      <a:pt x="58149" y="128957"/>
                      <a:pt x="61344" y="132149"/>
                      <a:pt x="61344" y="136617"/>
                    </a:cubicBezTo>
                    <a:lnTo>
                      <a:pt x="61344" y="136617"/>
                    </a:lnTo>
                    <a:cubicBezTo>
                      <a:pt x="61344" y="140448"/>
                      <a:pt x="58149" y="144278"/>
                      <a:pt x="53676" y="144278"/>
                    </a:cubicBezTo>
                    <a:cubicBezTo>
                      <a:pt x="53676" y="144278"/>
                      <a:pt x="53676" y="144278"/>
                      <a:pt x="53676" y="144278"/>
                    </a:cubicBezTo>
                    <a:lnTo>
                      <a:pt x="53676" y="144278"/>
                    </a:lnTo>
                    <a:close/>
                    <a:moveTo>
                      <a:pt x="53676" y="113635"/>
                    </a:moveTo>
                    <a:cubicBezTo>
                      <a:pt x="49203" y="113635"/>
                      <a:pt x="46008" y="110443"/>
                      <a:pt x="46008" y="105974"/>
                    </a:cubicBezTo>
                    <a:cubicBezTo>
                      <a:pt x="46008" y="101505"/>
                      <a:pt x="49203" y="98313"/>
                      <a:pt x="53676" y="98313"/>
                    </a:cubicBezTo>
                    <a:cubicBezTo>
                      <a:pt x="58149" y="98313"/>
                      <a:pt x="61344" y="101505"/>
                      <a:pt x="61344" y="105974"/>
                    </a:cubicBezTo>
                    <a:cubicBezTo>
                      <a:pt x="61344" y="105974"/>
                      <a:pt x="61344" y="105974"/>
                      <a:pt x="61344" y="105974"/>
                    </a:cubicBezTo>
                    <a:cubicBezTo>
                      <a:pt x="61344" y="109805"/>
                      <a:pt x="58149" y="113635"/>
                      <a:pt x="53676" y="113635"/>
                    </a:cubicBezTo>
                    <a:cubicBezTo>
                      <a:pt x="53676" y="113635"/>
                      <a:pt x="53676" y="113635"/>
                      <a:pt x="53676" y="113635"/>
                    </a:cubicBezTo>
                    <a:lnTo>
                      <a:pt x="53676" y="113635"/>
                    </a:lnTo>
                    <a:close/>
                    <a:moveTo>
                      <a:pt x="53676" y="82992"/>
                    </a:moveTo>
                    <a:cubicBezTo>
                      <a:pt x="49203" y="82992"/>
                      <a:pt x="46008" y="79800"/>
                      <a:pt x="46008" y="75331"/>
                    </a:cubicBezTo>
                    <a:cubicBezTo>
                      <a:pt x="46008" y="70862"/>
                      <a:pt x="49203" y="67670"/>
                      <a:pt x="53676" y="67670"/>
                    </a:cubicBezTo>
                    <a:cubicBezTo>
                      <a:pt x="58149" y="67670"/>
                      <a:pt x="61344" y="70862"/>
                      <a:pt x="61344" y="75331"/>
                    </a:cubicBezTo>
                    <a:lnTo>
                      <a:pt x="61344" y="75331"/>
                    </a:lnTo>
                    <a:cubicBezTo>
                      <a:pt x="61344" y="79162"/>
                      <a:pt x="58149" y="82992"/>
                      <a:pt x="53676" y="82992"/>
                    </a:cubicBezTo>
                    <a:cubicBezTo>
                      <a:pt x="53676" y="82992"/>
                      <a:pt x="53676" y="82992"/>
                      <a:pt x="53676" y="82992"/>
                    </a:cubicBezTo>
                    <a:lnTo>
                      <a:pt x="53676" y="82992"/>
                    </a:lnTo>
                    <a:close/>
                    <a:moveTo>
                      <a:pt x="53676" y="52349"/>
                    </a:moveTo>
                    <a:cubicBezTo>
                      <a:pt x="49203" y="52349"/>
                      <a:pt x="46008" y="49157"/>
                      <a:pt x="46008" y="44688"/>
                    </a:cubicBezTo>
                    <a:cubicBezTo>
                      <a:pt x="46008" y="40219"/>
                      <a:pt x="49203" y="37027"/>
                      <a:pt x="53676" y="37027"/>
                    </a:cubicBezTo>
                    <a:cubicBezTo>
                      <a:pt x="58149" y="37027"/>
                      <a:pt x="61344" y="40219"/>
                      <a:pt x="61344" y="44688"/>
                    </a:cubicBezTo>
                    <a:lnTo>
                      <a:pt x="61344" y="44688"/>
                    </a:lnTo>
                    <a:cubicBezTo>
                      <a:pt x="61344" y="48518"/>
                      <a:pt x="58149" y="52349"/>
                      <a:pt x="53676" y="52349"/>
                    </a:cubicBezTo>
                    <a:cubicBezTo>
                      <a:pt x="53676" y="52349"/>
                      <a:pt x="53676" y="52349"/>
                      <a:pt x="53676" y="52349"/>
                    </a:cubicBezTo>
                    <a:lnTo>
                      <a:pt x="53676" y="52349"/>
                    </a:lnTo>
                    <a:close/>
                    <a:moveTo>
                      <a:pt x="84348" y="144278"/>
                    </a:moveTo>
                    <a:cubicBezTo>
                      <a:pt x="79874" y="144278"/>
                      <a:pt x="76679" y="141086"/>
                      <a:pt x="76679" y="136617"/>
                    </a:cubicBezTo>
                    <a:cubicBezTo>
                      <a:pt x="76679" y="132149"/>
                      <a:pt x="79874" y="128957"/>
                      <a:pt x="84348" y="128957"/>
                    </a:cubicBezTo>
                    <a:cubicBezTo>
                      <a:pt x="88820" y="128957"/>
                      <a:pt x="92015" y="132149"/>
                      <a:pt x="92015" y="136617"/>
                    </a:cubicBezTo>
                    <a:cubicBezTo>
                      <a:pt x="92015" y="136617"/>
                      <a:pt x="92015" y="136617"/>
                      <a:pt x="92015" y="136617"/>
                    </a:cubicBezTo>
                    <a:cubicBezTo>
                      <a:pt x="92015" y="140448"/>
                      <a:pt x="88820" y="144278"/>
                      <a:pt x="84348" y="144278"/>
                    </a:cubicBezTo>
                    <a:cubicBezTo>
                      <a:pt x="84348" y="144278"/>
                      <a:pt x="84348" y="144278"/>
                      <a:pt x="84348" y="144278"/>
                    </a:cubicBezTo>
                    <a:lnTo>
                      <a:pt x="84348" y="144278"/>
                    </a:lnTo>
                    <a:close/>
                    <a:moveTo>
                      <a:pt x="84348" y="113635"/>
                    </a:moveTo>
                    <a:cubicBezTo>
                      <a:pt x="79874" y="113635"/>
                      <a:pt x="76679" y="110443"/>
                      <a:pt x="76679" y="105974"/>
                    </a:cubicBezTo>
                    <a:cubicBezTo>
                      <a:pt x="76679" y="101505"/>
                      <a:pt x="79874" y="98313"/>
                      <a:pt x="84348" y="98313"/>
                    </a:cubicBezTo>
                    <a:cubicBezTo>
                      <a:pt x="88820" y="98313"/>
                      <a:pt x="92015" y="101505"/>
                      <a:pt x="92015" y="105974"/>
                    </a:cubicBezTo>
                    <a:cubicBezTo>
                      <a:pt x="92015" y="105974"/>
                      <a:pt x="92015" y="105974"/>
                      <a:pt x="92015" y="105974"/>
                    </a:cubicBezTo>
                    <a:cubicBezTo>
                      <a:pt x="92015" y="109805"/>
                      <a:pt x="88820" y="113635"/>
                      <a:pt x="84348" y="113635"/>
                    </a:cubicBezTo>
                    <a:lnTo>
                      <a:pt x="84348" y="113635"/>
                    </a:lnTo>
                    <a:lnTo>
                      <a:pt x="84348" y="113635"/>
                    </a:lnTo>
                    <a:close/>
                    <a:moveTo>
                      <a:pt x="84348" y="82992"/>
                    </a:moveTo>
                    <a:cubicBezTo>
                      <a:pt x="79874" y="82992"/>
                      <a:pt x="76679" y="79800"/>
                      <a:pt x="76679" y="75331"/>
                    </a:cubicBezTo>
                    <a:cubicBezTo>
                      <a:pt x="76679" y="70862"/>
                      <a:pt x="79874" y="67670"/>
                      <a:pt x="84348" y="67670"/>
                    </a:cubicBezTo>
                    <a:cubicBezTo>
                      <a:pt x="88820" y="67670"/>
                      <a:pt x="92015" y="70862"/>
                      <a:pt x="92015" y="75331"/>
                    </a:cubicBezTo>
                    <a:cubicBezTo>
                      <a:pt x="92015" y="75331"/>
                      <a:pt x="92015" y="75331"/>
                      <a:pt x="92015" y="75331"/>
                    </a:cubicBezTo>
                    <a:cubicBezTo>
                      <a:pt x="92015" y="79162"/>
                      <a:pt x="88820" y="82992"/>
                      <a:pt x="84348" y="82992"/>
                    </a:cubicBezTo>
                    <a:lnTo>
                      <a:pt x="84348" y="82992"/>
                    </a:lnTo>
                    <a:close/>
                    <a:moveTo>
                      <a:pt x="84348" y="52349"/>
                    </a:moveTo>
                    <a:cubicBezTo>
                      <a:pt x="79874" y="52349"/>
                      <a:pt x="76679" y="49157"/>
                      <a:pt x="76679" y="44688"/>
                    </a:cubicBezTo>
                    <a:cubicBezTo>
                      <a:pt x="76679" y="40219"/>
                      <a:pt x="79874" y="37027"/>
                      <a:pt x="84348" y="37027"/>
                    </a:cubicBezTo>
                    <a:cubicBezTo>
                      <a:pt x="88820" y="37027"/>
                      <a:pt x="92015" y="40219"/>
                      <a:pt x="92015" y="44688"/>
                    </a:cubicBezTo>
                    <a:cubicBezTo>
                      <a:pt x="92015" y="44688"/>
                      <a:pt x="92015" y="44688"/>
                      <a:pt x="92015" y="44688"/>
                    </a:cubicBezTo>
                    <a:cubicBezTo>
                      <a:pt x="92015" y="48518"/>
                      <a:pt x="88820" y="52349"/>
                      <a:pt x="84348" y="52349"/>
                    </a:cubicBezTo>
                    <a:lnTo>
                      <a:pt x="84348" y="52349"/>
                    </a:lnTo>
                    <a:close/>
                    <a:moveTo>
                      <a:pt x="115019" y="144278"/>
                    </a:moveTo>
                    <a:cubicBezTo>
                      <a:pt x="110546" y="144278"/>
                      <a:pt x="107351" y="141086"/>
                      <a:pt x="107351" y="136617"/>
                    </a:cubicBezTo>
                    <a:cubicBezTo>
                      <a:pt x="107351" y="132149"/>
                      <a:pt x="110546" y="128957"/>
                      <a:pt x="115019" y="128957"/>
                    </a:cubicBezTo>
                    <a:cubicBezTo>
                      <a:pt x="119492" y="128957"/>
                      <a:pt x="122687" y="132149"/>
                      <a:pt x="122687" y="136617"/>
                    </a:cubicBezTo>
                    <a:cubicBezTo>
                      <a:pt x="122687" y="136617"/>
                      <a:pt x="122687" y="136617"/>
                      <a:pt x="122687" y="136617"/>
                    </a:cubicBezTo>
                    <a:cubicBezTo>
                      <a:pt x="123326" y="140448"/>
                      <a:pt x="119492" y="144278"/>
                      <a:pt x="115019" y="144278"/>
                    </a:cubicBezTo>
                    <a:cubicBezTo>
                      <a:pt x="115019" y="144278"/>
                      <a:pt x="115019" y="144278"/>
                      <a:pt x="115019" y="144278"/>
                    </a:cubicBezTo>
                    <a:lnTo>
                      <a:pt x="115019" y="144278"/>
                    </a:lnTo>
                    <a:close/>
                    <a:moveTo>
                      <a:pt x="115019" y="113635"/>
                    </a:moveTo>
                    <a:cubicBezTo>
                      <a:pt x="110546" y="113635"/>
                      <a:pt x="107351" y="110443"/>
                      <a:pt x="107351" y="105974"/>
                    </a:cubicBezTo>
                    <a:cubicBezTo>
                      <a:pt x="107351" y="101505"/>
                      <a:pt x="110546" y="98313"/>
                      <a:pt x="115019" y="98313"/>
                    </a:cubicBezTo>
                    <a:cubicBezTo>
                      <a:pt x="119492" y="98313"/>
                      <a:pt x="122687" y="101505"/>
                      <a:pt x="122687" y="105974"/>
                    </a:cubicBezTo>
                    <a:cubicBezTo>
                      <a:pt x="122687" y="105974"/>
                      <a:pt x="122687" y="105974"/>
                      <a:pt x="122687" y="105974"/>
                    </a:cubicBezTo>
                    <a:cubicBezTo>
                      <a:pt x="123326" y="109805"/>
                      <a:pt x="119492" y="113635"/>
                      <a:pt x="115019" y="113635"/>
                    </a:cubicBezTo>
                    <a:cubicBezTo>
                      <a:pt x="115019" y="113635"/>
                      <a:pt x="115019" y="113635"/>
                      <a:pt x="115019" y="113635"/>
                    </a:cubicBezTo>
                    <a:lnTo>
                      <a:pt x="115019" y="113635"/>
                    </a:lnTo>
                    <a:close/>
                    <a:moveTo>
                      <a:pt x="115019" y="82992"/>
                    </a:moveTo>
                    <a:cubicBezTo>
                      <a:pt x="110546" y="82992"/>
                      <a:pt x="107351" y="79800"/>
                      <a:pt x="107351" y="75331"/>
                    </a:cubicBezTo>
                    <a:cubicBezTo>
                      <a:pt x="107351" y="70862"/>
                      <a:pt x="110546" y="67670"/>
                      <a:pt x="115019" y="67670"/>
                    </a:cubicBezTo>
                    <a:cubicBezTo>
                      <a:pt x="119492" y="67670"/>
                      <a:pt x="122687" y="70862"/>
                      <a:pt x="122687" y="75331"/>
                    </a:cubicBezTo>
                    <a:cubicBezTo>
                      <a:pt x="122687" y="75331"/>
                      <a:pt x="122687" y="75331"/>
                      <a:pt x="122687" y="75331"/>
                    </a:cubicBezTo>
                    <a:cubicBezTo>
                      <a:pt x="123326" y="79162"/>
                      <a:pt x="119492" y="82992"/>
                      <a:pt x="115019" y="82992"/>
                    </a:cubicBezTo>
                    <a:lnTo>
                      <a:pt x="115019" y="82992"/>
                    </a:lnTo>
                    <a:close/>
                    <a:moveTo>
                      <a:pt x="115019" y="52349"/>
                    </a:moveTo>
                    <a:cubicBezTo>
                      <a:pt x="110546" y="52349"/>
                      <a:pt x="107351" y="49157"/>
                      <a:pt x="107351" y="44688"/>
                    </a:cubicBezTo>
                    <a:cubicBezTo>
                      <a:pt x="107351" y="40219"/>
                      <a:pt x="110546" y="37027"/>
                      <a:pt x="115019" y="37027"/>
                    </a:cubicBezTo>
                    <a:cubicBezTo>
                      <a:pt x="119492" y="37027"/>
                      <a:pt x="122687" y="40219"/>
                      <a:pt x="122687" y="44688"/>
                    </a:cubicBezTo>
                    <a:cubicBezTo>
                      <a:pt x="122687" y="44688"/>
                      <a:pt x="122687" y="44688"/>
                      <a:pt x="122687" y="44688"/>
                    </a:cubicBezTo>
                    <a:cubicBezTo>
                      <a:pt x="123326" y="48518"/>
                      <a:pt x="119492" y="52349"/>
                      <a:pt x="115019" y="52349"/>
                    </a:cubicBezTo>
                    <a:lnTo>
                      <a:pt x="115019" y="52349"/>
                    </a:lnTo>
                    <a:close/>
                    <a:moveTo>
                      <a:pt x="145691" y="113635"/>
                    </a:moveTo>
                    <a:cubicBezTo>
                      <a:pt x="141218" y="113635"/>
                      <a:pt x="138023" y="110443"/>
                      <a:pt x="138023" y="105974"/>
                    </a:cubicBezTo>
                    <a:cubicBezTo>
                      <a:pt x="138023" y="101505"/>
                      <a:pt x="141218" y="98313"/>
                      <a:pt x="145691" y="98313"/>
                    </a:cubicBezTo>
                    <a:cubicBezTo>
                      <a:pt x="150164" y="98313"/>
                      <a:pt x="153358" y="101505"/>
                      <a:pt x="153358" y="105974"/>
                    </a:cubicBezTo>
                    <a:cubicBezTo>
                      <a:pt x="153358" y="105974"/>
                      <a:pt x="153358" y="105974"/>
                      <a:pt x="153358" y="105974"/>
                    </a:cubicBezTo>
                    <a:cubicBezTo>
                      <a:pt x="153998" y="109805"/>
                      <a:pt x="150164" y="113635"/>
                      <a:pt x="145691" y="113635"/>
                    </a:cubicBezTo>
                    <a:cubicBezTo>
                      <a:pt x="145691" y="113635"/>
                      <a:pt x="145691" y="113635"/>
                      <a:pt x="145691" y="113635"/>
                    </a:cubicBezTo>
                    <a:lnTo>
                      <a:pt x="145691" y="113635"/>
                    </a:lnTo>
                    <a:close/>
                    <a:moveTo>
                      <a:pt x="145691" y="37027"/>
                    </a:moveTo>
                    <a:cubicBezTo>
                      <a:pt x="150164" y="37027"/>
                      <a:pt x="153358" y="40219"/>
                      <a:pt x="153358" y="44688"/>
                    </a:cubicBezTo>
                    <a:cubicBezTo>
                      <a:pt x="153358" y="49157"/>
                      <a:pt x="150164" y="52349"/>
                      <a:pt x="145691" y="52349"/>
                    </a:cubicBezTo>
                    <a:cubicBezTo>
                      <a:pt x="141218" y="52349"/>
                      <a:pt x="138023" y="49157"/>
                      <a:pt x="138023" y="44688"/>
                    </a:cubicBezTo>
                    <a:cubicBezTo>
                      <a:pt x="138023" y="44688"/>
                      <a:pt x="138023" y="44688"/>
                      <a:pt x="138023" y="44688"/>
                    </a:cubicBezTo>
                    <a:cubicBezTo>
                      <a:pt x="138023" y="40219"/>
                      <a:pt x="141218" y="37027"/>
                      <a:pt x="145691" y="37027"/>
                    </a:cubicBezTo>
                    <a:cubicBezTo>
                      <a:pt x="145691" y="36389"/>
                      <a:pt x="145691" y="36389"/>
                      <a:pt x="145691" y="37027"/>
                    </a:cubicBezTo>
                    <a:lnTo>
                      <a:pt x="145691" y="37027"/>
                    </a:lnTo>
                    <a:close/>
                    <a:moveTo>
                      <a:pt x="145691" y="67670"/>
                    </a:moveTo>
                    <a:cubicBezTo>
                      <a:pt x="150164" y="67670"/>
                      <a:pt x="153358" y="70862"/>
                      <a:pt x="153358" y="75331"/>
                    </a:cubicBezTo>
                    <a:cubicBezTo>
                      <a:pt x="153358" y="79800"/>
                      <a:pt x="150164" y="82992"/>
                      <a:pt x="145691" y="82992"/>
                    </a:cubicBezTo>
                    <a:cubicBezTo>
                      <a:pt x="141218" y="82992"/>
                      <a:pt x="138023" y="79800"/>
                      <a:pt x="138023" y="75331"/>
                    </a:cubicBezTo>
                    <a:cubicBezTo>
                      <a:pt x="138023" y="75331"/>
                      <a:pt x="138023" y="75331"/>
                      <a:pt x="138023" y="75331"/>
                    </a:cubicBezTo>
                    <a:cubicBezTo>
                      <a:pt x="137384" y="70862"/>
                      <a:pt x="140579" y="67032"/>
                      <a:pt x="145052" y="67032"/>
                    </a:cubicBezTo>
                    <a:cubicBezTo>
                      <a:pt x="145691" y="67032"/>
                      <a:pt x="145691" y="67032"/>
                      <a:pt x="145691" y="67670"/>
                    </a:cubicBezTo>
                    <a:lnTo>
                      <a:pt x="145691" y="67670"/>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0" name="Graphic 4">
                <a:extLst>
                  <a:ext uri="{FF2B5EF4-FFF2-40B4-BE49-F238E27FC236}">
                    <a16:creationId xmlns:a16="http://schemas.microsoft.com/office/drawing/2014/main" id="{C51A1CD7-F68E-4229-883C-95C89CA784D4}"/>
                  </a:ext>
                </a:extLst>
              </p:cNvPr>
              <p:cNvSpPr/>
              <p:nvPr/>
            </p:nvSpPr>
            <p:spPr>
              <a:xfrm>
                <a:off x="7191874" y="4308712"/>
                <a:ext cx="362312" cy="361971"/>
              </a:xfrm>
              <a:custGeom>
                <a:avLst/>
                <a:gdLst>
                  <a:gd name="connsiteX0" fmla="*/ 181474 w 362312"/>
                  <a:gd name="connsiteY0" fmla="*/ 0 h 361971"/>
                  <a:gd name="connsiteX1" fmla="*/ 0 w 362312"/>
                  <a:gd name="connsiteY1" fmla="*/ 180667 h 361971"/>
                  <a:gd name="connsiteX2" fmla="*/ 180836 w 362312"/>
                  <a:gd name="connsiteY2" fmla="*/ 361972 h 361971"/>
                  <a:gd name="connsiteX3" fmla="*/ 362309 w 362312"/>
                  <a:gd name="connsiteY3" fmla="*/ 181305 h 361971"/>
                  <a:gd name="connsiteX4" fmla="*/ 362309 w 362312"/>
                  <a:gd name="connsiteY4" fmla="*/ 181305 h 361971"/>
                  <a:gd name="connsiteX5" fmla="*/ 181474 w 362312"/>
                  <a:gd name="connsiteY5" fmla="*/ 0 h 361971"/>
                  <a:gd name="connsiteX6" fmla="*/ 279240 w 362312"/>
                  <a:gd name="connsiteY6" fmla="*/ 279618 h 361971"/>
                  <a:gd name="connsiteX7" fmla="*/ 272850 w 362312"/>
                  <a:gd name="connsiteY7" fmla="*/ 286002 h 361971"/>
                  <a:gd name="connsiteX8" fmla="*/ 90098 w 362312"/>
                  <a:gd name="connsiteY8" fmla="*/ 286002 h 361971"/>
                  <a:gd name="connsiteX9" fmla="*/ 83708 w 362312"/>
                  <a:gd name="connsiteY9" fmla="*/ 279618 h 361971"/>
                  <a:gd name="connsiteX10" fmla="*/ 83708 w 362312"/>
                  <a:gd name="connsiteY10" fmla="*/ 97675 h 361971"/>
                  <a:gd name="connsiteX11" fmla="*/ 90098 w 362312"/>
                  <a:gd name="connsiteY11" fmla="*/ 91291 h 361971"/>
                  <a:gd name="connsiteX12" fmla="*/ 129076 w 362312"/>
                  <a:gd name="connsiteY12" fmla="*/ 91291 h 361971"/>
                  <a:gd name="connsiteX13" fmla="*/ 129076 w 362312"/>
                  <a:gd name="connsiteY13" fmla="*/ 82354 h 361971"/>
                  <a:gd name="connsiteX14" fmla="*/ 135466 w 362312"/>
                  <a:gd name="connsiteY14" fmla="*/ 75970 h 361971"/>
                  <a:gd name="connsiteX15" fmla="*/ 141856 w 362312"/>
                  <a:gd name="connsiteY15" fmla="*/ 82354 h 361971"/>
                  <a:gd name="connsiteX16" fmla="*/ 141856 w 362312"/>
                  <a:gd name="connsiteY16" fmla="*/ 91291 h 361971"/>
                  <a:gd name="connsiteX17" fmla="*/ 220453 w 362312"/>
                  <a:gd name="connsiteY17" fmla="*/ 91291 h 361971"/>
                  <a:gd name="connsiteX18" fmla="*/ 220453 w 362312"/>
                  <a:gd name="connsiteY18" fmla="*/ 82354 h 361971"/>
                  <a:gd name="connsiteX19" fmla="*/ 226843 w 362312"/>
                  <a:gd name="connsiteY19" fmla="*/ 75970 h 361971"/>
                  <a:gd name="connsiteX20" fmla="*/ 233233 w 362312"/>
                  <a:gd name="connsiteY20" fmla="*/ 82354 h 361971"/>
                  <a:gd name="connsiteX21" fmla="*/ 233233 w 362312"/>
                  <a:gd name="connsiteY21" fmla="*/ 91291 h 361971"/>
                  <a:gd name="connsiteX22" fmla="*/ 272211 w 362312"/>
                  <a:gd name="connsiteY22" fmla="*/ 91291 h 361971"/>
                  <a:gd name="connsiteX23" fmla="*/ 278601 w 362312"/>
                  <a:gd name="connsiteY23" fmla="*/ 97675 h 361971"/>
                  <a:gd name="connsiteX24" fmla="*/ 278601 w 362312"/>
                  <a:gd name="connsiteY24" fmla="*/ 279618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2312" h="361971">
                    <a:moveTo>
                      <a:pt x="181474" y="0"/>
                    </a:moveTo>
                    <a:cubicBezTo>
                      <a:pt x="81152" y="0"/>
                      <a:pt x="0" y="81077"/>
                      <a:pt x="0" y="180667"/>
                    </a:cubicBezTo>
                    <a:cubicBezTo>
                      <a:pt x="0" y="280895"/>
                      <a:pt x="81152" y="361972"/>
                      <a:pt x="180836" y="361972"/>
                    </a:cubicBezTo>
                    <a:cubicBezTo>
                      <a:pt x="281157" y="361972"/>
                      <a:pt x="362309" y="280895"/>
                      <a:pt x="362309" y="181305"/>
                    </a:cubicBezTo>
                    <a:cubicBezTo>
                      <a:pt x="362309" y="181305"/>
                      <a:pt x="362309" y="181305"/>
                      <a:pt x="362309" y="181305"/>
                    </a:cubicBezTo>
                    <a:cubicBezTo>
                      <a:pt x="362949" y="81077"/>
                      <a:pt x="281796" y="0"/>
                      <a:pt x="181474" y="0"/>
                    </a:cubicBezTo>
                    <a:close/>
                    <a:moveTo>
                      <a:pt x="279240" y="279618"/>
                    </a:moveTo>
                    <a:cubicBezTo>
                      <a:pt x="279240" y="283449"/>
                      <a:pt x="276685" y="286002"/>
                      <a:pt x="272850" y="286002"/>
                    </a:cubicBezTo>
                    <a:lnTo>
                      <a:pt x="90098" y="286002"/>
                    </a:lnTo>
                    <a:cubicBezTo>
                      <a:pt x="86264" y="286002"/>
                      <a:pt x="83708" y="283449"/>
                      <a:pt x="83708" y="279618"/>
                    </a:cubicBezTo>
                    <a:lnTo>
                      <a:pt x="83708" y="97675"/>
                    </a:lnTo>
                    <a:cubicBezTo>
                      <a:pt x="83708" y="93845"/>
                      <a:pt x="86264" y="91291"/>
                      <a:pt x="90098" y="91291"/>
                    </a:cubicBezTo>
                    <a:lnTo>
                      <a:pt x="129076" y="91291"/>
                    </a:lnTo>
                    <a:lnTo>
                      <a:pt x="129076" y="82354"/>
                    </a:lnTo>
                    <a:cubicBezTo>
                      <a:pt x="129076" y="78523"/>
                      <a:pt x="131633" y="75970"/>
                      <a:pt x="135466" y="75970"/>
                    </a:cubicBezTo>
                    <a:cubicBezTo>
                      <a:pt x="139301" y="75970"/>
                      <a:pt x="141856" y="78523"/>
                      <a:pt x="141856" y="82354"/>
                    </a:cubicBezTo>
                    <a:lnTo>
                      <a:pt x="141856" y="91291"/>
                    </a:lnTo>
                    <a:lnTo>
                      <a:pt x="220453" y="91291"/>
                    </a:lnTo>
                    <a:lnTo>
                      <a:pt x="220453" y="82354"/>
                    </a:lnTo>
                    <a:cubicBezTo>
                      <a:pt x="220453" y="78523"/>
                      <a:pt x="223009" y="75970"/>
                      <a:pt x="226843" y="75970"/>
                    </a:cubicBezTo>
                    <a:cubicBezTo>
                      <a:pt x="230677" y="75970"/>
                      <a:pt x="233233" y="78523"/>
                      <a:pt x="233233" y="82354"/>
                    </a:cubicBezTo>
                    <a:lnTo>
                      <a:pt x="233233" y="91291"/>
                    </a:lnTo>
                    <a:lnTo>
                      <a:pt x="272211" y="91291"/>
                    </a:lnTo>
                    <a:cubicBezTo>
                      <a:pt x="276045" y="91291"/>
                      <a:pt x="278601" y="93845"/>
                      <a:pt x="278601" y="97675"/>
                    </a:cubicBezTo>
                    <a:lnTo>
                      <a:pt x="278601" y="279618"/>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2" name="Graphic 4">
              <a:extLst>
                <a:ext uri="{FF2B5EF4-FFF2-40B4-BE49-F238E27FC236}">
                  <a16:creationId xmlns:a16="http://schemas.microsoft.com/office/drawing/2014/main" id="{7DF2FD7C-6D03-4AEF-96D6-62399EB2284D}"/>
                </a:ext>
              </a:extLst>
            </p:cNvPr>
            <p:cNvGrpSpPr>
              <a:grpSpLocks noChangeAspect="1"/>
            </p:cNvGrpSpPr>
            <p:nvPr/>
          </p:nvGrpSpPr>
          <p:grpSpPr>
            <a:xfrm>
              <a:off x="7213075" y="1753636"/>
              <a:ext cx="1097276" cy="1096260"/>
              <a:chOff x="905454" y="918179"/>
              <a:chExt cx="362309" cy="361971"/>
            </a:xfrm>
            <a:solidFill>
              <a:srgbClr val="FABB01"/>
            </a:solidFill>
          </p:grpSpPr>
          <p:sp>
            <p:nvSpPr>
              <p:cNvPr id="35" name="Graphic 4">
                <a:extLst>
                  <a:ext uri="{FF2B5EF4-FFF2-40B4-BE49-F238E27FC236}">
                    <a16:creationId xmlns:a16="http://schemas.microsoft.com/office/drawing/2014/main" id="{51743E5A-1C4C-4540-AF58-09BD6C465748}"/>
                  </a:ext>
                </a:extLst>
              </p:cNvPr>
              <p:cNvSpPr/>
              <p:nvPr/>
            </p:nvSpPr>
            <p:spPr>
              <a:xfrm>
                <a:off x="993635" y="1082886"/>
                <a:ext cx="33227" cy="33196"/>
              </a:xfrm>
              <a:custGeom>
                <a:avLst/>
                <a:gdLst>
                  <a:gd name="connsiteX0" fmla="*/ 16614 w 33227"/>
                  <a:gd name="connsiteY0" fmla="*/ 0 h 33196"/>
                  <a:gd name="connsiteX1" fmla="*/ 0 w 33227"/>
                  <a:gd name="connsiteY1" fmla="*/ 16598 h 33196"/>
                  <a:gd name="connsiteX2" fmla="*/ 16614 w 33227"/>
                  <a:gd name="connsiteY2" fmla="*/ 33197 h 33196"/>
                  <a:gd name="connsiteX3" fmla="*/ 33228 w 33227"/>
                  <a:gd name="connsiteY3" fmla="*/ 16598 h 33196"/>
                  <a:gd name="connsiteX4" fmla="*/ 16614 w 33227"/>
                  <a:gd name="connsiteY4" fmla="*/ 0 h 33196"/>
                  <a:gd name="connsiteX5" fmla="*/ 16614 w 33227"/>
                  <a:gd name="connsiteY5" fmla="*/ 0 h 3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7" h="33196">
                    <a:moveTo>
                      <a:pt x="16614" y="0"/>
                    </a:moveTo>
                    <a:cubicBezTo>
                      <a:pt x="7668" y="0"/>
                      <a:pt x="0" y="7661"/>
                      <a:pt x="0" y="16598"/>
                    </a:cubicBezTo>
                    <a:cubicBezTo>
                      <a:pt x="0" y="25536"/>
                      <a:pt x="7668" y="33197"/>
                      <a:pt x="16614" y="33197"/>
                    </a:cubicBezTo>
                    <a:cubicBezTo>
                      <a:pt x="25560" y="33197"/>
                      <a:pt x="33228" y="25536"/>
                      <a:pt x="33228" y="16598"/>
                    </a:cubicBezTo>
                    <a:cubicBezTo>
                      <a:pt x="33228" y="7661"/>
                      <a:pt x="26199" y="0"/>
                      <a:pt x="16614" y="0"/>
                    </a:cubicBezTo>
                    <a:lnTo>
                      <a:pt x="16614" y="0"/>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6" name="Graphic 4">
                <a:extLst>
                  <a:ext uri="{FF2B5EF4-FFF2-40B4-BE49-F238E27FC236}">
                    <a16:creationId xmlns:a16="http://schemas.microsoft.com/office/drawing/2014/main" id="{13B10086-B84A-4CED-B382-6037AAF8B6FE}"/>
                  </a:ext>
                </a:extLst>
              </p:cNvPr>
              <p:cNvSpPr/>
              <p:nvPr/>
            </p:nvSpPr>
            <p:spPr>
              <a:xfrm>
                <a:off x="1145715" y="1013938"/>
                <a:ext cx="33227" cy="33196"/>
              </a:xfrm>
              <a:custGeom>
                <a:avLst/>
                <a:gdLst>
                  <a:gd name="connsiteX0" fmla="*/ 33228 w 33227"/>
                  <a:gd name="connsiteY0" fmla="*/ 16598 h 33196"/>
                  <a:gd name="connsiteX1" fmla="*/ 16614 w 33227"/>
                  <a:gd name="connsiteY1" fmla="*/ 33197 h 33196"/>
                  <a:gd name="connsiteX2" fmla="*/ 0 w 33227"/>
                  <a:gd name="connsiteY2" fmla="*/ 16598 h 33196"/>
                  <a:gd name="connsiteX3" fmla="*/ 16614 w 33227"/>
                  <a:gd name="connsiteY3" fmla="*/ 0 h 33196"/>
                  <a:gd name="connsiteX4" fmla="*/ 33228 w 33227"/>
                  <a:gd name="connsiteY4" fmla="*/ 16598 h 33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 h="33196">
                    <a:moveTo>
                      <a:pt x="33228" y="16598"/>
                    </a:moveTo>
                    <a:cubicBezTo>
                      <a:pt x="33228" y="25765"/>
                      <a:pt x="25789" y="33197"/>
                      <a:pt x="16614" y="33197"/>
                    </a:cubicBezTo>
                    <a:cubicBezTo>
                      <a:pt x="7438" y="33197"/>
                      <a:pt x="0" y="25765"/>
                      <a:pt x="0" y="16598"/>
                    </a:cubicBezTo>
                    <a:cubicBezTo>
                      <a:pt x="0" y="7431"/>
                      <a:pt x="7438" y="0"/>
                      <a:pt x="16614" y="0"/>
                    </a:cubicBezTo>
                    <a:cubicBezTo>
                      <a:pt x="25789" y="0"/>
                      <a:pt x="33228" y="7431"/>
                      <a:pt x="33228" y="16598"/>
                    </a:cubicBez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7" name="Graphic 4">
                <a:extLst>
                  <a:ext uri="{FF2B5EF4-FFF2-40B4-BE49-F238E27FC236}">
                    <a16:creationId xmlns:a16="http://schemas.microsoft.com/office/drawing/2014/main" id="{3A3D3E12-AAD3-4AAD-989B-CA42589ABA18}"/>
                  </a:ext>
                </a:extLst>
              </p:cNvPr>
              <p:cNvSpPr/>
              <p:nvPr/>
            </p:nvSpPr>
            <p:spPr>
              <a:xfrm>
                <a:off x="1145715" y="1150556"/>
                <a:ext cx="33227" cy="33196"/>
              </a:xfrm>
              <a:custGeom>
                <a:avLst/>
                <a:gdLst>
                  <a:gd name="connsiteX0" fmla="*/ 16614 w 33227"/>
                  <a:gd name="connsiteY0" fmla="*/ 33197 h 33196"/>
                  <a:gd name="connsiteX1" fmla="*/ 33228 w 33227"/>
                  <a:gd name="connsiteY1" fmla="*/ 16598 h 33196"/>
                  <a:gd name="connsiteX2" fmla="*/ 16614 w 33227"/>
                  <a:gd name="connsiteY2" fmla="*/ 0 h 33196"/>
                  <a:gd name="connsiteX3" fmla="*/ 0 w 33227"/>
                  <a:gd name="connsiteY3" fmla="*/ 16598 h 33196"/>
                  <a:gd name="connsiteX4" fmla="*/ 16614 w 33227"/>
                  <a:gd name="connsiteY4" fmla="*/ 33197 h 33196"/>
                  <a:gd name="connsiteX5" fmla="*/ 16614 w 33227"/>
                  <a:gd name="connsiteY5" fmla="*/ 33197 h 3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7" h="33196">
                    <a:moveTo>
                      <a:pt x="16614" y="33197"/>
                    </a:moveTo>
                    <a:cubicBezTo>
                      <a:pt x="25560" y="33197"/>
                      <a:pt x="33228" y="25536"/>
                      <a:pt x="33228" y="16598"/>
                    </a:cubicBezTo>
                    <a:cubicBezTo>
                      <a:pt x="33228" y="7661"/>
                      <a:pt x="25560" y="0"/>
                      <a:pt x="16614" y="0"/>
                    </a:cubicBezTo>
                    <a:cubicBezTo>
                      <a:pt x="7668" y="0"/>
                      <a:pt x="0" y="7661"/>
                      <a:pt x="0" y="16598"/>
                    </a:cubicBezTo>
                    <a:cubicBezTo>
                      <a:pt x="0" y="25536"/>
                      <a:pt x="7668" y="33197"/>
                      <a:pt x="16614" y="33197"/>
                    </a:cubicBezTo>
                    <a:lnTo>
                      <a:pt x="16614" y="33197"/>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8" name="Graphic 4">
                <a:extLst>
                  <a:ext uri="{FF2B5EF4-FFF2-40B4-BE49-F238E27FC236}">
                    <a16:creationId xmlns:a16="http://schemas.microsoft.com/office/drawing/2014/main" id="{09312477-F6F2-418C-9D4A-C673EB67C81E}"/>
                  </a:ext>
                </a:extLst>
              </p:cNvPr>
              <p:cNvSpPr/>
              <p:nvPr/>
            </p:nvSpPr>
            <p:spPr>
              <a:xfrm>
                <a:off x="905454" y="918179"/>
                <a:ext cx="362309" cy="361971"/>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134189 w 362309"/>
                  <a:gd name="connsiteY6" fmla="*/ 180667 h 361971"/>
                  <a:gd name="connsiteX7" fmla="*/ 133550 w 362309"/>
                  <a:gd name="connsiteY7" fmla="*/ 186412 h 361971"/>
                  <a:gd name="connsiteX8" fmla="*/ 233872 w 362309"/>
                  <a:gd name="connsiteY8" fmla="*/ 231739 h 361971"/>
                  <a:gd name="connsiteX9" fmla="*/ 274767 w 362309"/>
                  <a:gd name="connsiteY9" fmla="*/ 225993 h 361971"/>
                  <a:gd name="connsiteX10" fmla="*/ 280518 w 362309"/>
                  <a:gd name="connsiteY10" fmla="*/ 266850 h 361971"/>
                  <a:gd name="connsiteX11" fmla="*/ 239623 w 362309"/>
                  <a:gd name="connsiteY11" fmla="*/ 272596 h 361971"/>
                  <a:gd name="connsiteX12" fmla="*/ 228121 w 362309"/>
                  <a:gd name="connsiteY12" fmla="*/ 249614 h 361971"/>
                  <a:gd name="connsiteX13" fmla="*/ 228760 w 362309"/>
                  <a:gd name="connsiteY13" fmla="*/ 243868 h 361971"/>
                  <a:gd name="connsiteX14" fmla="*/ 128438 w 362309"/>
                  <a:gd name="connsiteY14" fmla="*/ 198542 h 361971"/>
                  <a:gd name="connsiteX15" fmla="*/ 87542 w 362309"/>
                  <a:gd name="connsiteY15" fmla="*/ 204287 h 361971"/>
                  <a:gd name="connsiteX16" fmla="*/ 81791 w 362309"/>
                  <a:gd name="connsiteY16" fmla="*/ 163430 h 361971"/>
                  <a:gd name="connsiteX17" fmla="*/ 122687 w 362309"/>
                  <a:gd name="connsiteY17" fmla="*/ 157684 h 361971"/>
                  <a:gd name="connsiteX18" fmla="*/ 128438 w 362309"/>
                  <a:gd name="connsiteY18" fmla="*/ 163430 h 361971"/>
                  <a:gd name="connsiteX19" fmla="*/ 228760 w 362309"/>
                  <a:gd name="connsiteY19" fmla="*/ 118104 h 361971"/>
                  <a:gd name="connsiteX20" fmla="*/ 228121 w 362309"/>
                  <a:gd name="connsiteY20" fmla="*/ 112358 h 361971"/>
                  <a:gd name="connsiteX21" fmla="*/ 257514 w 362309"/>
                  <a:gd name="connsiteY21" fmla="*/ 82992 h 361971"/>
                  <a:gd name="connsiteX22" fmla="*/ 286908 w 362309"/>
                  <a:gd name="connsiteY22" fmla="*/ 112358 h 361971"/>
                  <a:gd name="connsiteX23" fmla="*/ 257514 w 362309"/>
                  <a:gd name="connsiteY23" fmla="*/ 141724 h 361971"/>
                  <a:gd name="connsiteX24" fmla="*/ 233872 w 362309"/>
                  <a:gd name="connsiteY24" fmla="*/ 130233 h 361971"/>
                  <a:gd name="connsiteX25" fmla="*/ 133550 w 362309"/>
                  <a:gd name="connsiteY25" fmla="*/ 174921 h 361971"/>
                  <a:gd name="connsiteX26" fmla="*/ 134189 w 362309"/>
                  <a:gd name="connsiteY26" fmla="*/ 180667 h 361971"/>
                  <a:gd name="connsiteX27" fmla="*/ 134189 w 362309"/>
                  <a:gd name="connsiteY27" fmla="*/ 180667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1157" y="0"/>
                      <a:pt x="180835" y="0"/>
                    </a:cubicBezTo>
                    <a:cubicBezTo>
                      <a:pt x="180835" y="0"/>
                      <a:pt x="180835" y="0"/>
                      <a:pt x="180835" y="0"/>
                    </a:cubicBezTo>
                    <a:close/>
                    <a:moveTo>
                      <a:pt x="134189" y="180667"/>
                    </a:moveTo>
                    <a:cubicBezTo>
                      <a:pt x="134189" y="182582"/>
                      <a:pt x="134189" y="184497"/>
                      <a:pt x="133550" y="186412"/>
                    </a:cubicBezTo>
                    <a:lnTo>
                      <a:pt x="233872" y="231739"/>
                    </a:lnTo>
                    <a:cubicBezTo>
                      <a:pt x="243457" y="218971"/>
                      <a:pt x="261987" y="216417"/>
                      <a:pt x="274767" y="225993"/>
                    </a:cubicBezTo>
                    <a:cubicBezTo>
                      <a:pt x="287547" y="235569"/>
                      <a:pt x="290103" y="254083"/>
                      <a:pt x="280518" y="266850"/>
                    </a:cubicBezTo>
                    <a:cubicBezTo>
                      <a:pt x="270933" y="279618"/>
                      <a:pt x="252403" y="282172"/>
                      <a:pt x="239623" y="272596"/>
                    </a:cubicBezTo>
                    <a:cubicBezTo>
                      <a:pt x="232594" y="266850"/>
                      <a:pt x="228121" y="258551"/>
                      <a:pt x="228121" y="249614"/>
                    </a:cubicBezTo>
                    <a:cubicBezTo>
                      <a:pt x="228121" y="247699"/>
                      <a:pt x="228121" y="245783"/>
                      <a:pt x="228760" y="243868"/>
                    </a:cubicBezTo>
                    <a:lnTo>
                      <a:pt x="128438" y="198542"/>
                    </a:lnTo>
                    <a:cubicBezTo>
                      <a:pt x="118853" y="211310"/>
                      <a:pt x="100322" y="213863"/>
                      <a:pt x="87542" y="204287"/>
                    </a:cubicBezTo>
                    <a:cubicBezTo>
                      <a:pt x="74762" y="194711"/>
                      <a:pt x="72206" y="176198"/>
                      <a:pt x="81791" y="163430"/>
                    </a:cubicBezTo>
                    <a:cubicBezTo>
                      <a:pt x="91376" y="150662"/>
                      <a:pt x="109907" y="148108"/>
                      <a:pt x="122687" y="157684"/>
                    </a:cubicBezTo>
                    <a:cubicBezTo>
                      <a:pt x="125243" y="159600"/>
                      <a:pt x="127160" y="161515"/>
                      <a:pt x="128438" y="163430"/>
                    </a:cubicBezTo>
                    <a:lnTo>
                      <a:pt x="228760" y="118104"/>
                    </a:lnTo>
                    <a:cubicBezTo>
                      <a:pt x="228121" y="116188"/>
                      <a:pt x="228121" y="114273"/>
                      <a:pt x="228121" y="112358"/>
                    </a:cubicBezTo>
                    <a:cubicBezTo>
                      <a:pt x="228121" y="96398"/>
                      <a:pt x="240901" y="82992"/>
                      <a:pt x="257514" y="82992"/>
                    </a:cubicBezTo>
                    <a:cubicBezTo>
                      <a:pt x="273489" y="82992"/>
                      <a:pt x="286908" y="95760"/>
                      <a:pt x="286908" y="112358"/>
                    </a:cubicBezTo>
                    <a:cubicBezTo>
                      <a:pt x="286908" y="128318"/>
                      <a:pt x="274128" y="141724"/>
                      <a:pt x="257514" y="141724"/>
                    </a:cubicBezTo>
                    <a:cubicBezTo>
                      <a:pt x="247930" y="141724"/>
                      <a:pt x="239623" y="137256"/>
                      <a:pt x="233872" y="130233"/>
                    </a:cubicBezTo>
                    <a:lnTo>
                      <a:pt x="133550" y="174921"/>
                    </a:lnTo>
                    <a:cubicBezTo>
                      <a:pt x="134189" y="176836"/>
                      <a:pt x="134189" y="178752"/>
                      <a:pt x="134189" y="180667"/>
                    </a:cubicBezTo>
                    <a:lnTo>
                      <a:pt x="134189" y="180667"/>
                    </a:lnTo>
                    <a:close/>
                  </a:path>
                </a:pathLst>
              </a:custGeom>
              <a:grp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sp>
          <p:nvSpPr>
            <p:cNvPr id="33" name="Graphic 4">
              <a:extLst>
                <a:ext uri="{FF2B5EF4-FFF2-40B4-BE49-F238E27FC236}">
                  <a16:creationId xmlns:a16="http://schemas.microsoft.com/office/drawing/2014/main" id="{F5E0FC3D-14E3-4780-814A-47ECB8304AAA}"/>
                </a:ext>
              </a:extLst>
            </p:cNvPr>
            <p:cNvSpPr>
              <a:spLocks noChangeAspect="1"/>
            </p:cNvSpPr>
            <p:nvPr/>
          </p:nvSpPr>
          <p:spPr>
            <a:xfrm>
              <a:off x="3882327" y="4493239"/>
              <a:ext cx="1098316" cy="1097280"/>
            </a:xfrm>
            <a:custGeom>
              <a:avLst/>
              <a:gdLst>
                <a:gd name="connsiteX0" fmla="*/ 180835 w 361674"/>
                <a:gd name="connsiteY0" fmla="*/ 0 h 361333"/>
                <a:gd name="connsiteX1" fmla="*/ 0 w 361674"/>
                <a:gd name="connsiteY1" fmla="*/ 180667 h 361333"/>
                <a:gd name="connsiteX2" fmla="*/ 180835 w 361674"/>
                <a:gd name="connsiteY2" fmla="*/ 361333 h 361333"/>
                <a:gd name="connsiteX3" fmla="*/ 361670 w 361674"/>
                <a:gd name="connsiteY3" fmla="*/ 180667 h 361333"/>
                <a:gd name="connsiteX4" fmla="*/ 180835 w 361674"/>
                <a:gd name="connsiteY4" fmla="*/ 0 h 361333"/>
                <a:gd name="connsiteX5" fmla="*/ 221731 w 361674"/>
                <a:gd name="connsiteY5" fmla="*/ 259190 h 361333"/>
                <a:gd name="connsiteX6" fmla="*/ 215980 w 361674"/>
                <a:gd name="connsiteY6" fmla="*/ 263020 h 361333"/>
                <a:gd name="connsiteX7" fmla="*/ 213424 w 361674"/>
                <a:gd name="connsiteY7" fmla="*/ 262382 h 361333"/>
                <a:gd name="connsiteX8" fmla="*/ 188503 w 361674"/>
                <a:gd name="connsiteY8" fmla="*/ 257274 h 361333"/>
                <a:gd name="connsiteX9" fmla="*/ 169333 w 361674"/>
                <a:gd name="connsiteY9" fmla="*/ 253444 h 361333"/>
                <a:gd name="connsiteX10" fmla="*/ 153358 w 361674"/>
                <a:gd name="connsiteY10" fmla="*/ 227908 h 361333"/>
                <a:gd name="connsiteX11" fmla="*/ 154636 w 361674"/>
                <a:gd name="connsiteY11" fmla="*/ 207479 h 361333"/>
                <a:gd name="connsiteX12" fmla="*/ 170611 w 361674"/>
                <a:gd name="connsiteY12" fmla="*/ 170452 h 361333"/>
                <a:gd name="connsiteX13" fmla="*/ 166138 w 361674"/>
                <a:gd name="connsiteY13" fmla="*/ 123849 h 361333"/>
                <a:gd name="connsiteX14" fmla="*/ 138023 w 361674"/>
                <a:gd name="connsiteY14" fmla="*/ 111720 h 361333"/>
                <a:gd name="connsiteX15" fmla="*/ 109268 w 361674"/>
                <a:gd name="connsiteY15" fmla="*/ 123849 h 361333"/>
                <a:gd name="connsiteX16" fmla="*/ 104795 w 361674"/>
                <a:gd name="connsiteY16" fmla="*/ 170452 h 361333"/>
                <a:gd name="connsiteX17" fmla="*/ 120770 w 361674"/>
                <a:gd name="connsiteY17" fmla="*/ 207479 h 361333"/>
                <a:gd name="connsiteX18" fmla="*/ 122048 w 361674"/>
                <a:gd name="connsiteY18" fmla="*/ 227908 h 361333"/>
                <a:gd name="connsiteX19" fmla="*/ 106073 w 361674"/>
                <a:gd name="connsiteY19" fmla="*/ 253444 h 361333"/>
                <a:gd name="connsiteX20" fmla="*/ 86903 w 361674"/>
                <a:gd name="connsiteY20" fmla="*/ 257274 h 361333"/>
                <a:gd name="connsiteX21" fmla="*/ 61982 w 361674"/>
                <a:gd name="connsiteY21" fmla="*/ 262382 h 361333"/>
                <a:gd name="connsiteX22" fmla="*/ 53676 w 361674"/>
                <a:gd name="connsiteY22" fmla="*/ 259190 h 361333"/>
                <a:gd name="connsiteX23" fmla="*/ 56871 w 361674"/>
                <a:gd name="connsiteY23" fmla="*/ 250890 h 361333"/>
                <a:gd name="connsiteX24" fmla="*/ 86264 w 361674"/>
                <a:gd name="connsiteY24" fmla="*/ 244506 h 361333"/>
                <a:gd name="connsiteX25" fmla="*/ 99683 w 361674"/>
                <a:gd name="connsiteY25" fmla="*/ 241953 h 361333"/>
                <a:gd name="connsiteX26" fmla="*/ 109907 w 361674"/>
                <a:gd name="connsiteY26" fmla="*/ 214502 h 361333"/>
                <a:gd name="connsiteX27" fmla="*/ 92015 w 361674"/>
                <a:gd name="connsiteY27" fmla="*/ 173644 h 361333"/>
                <a:gd name="connsiteX28" fmla="*/ 99044 w 361674"/>
                <a:gd name="connsiteY28" fmla="*/ 116189 h 361333"/>
                <a:gd name="connsiteX29" fmla="*/ 137384 w 361674"/>
                <a:gd name="connsiteY29" fmla="*/ 98952 h 361333"/>
                <a:gd name="connsiteX30" fmla="*/ 175723 w 361674"/>
                <a:gd name="connsiteY30" fmla="*/ 116189 h 361333"/>
                <a:gd name="connsiteX31" fmla="*/ 182752 w 361674"/>
                <a:gd name="connsiteY31" fmla="*/ 173644 h 361333"/>
                <a:gd name="connsiteX32" fmla="*/ 164860 w 361674"/>
                <a:gd name="connsiteY32" fmla="*/ 215140 h 361333"/>
                <a:gd name="connsiteX33" fmla="*/ 175084 w 361674"/>
                <a:gd name="connsiteY33" fmla="*/ 242591 h 361333"/>
                <a:gd name="connsiteX34" fmla="*/ 188503 w 361674"/>
                <a:gd name="connsiteY34" fmla="*/ 245145 h 361333"/>
                <a:gd name="connsiteX35" fmla="*/ 217897 w 361674"/>
                <a:gd name="connsiteY35" fmla="*/ 251529 h 361333"/>
                <a:gd name="connsiteX36" fmla="*/ 221731 w 361674"/>
                <a:gd name="connsiteY36" fmla="*/ 259190 h 361333"/>
                <a:gd name="connsiteX37" fmla="*/ 307995 w 361674"/>
                <a:gd name="connsiteY37" fmla="*/ 243868 h 361333"/>
                <a:gd name="connsiteX38" fmla="*/ 302244 w 361674"/>
                <a:gd name="connsiteY38" fmla="*/ 247060 h 361333"/>
                <a:gd name="connsiteX39" fmla="*/ 299049 w 361674"/>
                <a:gd name="connsiteY39" fmla="*/ 245783 h 361333"/>
                <a:gd name="connsiteX40" fmla="*/ 283074 w 361674"/>
                <a:gd name="connsiteY40" fmla="*/ 241314 h 361333"/>
                <a:gd name="connsiteX41" fmla="*/ 264543 w 361674"/>
                <a:gd name="connsiteY41" fmla="*/ 236207 h 361333"/>
                <a:gd name="connsiteX42" fmla="*/ 255597 w 361674"/>
                <a:gd name="connsiteY42" fmla="*/ 201095 h 361333"/>
                <a:gd name="connsiteX43" fmla="*/ 267738 w 361674"/>
                <a:gd name="connsiteY43" fmla="*/ 173006 h 361333"/>
                <a:gd name="connsiteX44" fmla="*/ 264543 w 361674"/>
                <a:gd name="connsiteY44" fmla="*/ 138533 h 361333"/>
                <a:gd name="connsiteX45" fmla="*/ 242179 w 361674"/>
                <a:gd name="connsiteY45" fmla="*/ 128957 h 361333"/>
                <a:gd name="connsiteX46" fmla="*/ 219175 w 361674"/>
                <a:gd name="connsiteY46" fmla="*/ 138533 h 361333"/>
                <a:gd name="connsiteX47" fmla="*/ 215980 w 361674"/>
                <a:gd name="connsiteY47" fmla="*/ 173006 h 361333"/>
                <a:gd name="connsiteX48" fmla="*/ 228121 w 361674"/>
                <a:gd name="connsiteY48" fmla="*/ 201095 h 361333"/>
                <a:gd name="connsiteX49" fmla="*/ 219814 w 361674"/>
                <a:gd name="connsiteY49" fmla="*/ 236207 h 361333"/>
                <a:gd name="connsiteX50" fmla="*/ 210868 w 361674"/>
                <a:gd name="connsiteY50" fmla="*/ 234930 h 361333"/>
                <a:gd name="connsiteX51" fmla="*/ 212146 w 361674"/>
                <a:gd name="connsiteY51" fmla="*/ 225993 h 361333"/>
                <a:gd name="connsiteX52" fmla="*/ 217258 w 361674"/>
                <a:gd name="connsiteY52" fmla="*/ 208756 h 361333"/>
                <a:gd name="connsiteX53" fmla="*/ 203200 w 361674"/>
                <a:gd name="connsiteY53" fmla="*/ 176198 h 361333"/>
                <a:gd name="connsiteX54" fmla="*/ 208951 w 361674"/>
                <a:gd name="connsiteY54" fmla="*/ 130872 h 361333"/>
                <a:gd name="connsiteX55" fmla="*/ 241540 w 361674"/>
                <a:gd name="connsiteY55" fmla="*/ 116189 h 361333"/>
                <a:gd name="connsiteX56" fmla="*/ 274128 w 361674"/>
                <a:gd name="connsiteY56" fmla="*/ 130872 h 361333"/>
                <a:gd name="connsiteX57" fmla="*/ 279879 w 361674"/>
                <a:gd name="connsiteY57" fmla="*/ 176198 h 361333"/>
                <a:gd name="connsiteX58" fmla="*/ 265821 w 361674"/>
                <a:gd name="connsiteY58" fmla="*/ 208756 h 361333"/>
                <a:gd name="connsiteX59" fmla="*/ 271572 w 361674"/>
                <a:gd name="connsiteY59" fmla="*/ 225993 h 361333"/>
                <a:gd name="connsiteX60" fmla="*/ 284352 w 361674"/>
                <a:gd name="connsiteY60" fmla="*/ 229185 h 361333"/>
                <a:gd name="connsiteX61" fmla="*/ 305439 w 361674"/>
                <a:gd name="connsiteY61" fmla="*/ 234930 h 361333"/>
                <a:gd name="connsiteX62" fmla="*/ 307995 w 361674"/>
                <a:gd name="connsiteY62" fmla="*/ 243868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1674" h="361333">
                  <a:moveTo>
                    <a:pt x="180835" y="0"/>
                  </a:moveTo>
                  <a:cubicBezTo>
                    <a:pt x="80513" y="0"/>
                    <a:pt x="0" y="81077"/>
                    <a:pt x="0" y="180667"/>
                  </a:cubicBezTo>
                  <a:cubicBezTo>
                    <a:pt x="0" y="280895"/>
                    <a:pt x="81152" y="361333"/>
                    <a:pt x="180835" y="361333"/>
                  </a:cubicBezTo>
                  <a:cubicBezTo>
                    <a:pt x="281157" y="361333"/>
                    <a:pt x="361670" y="280257"/>
                    <a:pt x="361670" y="180667"/>
                  </a:cubicBezTo>
                  <a:cubicBezTo>
                    <a:pt x="362309" y="81077"/>
                    <a:pt x="281157" y="0"/>
                    <a:pt x="180835" y="0"/>
                  </a:cubicBezTo>
                  <a:close/>
                  <a:moveTo>
                    <a:pt x="221731" y="259190"/>
                  </a:moveTo>
                  <a:cubicBezTo>
                    <a:pt x="220453" y="261743"/>
                    <a:pt x="218536" y="263020"/>
                    <a:pt x="215980" y="263020"/>
                  </a:cubicBezTo>
                  <a:cubicBezTo>
                    <a:pt x="215341" y="263020"/>
                    <a:pt x="214063" y="263020"/>
                    <a:pt x="213424" y="262382"/>
                  </a:cubicBezTo>
                  <a:cubicBezTo>
                    <a:pt x="204478" y="257913"/>
                    <a:pt x="196171" y="257913"/>
                    <a:pt x="188503" y="257274"/>
                  </a:cubicBezTo>
                  <a:cubicBezTo>
                    <a:pt x="181474" y="256636"/>
                    <a:pt x="175084" y="256636"/>
                    <a:pt x="169333" y="253444"/>
                  </a:cubicBezTo>
                  <a:cubicBezTo>
                    <a:pt x="161026" y="248975"/>
                    <a:pt x="155915" y="237484"/>
                    <a:pt x="153358" y="227908"/>
                  </a:cubicBezTo>
                  <a:cubicBezTo>
                    <a:pt x="152081" y="221524"/>
                    <a:pt x="150803" y="212587"/>
                    <a:pt x="154636" y="207479"/>
                  </a:cubicBezTo>
                  <a:cubicBezTo>
                    <a:pt x="160387" y="199180"/>
                    <a:pt x="167416" y="183859"/>
                    <a:pt x="170611" y="170452"/>
                  </a:cubicBezTo>
                  <a:cubicBezTo>
                    <a:pt x="175723" y="149385"/>
                    <a:pt x="174445" y="134064"/>
                    <a:pt x="166138" y="123849"/>
                  </a:cubicBezTo>
                  <a:cubicBezTo>
                    <a:pt x="155915" y="111081"/>
                    <a:pt x="138662" y="111720"/>
                    <a:pt x="138023" y="111720"/>
                  </a:cubicBezTo>
                  <a:cubicBezTo>
                    <a:pt x="137384" y="111720"/>
                    <a:pt x="119492" y="111720"/>
                    <a:pt x="109268" y="123849"/>
                  </a:cubicBezTo>
                  <a:cubicBezTo>
                    <a:pt x="100961" y="134064"/>
                    <a:pt x="99683" y="149385"/>
                    <a:pt x="104795" y="170452"/>
                  </a:cubicBezTo>
                  <a:cubicBezTo>
                    <a:pt x="107990" y="183220"/>
                    <a:pt x="114380" y="199180"/>
                    <a:pt x="120770" y="207479"/>
                  </a:cubicBezTo>
                  <a:cubicBezTo>
                    <a:pt x="124604" y="212587"/>
                    <a:pt x="123326" y="221524"/>
                    <a:pt x="122048" y="227908"/>
                  </a:cubicBezTo>
                  <a:cubicBezTo>
                    <a:pt x="120131" y="237484"/>
                    <a:pt x="114380" y="248975"/>
                    <a:pt x="106073" y="253444"/>
                  </a:cubicBezTo>
                  <a:cubicBezTo>
                    <a:pt x="100322" y="256636"/>
                    <a:pt x="93932" y="256636"/>
                    <a:pt x="86903" y="257274"/>
                  </a:cubicBezTo>
                  <a:cubicBezTo>
                    <a:pt x="79235" y="257913"/>
                    <a:pt x="71567" y="257913"/>
                    <a:pt x="61982" y="262382"/>
                  </a:cubicBezTo>
                  <a:cubicBezTo>
                    <a:pt x="58787" y="263658"/>
                    <a:pt x="54954" y="262382"/>
                    <a:pt x="53676" y="259190"/>
                  </a:cubicBezTo>
                  <a:cubicBezTo>
                    <a:pt x="52397" y="255998"/>
                    <a:pt x="53676" y="252167"/>
                    <a:pt x="56871" y="250890"/>
                  </a:cubicBezTo>
                  <a:cubicBezTo>
                    <a:pt x="68372" y="245783"/>
                    <a:pt x="78596" y="245145"/>
                    <a:pt x="86264" y="244506"/>
                  </a:cubicBezTo>
                  <a:cubicBezTo>
                    <a:pt x="92015" y="244506"/>
                    <a:pt x="96488" y="243868"/>
                    <a:pt x="99683" y="241953"/>
                  </a:cubicBezTo>
                  <a:cubicBezTo>
                    <a:pt x="106712" y="238122"/>
                    <a:pt x="111824" y="218971"/>
                    <a:pt x="109907" y="214502"/>
                  </a:cubicBezTo>
                  <a:cubicBezTo>
                    <a:pt x="102878" y="204926"/>
                    <a:pt x="95849" y="188327"/>
                    <a:pt x="92015" y="173644"/>
                  </a:cubicBezTo>
                  <a:cubicBezTo>
                    <a:pt x="86264" y="148747"/>
                    <a:pt x="88181" y="128957"/>
                    <a:pt x="99044" y="116189"/>
                  </a:cubicBezTo>
                  <a:cubicBezTo>
                    <a:pt x="113102" y="98952"/>
                    <a:pt x="136106" y="98952"/>
                    <a:pt x="137384" y="98952"/>
                  </a:cubicBezTo>
                  <a:cubicBezTo>
                    <a:pt x="138023" y="98952"/>
                    <a:pt x="161026" y="98313"/>
                    <a:pt x="175723" y="116189"/>
                  </a:cubicBezTo>
                  <a:cubicBezTo>
                    <a:pt x="186586" y="129595"/>
                    <a:pt x="189142" y="148747"/>
                    <a:pt x="182752" y="173644"/>
                  </a:cubicBezTo>
                  <a:cubicBezTo>
                    <a:pt x="178918" y="188327"/>
                    <a:pt x="171889" y="205564"/>
                    <a:pt x="164860" y="215140"/>
                  </a:cubicBezTo>
                  <a:cubicBezTo>
                    <a:pt x="162943" y="218971"/>
                    <a:pt x="168055" y="238761"/>
                    <a:pt x="175084" y="242591"/>
                  </a:cubicBezTo>
                  <a:cubicBezTo>
                    <a:pt x="178279" y="244506"/>
                    <a:pt x="182752" y="244506"/>
                    <a:pt x="188503" y="245145"/>
                  </a:cubicBezTo>
                  <a:cubicBezTo>
                    <a:pt x="196810" y="245783"/>
                    <a:pt x="206395" y="245783"/>
                    <a:pt x="217897" y="251529"/>
                  </a:cubicBezTo>
                  <a:cubicBezTo>
                    <a:pt x="221731" y="252167"/>
                    <a:pt x="223009" y="255998"/>
                    <a:pt x="221731" y="259190"/>
                  </a:cubicBezTo>
                  <a:close/>
                  <a:moveTo>
                    <a:pt x="307995" y="243868"/>
                  </a:moveTo>
                  <a:cubicBezTo>
                    <a:pt x="306717" y="245783"/>
                    <a:pt x="304800" y="247060"/>
                    <a:pt x="302244" y="247060"/>
                  </a:cubicBezTo>
                  <a:cubicBezTo>
                    <a:pt x="300966" y="247060"/>
                    <a:pt x="299688" y="247060"/>
                    <a:pt x="299049" y="245783"/>
                  </a:cubicBezTo>
                  <a:cubicBezTo>
                    <a:pt x="295215" y="243230"/>
                    <a:pt x="288825" y="242591"/>
                    <a:pt x="283074" y="241314"/>
                  </a:cubicBezTo>
                  <a:cubicBezTo>
                    <a:pt x="276684" y="240676"/>
                    <a:pt x="270294" y="239399"/>
                    <a:pt x="264543" y="236207"/>
                  </a:cubicBezTo>
                  <a:cubicBezTo>
                    <a:pt x="252403" y="227270"/>
                    <a:pt x="250486" y="208118"/>
                    <a:pt x="255597" y="201095"/>
                  </a:cubicBezTo>
                  <a:cubicBezTo>
                    <a:pt x="260070" y="194711"/>
                    <a:pt x="265182" y="183220"/>
                    <a:pt x="267738" y="173006"/>
                  </a:cubicBezTo>
                  <a:cubicBezTo>
                    <a:pt x="271572" y="157684"/>
                    <a:pt x="270294" y="146193"/>
                    <a:pt x="264543" y="138533"/>
                  </a:cubicBezTo>
                  <a:cubicBezTo>
                    <a:pt x="256875" y="128957"/>
                    <a:pt x="242179" y="128957"/>
                    <a:pt x="242179" y="128957"/>
                  </a:cubicBezTo>
                  <a:cubicBezTo>
                    <a:pt x="241540" y="128957"/>
                    <a:pt x="226843" y="128957"/>
                    <a:pt x="219175" y="138533"/>
                  </a:cubicBezTo>
                  <a:cubicBezTo>
                    <a:pt x="213424" y="146193"/>
                    <a:pt x="212146" y="157684"/>
                    <a:pt x="215980" y="173006"/>
                  </a:cubicBezTo>
                  <a:cubicBezTo>
                    <a:pt x="218536" y="183220"/>
                    <a:pt x="223648" y="194711"/>
                    <a:pt x="228121" y="201095"/>
                  </a:cubicBezTo>
                  <a:cubicBezTo>
                    <a:pt x="233233" y="208118"/>
                    <a:pt x="231955" y="227270"/>
                    <a:pt x="219814" y="236207"/>
                  </a:cubicBezTo>
                  <a:cubicBezTo>
                    <a:pt x="217258" y="238122"/>
                    <a:pt x="212785" y="237484"/>
                    <a:pt x="210868" y="234930"/>
                  </a:cubicBezTo>
                  <a:cubicBezTo>
                    <a:pt x="208951" y="232377"/>
                    <a:pt x="209590" y="227908"/>
                    <a:pt x="212146" y="225993"/>
                  </a:cubicBezTo>
                  <a:cubicBezTo>
                    <a:pt x="217897" y="221524"/>
                    <a:pt x="218536" y="211310"/>
                    <a:pt x="217258" y="208756"/>
                  </a:cubicBezTo>
                  <a:cubicBezTo>
                    <a:pt x="212146" y="201095"/>
                    <a:pt x="205756" y="187689"/>
                    <a:pt x="203200" y="176198"/>
                  </a:cubicBezTo>
                  <a:cubicBezTo>
                    <a:pt x="198727" y="156408"/>
                    <a:pt x="200644" y="141724"/>
                    <a:pt x="208951" y="130872"/>
                  </a:cubicBezTo>
                  <a:cubicBezTo>
                    <a:pt x="221092" y="116189"/>
                    <a:pt x="240901" y="116189"/>
                    <a:pt x="241540" y="116189"/>
                  </a:cubicBezTo>
                  <a:cubicBezTo>
                    <a:pt x="242179" y="116189"/>
                    <a:pt x="261987" y="115550"/>
                    <a:pt x="274128" y="130872"/>
                  </a:cubicBezTo>
                  <a:cubicBezTo>
                    <a:pt x="283074" y="141724"/>
                    <a:pt x="284991" y="157046"/>
                    <a:pt x="279879" y="176198"/>
                  </a:cubicBezTo>
                  <a:cubicBezTo>
                    <a:pt x="277323" y="187689"/>
                    <a:pt x="271572" y="201095"/>
                    <a:pt x="265821" y="208756"/>
                  </a:cubicBezTo>
                  <a:cubicBezTo>
                    <a:pt x="264543" y="210671"/>
                    <a:pt x="265182" y="221524"/>
                    <a:pt x="271572" y="225993"/>
                  </a:cubicBezTo>
                  <a:cubicBezTo>
                    <a:pt x="274128" y="227270"/>
                    <a:pt x="279240" y="227908"/>
                    <a:pt x="284352" y="229185"/>
                  </a:cubicBezTo>
                  <a:cubicBezTo>
                    <a:pt x="291381" y="230462"/>
                    <a:pt x="299049" y="231100"/>
                    <a:pt x="305439" y="234930"/>
                  </a:cubicBezTo>
                  <a:cubicBezTo>
                    <a:pt x="309273" y="236846"/>
                    <a:pt x="309912" y="240676"/>
                    <a:pt x="307995" y="243868"/>
                  </a:cubicBezTo>
                  <a:close/>
                </a:path>
              </a:pathLst>
            </a:custGeom>
            <a:solidFill>
              <a:srgbClr val="FABB01"/>
            </a:solid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4" name="Graphic 4">
              <a:extLst>
                <a:ext uri="{FF2B5EF4-FFF2-40B4-BE49-F238E27FC236}">
                  <a16:creationId xmlns:a16="http://schemas.microsoft.com/office/drawing/2014/main" id="{5E60F1AB-6CA5-4BA5-8EA0-B9DF3B80D47C}"/>
                </a:ext>
              </a:extLst>
            </p:cNvPr>
            <p:cNvSpPr/>
            <p:nvPr/>
          </p:nvSpPr>
          <p:spPr>
            <a:xfrm>
              <a:off x="7213085" y="4493239"/>
              <a:ext cx="1097280" cy="1097280"/>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1 w 361670"/>
                <a:gd name="connsiteY3" fmla="*/ 180667 h 361333"/>
                <a:gd name="connsiteX4" fmla="*/ 180835 w 361670"/>
                <a:gd name="connsiteY4" fmla="*/ 0 h 361333"/>
                <a:gd name="connsiteX5" fmla="*/ 81791 w 361670"/>
                <a:gd name="connsiteY5" fmla="*/ 100229 h 361333"/>
                <a:gd name="connsiteX6" fmla="*/ 108629 w 361670"/>
                <a:gd name="connsiteY6" fmla="*/ 87461 h 361333"/>
                <a:gd name="connsiteX7" fmla="*/ 133550 w 361670"/>
                <a:gd name="connsiteY7" fmla="*/ 97037 h 361333"/>
                <a:gd name="connsiteX8" fmla="*/ 158471 w 361670"/>
                <a:gd name="connsiteY8" fmla="*/ 87461 h 361333"/>
                <a:gd name="connsiteX9" fmla="*/ 185308 w 361670"/>
                <a:gd name="connsiteY9" fmla="*/ 100229 h 361333"/>
                <a:gd name="connsiteX10" fmla="*/ 183391 w 361670"/>
                <a:gd name="connsiteY10" fmla="*/ 154492 h 361333"/>
                <a:gd name="connsiteX11" fmla="*/ 138662 w 361670"/>
                <a:gd name="connsiteY11" fmla="*/ 199180 h 361333"/>
                <a:gd name="connsiteX12" fmla="*/ 134189 w 361670"/>
                <a:gd name="connsiteY12" fmla="*/ 201095 h 361333"/>
                <a:gd name="connsiteX13" fmla="*/ 129716 w 361670"/>
                <a:gd name="connsiteY13" fmla="*/ 199180 h 361333"/>
                <a:gd name="connsiteX14" fmla="*/ 84986 w 361670"/>
                <a:gd name="connsiteY14" fmla="*/ 155131 h 361333"/>
                <a:gd name="connsiteX15" fmla="*/ 81791 w 361670"/>
                <a:gd name="connsiteY15" fmla="*/ 100229 h 361333"/>
                <a:gd name="connsiteX16" fmla="*/ 299688 w 361670"/>
                <a:gd name="connsiteY16" fmla="*/ 238761 h 361333"/>
                <a:gd name="connsiteX17" fmla="*/ 297132 w 361670"/>
                <a:gd name="connsiteY17" fmla="*/ 238761 h 361333"/>
                <a:gd name="connsiteX18" fmla="*/ 275407 w 361670"/>
                <a:gd name="connsiteY18" fmla="*/ 245145 h 361333"/>
                <a:gd name="connsiteX19" fmla="*/ 229399 w 361670"/>
                <a:gd name="connsiteY19" fmla="*/ 275788 h 361333"/>
                <a:gd name="connsiteX20" fmla="*/ 200005 w 361670"/>
                <a:gd name="connsiteY20" fmla="*/ 284726 h 361333"/>
                <a:gd name="connsiteX21" fmla="*/ 145691 w 361670"/>
                <a:gd name="connsiteY21" fmla="*/ 284726 h 361333"/>
                <a:gd name="connsiteX22" fmla="*/ 127799 w 361670"/>
                <a:gd name="connsiteY22" fmla="*/ 280895 h 361333"/>
                <a:gd name="connsiteX23" fmla="*/ 64538 w 361670"/>
                <a:gd name="connsiteY23" fmla="*/ 252806 h 361333"/>
                <a:gd name="connsiteX24" fmla="*/ 56871 w 361670"/>
                <a:gd name="connsiteY24" fmla="*/ 236207 h 361333"/>
                <a:gd name="connsiteX25" fmla="*/ 81152 w 361670"/>
                <a:gd name="connsiteY25" fmla="*/ 221524 h 361333"/>
                <a:gd name="connsiteX26" fmla="*/ 81791 w 361670"/>
                <a:gd name="connsiteY26" fmla="*/ 221524 h 361333"/>
                <a:gd name="connsiteX27" fmla="*/ 139940 w 361670"/>
                <a:gd name="connsiteY27" fmla="*/ 235569 h 361333"/>
                <a:gd name="connsiteX28" fmla="*/ 148247 w 361670"/>
                <a:gd name="connsiteY28" fmla="*/ 225355 h 361333"/>
                <a:gd name="connsiteX29" fmla="*/ 178279 w 361670"/>
                <a:gd name="connsiteY29" fmla="*/ 210033 h 361333"/>
                <a:gd name="connsiteX30" fmla="*/ 233872 w 361670"/>
                <a:gd name="connsiteY30" fmla="*/ 166622 h 361333"/>
                <a:gd name="connsiteX31" fmla="*/ 297132 w 361670"/>
                <a:gd name="connsiteY31" fmla="*/ 166622 h 361333"/>
                <a:gd name="connsiteX32" fmla="*/ 303522 w 361670"/>
                <a:gd name="connsiteY32" fmla="*/ 173006 h 361333"/>
                <a:gd name="connsiteX33" fmla="*/ 297132 w 361670"/>
                <a:gd name="connsiteY33" fmla="*/ 179390 h 361333"/>
                <a:gd name="connsiteX34" fmla="*/ 234511 w 361670"/>
                <a:gd name="connsiteY34" fmla="*/ 179390 h 361333"/>
                <a:gd name="connsiteX35" fmla="*/ 189142 w 361670"/>
                <a:gd name="connsiteY35" fmla="*/ 218332 h 361333"/>
                <a:gd name="connsiteX36" fmla="*/ 185947 w 361670"/>
                <a:gd name="connsiteY36" fmla="*/ 221524 h 361333"/>
                <a:gd name="connsiteX37" fmla="*/ 156553 w 361670"/>
                <a:gd name="connsiteY37" fmla="*/ 236207 h 361333"/>
                <a:gd name="connsiteX38" fmla="*/ 149525 w 361670"/>
                <a:gd name="connsiteY38" fmla="*/ 248337 h 361333"/>
                <a:gd name="connsiteX39" fmla="*/ 150164 w 361670"/>
                <a:gd name="connsiteY39" fmla="*/ 251529 h 361333"/>
                <a:gd name="connsiteX40" fmla="*/ 154637 w 361670"/>
                <a:gd name="connsiteY40" fmla="*/ 250891 h 361333"/>
                <a:gd name="connsiteX41" fmla="*/ 189781 w 361670"/>
                <a:gd name="connsiteY41" fmla="*/ 243230 h 361333"/>
                <a:gd name="connsiteX42" fmla="*/ 202561 w 361670"/>
                <a:gd name="connsiteY42" fmla="*/ 236846 h 361333"/>
                <a:gd name="connsiteX43" fmla="*/ 224926 w 361670"/>
                <a:gd name="connsiteY43" fmla="*/ 219609 h 361333"/>
                <a:gd name="connsiteX44" fmla="*/ 233872 w 361670"/>
                <a:gd name="connsiteY44" fmla="*/ 220886 h 361333"/>
                <a:gd name="connsiteX45" fmla="*/ 232594 w 361670"/>
                <a:gd name="connsiteY45" fmla="*/ 229823 h 361333"/>
                <a:gd name="connsiteX46" fmla="*/ 210229 w 361670"/>
                <a:gd name="connsiteY46" fmla="*/ 247060 h 361333"/>
                <a:gd name="connsiteX47" fmla="*/ 192337 w 361670"/>
                <a:gd name="connsiteY47" fmla="*/ 255359 h 361333"/>
                <a:gd name="connsiteX48" fmla="*/ 157832 w 361670"/>
                <a:gd name="connsiteY48" fmla="*/ 263020 h 361333"/>
                <a:gd name="connsiteX49" fmla="*/ 150803 w 361670"/>
                <a:gd name="connsiteY49" fmla="*/ 264297 h 361333"/>
                <a:gd name="connsiteX50" fmla="*/ 138662 w 361670"/>
                <a:gd name="connsiteY50" fmla="*/ 257275 h 361333"/>
                <a:gd name="connsiteX51" fmla="*/ 136745 w 361670"/>
                <a:gd name="connsiteY51" fmla="*/ 248975 h 361333"/>
                <a:gd name="connsiteX52" fmla="*/ 79235 w 361670"/>
                <a:gd name="connsiteY52" fmla="*/ 234931 h 361333"/>
                <a:gd name="connsiteX53" fmla="*/ 69011 w 361670"/>
                <a:gd name="connsiteY53" fmla="*/ 240676 h 361333"/>
                <a:gd name="connsiteX54" fmla="*/ 70289 w 361670"/>
                <a:gd name="connsiteY54" fmla="*/ 241953 h 361333"/>
                <a:gd name="connsiteX55" fmla="*/ 132911 w 361670"/>
                <a:gd name="connsiteY55" fmla="*/ 270043 h 361333"/>
                <a:gd name="connsiteX56" fmla="*/ 145691 w 361670"/>
                <a:gd name="connsiteY56" fmla="*/ 272596 h 361333"/>
                <a:gd name="connsiteX57" fmla="*/ 200005 w 361670"/>
                <a:gd name="connsiteY57" fmla="*/ 272596 h 361333"/>
                <a:gd name="connsiteX58" fmla="*/ 222370 w 361670"/>
                <a:gd name="connsiteY58" fmla="*/ 265574 h 361333"/>
                <a:gd name="connsiteX59" fmla="*/ 268377 w 361670"/>
                <a:gd name="connsiteY59" fmla="*/ 234931 h 361333"/>
                <a:gd name="connsiteX60" fmla="*/ 297132 w 361670"/>
                <a:gd name="connsiteY60" fmla="*/ 225993 h 361333"/>
                <a:gd name="connsiteX61" fmla="*/ 299688 w 361670"/>
                <a:gd name="connsiteY61" fmla="*/ 225993 h 361333"/>
                <a:gd name="connsiteX62" fmla="*/ 306078 w 361670"/>
                <a:gd name="connsiteY62" fmla="*/ 232377 h 361333"/>
                <a:gd name="connsiteX63" fmla="*/ 299688 w 361670"/>
                <a:gd name="connsiteY63" fmla="*/ 238761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1670" h="361333">
                  <a:moveTo>
                    <a:pt x="180835" y="0"/>
                  </a:moveTo>
                  <a:cubicBezTo>
                    <a:pt x="80513" y="0"/>
                    <a:pt x="0" y="81077"/>
                    <a:pt x="0" y="180667"/>
                  </a:cubicBezTo>
                  <a:cubicBezTo>
                    <a:pt x="0" y="280895"/>
                    <a:pt x="81152" y="361333"/>
                    <a:pt x="180835" y="361333"/>
                  </a:cubicBezTo>
                  <a:cubicBezTo>
                    <a:pt x="281157" y="361333"/>
                    <a:pt x="361671" y="280257"/>
                    <a:pt x="361671" y="180667"/>
                  </a:cubicBezTo>
                  <a:cubicBezTo>
                    <a:pt x="361671" y="81077"/>
                    <a:pt x="281157" y="0"/>
                    <a:pt x="180835" y="0"/>
                  </a:cubicBezTo>
                  <a:close/>
                  <a:moveTo>
                    <a:pt x="81791" y="100229"/>
                  </a:moveTo>
                  <a:cubicBezTo>
                    <a:pt x="88820" y="91930"/>
                    <a:pt x="97766" y="87461"/>
                    <a:pt x="108629" y="87461"/>
                  </a:cubicBezTo>
                  <a:cubicBezTo>
                    <a:pt x="117575" y="87461"/>
                    <a:pt x="126521" y="90653"/>
                    <a:pt x="133550" y="97037"/>
                  </a:cubicBezTo>
                  <a:cubicBezTo>
                    <a:pt x="140579" y="90653"/>
                    <a:pt x="149525" y="87461"/>
                    <a:pt x="158471" y="87461"/>
                  </a:cubicBezTo>
                  <a:cubicBezTo>
                    <a:pt x="168695" y="87461"/>
                    <a:pt x="178279" y="92568"/>
                    <a:pt x="185308" y="100229"/>
                  </a:cubicBezTo>
                  <a:cubicBezTo>
                    <a:pt x="198088" y="115550"/>
                    <a:pt x="197449" y="139171"/>
                    <a:pt x="183391" y="154492"/>
                  </a:cubicBezTo>
                  <a:lnTo>
                    <a:pt x="138662" y="199180"/>
                  </a:lnTo>
                  <a:cubicBezTo>
                    <a:pt x="137384" y="200457"/>
                    <a:pt x="136106" y="201095"/>
                    <a:pt x="134189" y="201095"/>
                  </a:cubicBezTo>
                  <a:cubicBezTo>
                    <a:pt x="132272" y="201095"/>
                    <a:pt x="130994" y="200457"/>
                    <a:pt x="129716" y="199180"/>
                  </a:cubicBezTo>
                  <a:lnTo>
                    <a:pt x="84986" y="155131"/>
                  </a:lnTo>
                  <a:cubicBezTo>
                    <a:pt x="69650" y="139171"/>
                    <a:pt x="68372" y="115550"/>
                    <a:pt x="81791" y="100229"/>
                  </a:cubicBezTo>
                  <a:close/>
                  <a:moveTo>
                    <a:pt x="299688" y="238761"/>
                  </a:moveTo>
                  <a:lnTo>
                    <a:pt x="297132" y="238761"/>
                  </a:lnTo>
                  <a:cubicBezTo>
                    <a:pt x="289464" y="238761"/>
                    <a:pt x="281796" y="241315"/>
                    <a:pt x="275407" y="245145"/>
                  </a:cubicBezTo>
                  <a:lnTo>
                    <a:pt x="229399" y="275788"/>
                  </a:lnTo>
                  <a:cubicBezTo>
                    <a:pt x="220453" y="281534"/>
                    <a:pt x="210868" y="284726"/>
                    <a:pt x="200005" y="284726"/>
                  </a:cubicBezTo>
                  <a:lnTo>
                    <a:pt x="145691" y="284726"/>
                  </a:lnTo>
                  <a:cubicBezTo>
                    <a:pt x="139301" y="284726"/>
                    <a:pt x="133550" y="283449"/>
                    <a:pt x="127799" y="280895"/>
                  </a:cubicBezTo>
                  <a:lnTo>
                    <a:pt x="64538" y="252806"/>
                  </a:lnTo>
                  <a:cubicBezTo>
                    <a:pt x="57509" y="249614"/>
                    <a:pt x="54954" y="243230"/>
                    <a:pt x="56871" y="236207"/>
                  </a:cubicBezTo>
                  <a:cubicBezTo>
                    <a:pt x="59427" y="227908"/>
                    <a:pt x="68372" y="220247"/>
                    <a:pt x="81152" y="221524"/>
                  </a:cubicBezTo>
                  <a:cubicBezTo>
                    <a:pt x="81152" y="221524"/>
                    <a:pt x="81791" y="221524"/>
                    <a:pt x="81791" y="221524"/>
                  </a:cubicBezTo>
                  <a:lnTo>
                    <a:pt x="139940" y="235569"/>
                  </a:lnTo>
                  <a:cubicBezTo>
                    <a:pt x="141857" y="231739"/>
                    <a:pt x="145052" y="227908"/>
                    <a:pt x="148247" y="225355"/>
                  </a:cubicBezTo>
                  <a:cubicBezTo>
                    <a:pt x="155915" y="218971"/>
                    <a:pt x="166777" y="214502"/>
                    <a:pt x="178279" y="210033"/>
                  </a:cubicBezTo>
                  <a:cubicBezTo>
                    <a:pt x="183391" y="200457"/>
                    <a:pt x="202561" y="167260"/>
                    <a:pt x="233872" y="166622"/>
                  </a:cubicBezTo>
                  <a:lnTo>
                    <a:pt x="297132" y="166622"/>
                  </a:lnTo>
                  <a:cubicBezTo>
                    <a:pt x="300966" y="166622"/>
                    <a:pt x="303522" y="169176"/>
                    <a:pt x="303522" y="173006"/>
                  </a:cubicBezTo>
                  <a:cubicBezTo>
                    <a:pt x="303522" y="176836"/>
                    <a:pt x="300966" y="179390"/>
                    <a:pt x="297132" y="179390"/>
                  </a:cubicBezTo>
                  <a:lnTo>
                    <a:pt x="234511" y="179390"/>
                  </a:lnTo>
                  <a:cubicBezTo>
                    <a:pt x="207034" y="180667"/>
                    <a:pt x="189142" y="217694"/>
                    <a:pt x="189142" y="218332"/>
                  </a:cubicBezTo>
                  <a:cubicBezTo>
                    <a:pt x="188503" y="219609"/>
                    <a:pt x="187225" y="220886"/>
                    <a:pt x="185947" y="221524"/>
                  </a:cubicBezTo>
                  <a:cubicBezTo>
                    <a:pt x="174445" y="225993"/>
                    <a:pt x="163582" y="230462"/>
                    <a:pt x="156553" y="236207"/>
                  </a:cubicBezTo>
                  <a:cubicBezTo>
                    <a:pt x="152081" y="239399"/>
                    <a:pt x="150164" y="244507"/>
                    <a:pt x="149525" y="248337"/>
                  </a:cubicBezTo>
                  <a:cubicBezTo>
                    <a:pt x="149525" y="250252"/>
                    <a:pt x="149525" y="250891"/>
                    <a:pt x="150164" y="251529"/>
                  </a:cubicBezTo>
                  <a:cubicBezTo>
                    <a:pt x="150164" y="251529"/>
                    <a:pt x="151442" y="252167"/>
                    <a:pt x="154637" y="250891"/>
                  </a:cubicBezTo>
                  <a:lnTo>
                    <a:pt x="189781" y="243230"/>
                  </a:lnTo>
                  <a:cubicBezTo>
                    <a:pt x="194254" y="241953"/>
                    <a:pt x="198727" y="240038"/>
                    <a:pt x="202561" y="236846"/>
                  </a:cubicBezTo>
                  <a:lnTo>
                    <a:pt x="224926" y="219609"/>
                  </a:lnTo>
                  <a:cubicBezTo>
                    <a:pt x="227482" y="217694"/>
                    <a:pt x="231955" y="217694"/>
                    <a:pt x="233872" y="220886"/>
                  </a:cubicBezTo>
                  <a:cubicBezTo>
                    <a:pt x="235789" y="223439"/>
                    <a:pt x="235789" y="227908"/>
                    <a:pt x="232594" y="229823"/>
                  </a:cubicBezTo>
                  <a:lnTo>
                    <a:pt x="210229" y="247060"/>
                  </a:lnTo>
                  <a:cubicBezTo>
                    <a:pt x="205117" y="250891"/>
                    <a:pt x="198727" y="254083"/>
                    <a:pt x="192337" y="255359"/>
                  </a:cubicBezTo>
                  <a:lnTo>
                    <a:pt x="157832" y="263020"/>
                  </a:lnTo>
                  <a:cubicBezTo>
                    <a:pt x="155276" y="263659"/>
                    <a:pt x="152720" y="264297"/>
                    <a:pt x="150803" y="264297"/>
                  </a:cubicBezTo>
                  <a:cubicBezTo>
                    <a:pt x="143135" y="264297"/>
                    <a:pt x="139301" y="259190"/>
                    <a:pt x="138662" y="257275"/>
                  </a:cubicBezTo>
                  <a:cubicBezTo>
                    <a:pt x="137384" y="254721"/>
                    <a:pt x="136745" y="252167"/>
                    <a:pt x="136745" y="248975"/>
                  </a:cubicBezTo>
                  <a:lnTo>
                    <a:pt x="79235" y="234931"/>
                  </a:lnTo>
                  <a:cubicBezTo>
                    <a:pt x="73484" y="234292"/>
                    <a:pt x="69650" y="238123"/>
                    <a:pt x="69011" y="240676"/>
                  </a:cubicBezTo>
                  <a:cubicBezTo>
                    <a:pt x="69011" y="241315"/>
                    <a:pt x="69011" y="241315"/>
                    <a:pt x="70289" y="241953"/>
                  </a:cubicBezTo>
                  <a:lnTo>
                    <a:pt x="132911" y="270043"/>
                  </a:lnTo>
                  <a:cubicBezTo>
                    <a:pt x="136745" y="271958"/>
                    <a:pt x="141218" y="272596"/>
                    <a:pt x="145691" y="272596"/>
                  </a:cubicBezTo>
                  <a:lnTo>
                    <a:pt x="200005" y="272596"/>
                  </a:lnTo>
                  <a:cubicBezTo>
                    <a:pt x="207673" y="272596"/>
                    <a:pt x="215341" y="270043"/>
                    <a:pt x="222370" y="265574"/>
                  </a:cubicBezTo>
                  <a:lnTo>
                    <a:pt x="268377" y="234931"/>
                  </a:lnTo>
                  <a:cubicBezTo>
                    <a:pt x="276684" y="229185"/>
                    <a:pt x="286908" y="225993"/>
                    <a:pt x="297132" y="225993"/>
                  </a:cubicBezTo>
                  <a:lnTo>
                    <a:pt x="299688" y="225993"/>
                  </a:lnTo>
                  <a:cubicBezTo>
                    <a:pt x="303522" y="225993"/>
                    <a:pt x="306078" y="228547"/>
                    <a:pt x="306078" y="232377"/>
                  </a:cubicBezTo>
                  <a:cubicBezTo>
                    <a:pt x="306078" y="236207"/>
                    <a:pt x="303522" y="238761"/>
                    <a:pt x="299688" y="238761"/>
                  </a:cubicBezTo>
                  <a:close/>
                </a:path>
              </a:pathLst>
            </a:custGeom>
            <a:solidFill>
              <a:srgbClr val="1B5D13"/>
            </a:solidFill>
            <a:ln w="639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sp>
        <p:nvSpPr>
          <p:cNvPr id="50" name="Title 1">
            <a:extLst>
              <a:ext uri="{FF2B5EF4-FFF2-40B4-BE49-F238E27FC236}">
                <a16:creationId xmlns:a16="http://schemas.microsoft.com/office/drawing/2014/main" id="{13ADDC41-AB81-4276-A0DB-05011239146B}"/>
              </a:ext>
            </a:extLst>
          </p:cNvPr>
          <p:cNvSpPr txBox="1">
            <a:spLocks/>
          </p:cNvSpPr>
          <p:nvPr/>
        </p:nvSpPr>
        <p:spPr>
          <a:xfrm>
            <a:off x="648824" y="570081"/>
            <a:ext cx="9730852"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kumimoji="0" lang="en-US" sz="32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Manager </a:t>
            </a:r>
            <a:r>
              <a:rPr lang="en-US" sz="3200" b="1" spc="-75">
                <a:solidFill>
                  <a:srgbClr val="000000"/>
                </a:solidFill>
                <a:latin typeface="Open Sans" panose="020B0606030504020204" pitchFamily="34" charset="0"/>
                <a:ea typeface="Open Sans" panose="020B0606030504020204" pitchFamily="34" charset="0"/>
                <a:cs typeface="Open Sans" panose="020B0606030504020204" pitchFamily="34" charset="0"/>
              </a:rPr>
              <a:t>Responsibilities</a:t>
            </a:r>
            <a:r>
              <a:rPr kumimoji="0" lang="en-US" sz="32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3200"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Leading Your Teams</a:t>
            </a:r>
          </a:p>
        </p:txBody>
      </p:sp>
      <p:sp>
        <p:nvSpPr>
          <p:cNvPr id="51" name="Rectangle 50">
            <a:extLst>
              <a:ext uri="{FF2B5EF4-FFF2-40B4-BE49-F238E27FC236}">
                <a16:creationId xmlns:a16="http://schemas.microsoft.com/office/drawing/2014/main" id="{DA9C6014-3759-4506-B31F-6DA0A87D43A8}"/>
              </a:ext>
            </a:extLst>
          </p:cNvPr>
          <p:cNvSpPr/>
          <p:nvPr/>
        </p:nvSpPr>
        <p:spPr>
          <a:xfrm>
            <a:off x="648824" y="1043551"/>
            <a:ext cx="10461112" cy="553998"/>
          </a:xfrm>
          <a:prstGeom prst="rect">
            <a:avLst/>
          </a:prstGeom>
        </p:spPr>
        <p:txBody>
          <a:bodyPr wrap="square" lIns="0" tIns="0" rIns="0" bIns="0" anchor="t">
            <a:spAutoFit/>
          </a:bodyPr>
          <a:lstStyle/>
          <a:p>
            <a:pPr>
              <a:spcBef>
                <a:spcPts val="331"/>
              </a:spcBef>
              <a:buSzPct val="100000"/>
              <a:defRPr/>
            </a:pPr>
            <a:r>
              <a:rPr kumimoji="0" lang="en-US" sz="1800" b="0" i="0" u="none" strike="noStrike" kern="1200" cap="none" spc="-5"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Managers need</a:t>
            </a:r>
            <a:r>
              <a:rPr lang="en-US" spc="-5">
                <a:solidFill>
                  <a:prstClr val="black"/>
                </a:solidFill>
                <a:latin typeface="Open Sans" panose="020B0606030504020204" pitchFamily="34" charset="0"/>
                <a:ea typeface="Open Sans" panose="020B0606030504020204" pitchFamily="34" charset="0"/>
                <a:cs typeface="Open Sans" panose="020B0606030504020204" pitchFamily="34" charset="0"/>
              </a:rPr>
              <a:t> to balance leading their </a:t>
            </a:r>
            <a:r>
              <a:rPr kumimoji="0" lang="en-US" sz="1800" b="0" i="0" u="none" strike="noStrike" kern="1200" cap="none" spc="-5"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teams both in-person and virtually, which can be daunting</a:t>
            </a:r>
            <a:r>
              <a:rPr lang="en-US" spc="-5">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kumimoji="0" lang="en-US" sz="1800" b="0" i="0" u="none" strike="noStrike" kern="1200" cap="none" spc="-5"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These tips can help managers to lead their teams more effectively.</a:t>
            </a: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7762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1EFDEE-60DA-4AC3-B55D-B6778E975482}"/>
              </a:ext>
            </a:extLst>
          </p:cNvPr>
          <p:cNvSpPr/>
          <p:nvPr/>
        </p:nvSpPr>
        <p:spPr>
          <a:xfrm>
            <a:off x="648823" y="5555848"/>
            <a:ext cx="10936057" cy="6396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D8C709F-D487-4E30-8B34-8E876FB2562E}"/>
              </a:ext>
            </a:extLst>
          </p:cNvPr>
          <p:cNvSpPr txBox="1">
            <a:spLocks/>
          </p:cNvSpPr>
          <p:nvPr/>
        </p:nvSpPr>
        <p:spPr>
          <a:xfrm>
            <a:off x="648824" y="570081"/>
            <a:ext cx="9730852" cy="5943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defRPr/>
            </a:pPr>
            <a:r>
              <a:rPr kumimoji="0" lang="en-US" sz="32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Preparing for Scenarios: Resistance to Change</a:t>
            </a:r>
          </a:p>
        </p:txBody>
      </p:sp>
      <p:sp>
        <p:nvSpPr>
          <p:cNvPr id="15" name="Rectangle 14">
            <a:extLst>
              <a:ext uri="{FF2B5EF4-FFF2-40B4-BE49-F238E27FC236}">
                <a16:creationId xmlns:a16="http://schemas.microsoft.com/office/drawing/2014/main" id="{FCEAA942-8122-4F00-9B34-10A90E3A8FC7}"/>
              </a:ext>
            </a:extLst>
          </p:cNvPr>
          <p:cNvSpPr/>
          <p:nvPr/>
        </p:nvSpPr>
        <p:spPr>
          <a:xfrm>
            <a:off x="648824" y="1043551"/>
            <a:ext cx="10461112" cy="553998"/>
          </a:xfrm>
          <a:prstGeom prst="rect">
            <a:avLst/>
          </a:prstGeom>
        </p:spPr>
        <p:txBody>
          <a:bodyPr wrap="square" lIns="0" tIns="0" rIns="0" bIns="0" anchor="t">
            <a:spAutoFit/>
          </a:bodyPr>
          <a:lstStyle/>
          <a:p>
            <a:pPr marL="0" indent="0">
              <a:spcBef>
                <a:spcPts val="331"/>
              </a:spcBef>
              <a:buClrTx/>
              <a:buSzPct val="100000"/>
              <a:buNone/>
              <a:defRPr/>
            </a:pPr>
            <a:r>
              <a:rPr lang="en-US">
                <a:latin typeface="Open Sans" panose="020B0606030504020204" pitchFamily="34" charset="0"/>
                <a:ea typeface="Open Sans" panose="020B0606030504020204" pitchFamily="34" charset="0"/>
                <a:cs typeface="Open Sans" panose="020B0606030504020204" pitchFamily="34" charset="0"/>
              </a:rPr>
              <a:t>The scenarios below are potential conversations managers may encounter that would demonstrate resistance to change. Read through them to consider how they could be handled.</a:t>
            </a:r>
          </a:p>
        </p:txBody>
      </p:sp>
      <p:graphicFrame>
        <p:nvGraphicFramePr>
          <p:cNvPr id="3" name="Table 3">
            <a:extLst>
              <a:ext uri="{FF2B5EF4-FFF2-40B4-BE49-F238E27FC236}">
                <a16:creationId xmlns:a16="http://schemas.microsoft.com/office/drawing/2014/main" id="{7F28864B-68CA-41A9-A67F-2DA4211E2A56}"/>
              </a:ext>
            </a:extLst>
          </p:cNvPr>
          <p:cNvGraphicFramePr>
            <a:graphicFrameLocks noGrp="1"/>
          </p:cNvGraphicFramePr>
          <p:nvPr>
            <p:extLst>
              <p:ext uri="{D42A27DB-BD31-4B8C-83A1-F6EECF244321}">
                <p14:modId xmlns:p14="http://schemas.microsoft.com/office/powerpoint/2010/main" val="1898832672"/>
              </p:ext>
            </p:extLst>
          </p:nvPr>
        </p:nvGraphicFramePr>
        <p:xfrm>
          <a:off x="648823" y="1739943"/>
          <a:ext cx="10936057" cy="3583656"/>
        </p:xfrm>
        <a:graphic>
          <a:graphicData uri="http://schemas.openxmlformats.org/drawingml/2006/table">
            <a:tbl>
              <a:tblPr firstRow="1" bandRow="1">
                <a:tableStyleId>{5C22544A-7EE6-4342-B048-85BDC9FD1C3A}</a:tableStyleId>
              </a:tblPr>
              <a:tblGrid>
                <a:gridCol w="2441665">
                  <a:extLst>
                    <a:ext uri="{9D8B030D-6E8A-4147-A177-3AD203B41FA5}">
                      <a16:colId xmlns:a16="http://schemas.microsoft.com/office/drawing/2014/main" val="2723201198"/>
                    </a:ext>
                  </a:extLst>
                </a:gridCol>
                <a:gridCol w="8494392">
                  <a:extLst>
                    <a:ext uri="{9D8B030D-6E8A-4147-A177-3AD203B41FA5}">
                      <a16:colId xmlns:a16="http://schemas.microsoft.com/office/drawing/2014/main" val="4053842955"/>
                    </a:ext>
                  </a:extLst>
                </a:gridCol>
              </a:tblGrid>
              <a:tr h="895914">
                <a:tc>
                  <a:txBody>
                    <a:bodyPr/>
                    <a:lstStyle/>
                    <a:p>
                      <a:pPr algn="ctr"/>
                      <a:r>
                        <a:rPr lang="en-US" sz="1600" b="1" u="sng">
                          <a:solidFill>
                            <a:srgbClr val="0B1677"/>
                          </a:solidFill>
                          <a:latin typeface="Open Sans" panose="020B0606030504020204" pitchFamily="34" charset="0"/>
                          <a:ea typeface="Open Sans" panose="020B0606030504020204" pitchFamily="34" charset="0"/>
                          <a:cs typeface="Open Sans" panose="020B0606030504020204" pitchFamily="34" charset="0"/>
                        </a:rPr>
                        <a:t>Scenario 1</a:t>
                      </a:r>
                    </a:p>
                    <a:p>
                      <a:pPr algn="ctr"/>
                      <a:r>
                        <a:rPr lang="en-US" sz="1600" b="0">
                          <a:solidFill>
                            <a:srgbClr val="0B1677"/>
                          </a:solidFill>
                          <a:latin typeface="Open Sans" panose="020B0606030504020204" pitchFamily="34" charset="0"/>
                          <a:ea typeface="Open Sans" panose="020B0606030504020204" pitchFamily="34" charset="0"/>
                          <a:cs typeface="Open Sans" panose="020B0606030504020204" pitchFamily="34" charset="0"/>
                        </a:rPr>
                        <a:t>Balancing Competing Interests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B1677">
                        <a:alpha val="20000"/>
                      </a:srgbClr>
                    </a:solidFill>
                  </a:tcPr>
                </a:tc>
                <a:tc>
                  <a:txBody>
                    <a:bodyPr/>
                    <a:lstStyle/>
                    <a:p>
                      <a:r>
                        <a:rPr lang="en-US" sz="1200" b="0">
                          <a:solidFill>
                            <a:schemeClr val="tx1"/>
                          </a:solidFill>
                          <a:latin typeface="Open Sans" panose="020B0606030504020204" pitchFamily="34" charset="0"/>
                          <a:ea typeface="Open Sans" panose="020B0606030504020204" pitchFamily="34" charset="0"/>
                          <a:cs typeface="Open Sans" panose="020B0606030504020204" pitchFamily="34" charset="0"/>
                        </a:rPr>
                        <a:t>A manager comes to you because they are struggling with their team. Half the workers seem to want to be in-office full-time, and the other half are not convinced that in-office time is valuable. The manager wants to balance both sides’ concerns while staying true to the teleworking model.</a:t>
                      </a:r>
                      <a:endPar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B1677">
                        <a:alpha val="20000"/>
                      </a:srgbClr>
                    </a:solidFill>
                  </a:tcPr>
                </a:tc>
                <a:extLst>
                  <a:ext uri="{0D108BD9-81ED-4DB2-BD59-A6C34878D82A}">
                    <a16:rowId xmlns:a16="http://schemas.microsoft.com/office/drawing/2014/main" val="1333188114"/>
                  </a:ext>
                </a:extLst>
              </a:tr>
              <a:tr h="895914">
                <a:tc>
                  <a:txBody>
                    <a:bodyPr/>
                    <a:lstStyle/>
                    <a:p>
                      <a:pPr algn="ctr"/>
                      <a:r>
                        <a:rPr lang="en-US" sz="1600" b="1" u="sng">
                          <a:solidFill>
                            <a:srgbClr val="1B5D13"/>
                          </a:solidFill>
                          <a:latin typeface="Open Sans" panose="020B0606030504020204" pitchFamily="34" charset="0"/>
                          <a:ea typeface="Open Sans" panose="020B0606030504020204" pitchFamily="34" charset="0"/>
                          <a:cs typeface="Open Sans" panose="020B0606030504020204" pitchFamily="34" charset="0"/>
                        </a:rPr>
                        <a:t>Scenario 2</a:t>
                      </a:r>
                    </a:p>
                    <a:p>
                      <a:pPr algn="ctr"/>
                      <a:r>
                        <a:rPr lang="en-US" sz="1600" b="0">
                          <a:solidFill>
                            <a:srgbClr val="1B5D13"/>
                          </a:solidFill>
                          <a:latin typeface="Open Sans" panose="020B0606030504020204" pitchFamily="34" charset="0"/>
                          <a:ea typeface="Open Sans" panose="020B0606030504020204" pitchFamily="34" charset="0"/>
                          <a:cs typeface="Open Sans" panose="020B0606030504020204" pitchFamily="34" charset="0"/>
                        </a:rPr>
                        <a:t>Scheduling With Purpose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5D13">
                        <a:alpha val="20000"/>
                      </a:srgbClr>
                    </a:solidFill>
                  </a:tcPr>
                </a:tc>
                <a:tc>
                  <a:txBody>
                    <a:bodyPr/>
                    <a:lstStyle/>
                    <a:p>
                      <a:r>
                        <a:rPr lang="en-US" sz="1200">
                          <a:latin typeface="Open Sans" panose="020B0606030504020204" pitchFamily="34" charset="0"/>
                          <a:ea typeface="Open Sans" panose="020B0606030504020204" pitchFamily="34" charset="0"/>
                          <a:cs typeface="Open Sans" panose="020B0606030504020204" pitchFamily="34" charset="0"/>
                        </a:rPr>
                        <a:t>Most of the managers in your organization are on board with the idea of telework. You overhear two managers talking about how they’re excited to get their teams back into the office and plan to do so on Tuesdays/Wednesdays/Thursdays only, every week, because this is what the managers feel is best for their schedules personally.</a:t>
                      </a:r>
                      <a:endParaRPr lang="en-US" sz="1200" b="1">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5D13">
                        <a:alpha val="20000"/>
                      </a:srgbClr>
                    </a:solidFill>
                  </a:tcPr>
                </a:tc>
                <a:extLst>
                  <a:ext uri="{0D108BD9-81ED-4DB2-BD59-A6C34878D82A}">
                    <a16:rowId xmlns:a16="http://schemas.microsoft.com/office/drawing/2014/main" val="2363485466"/>
                  </a:ext>
                </a:extLst>
              </a:tr>
              <a:tr h="895914">
                <a:tc>
                  <a:txBody>
                    <a:bodyPr/>
                    <a:lstStyle/>
                    <a:p>
                      <a:pPr algn="ctr"/>
                      <a:r>
                        <a:rPr lang="en-US" sz="1600" b="1" u="sng">
                          <a:solidFill>
                            <a:srgbClr val="FABB01"/>
                          </a:solidFill>
                          <a:latin typeface="Open Sans" panose="020B0606030504020204" pitchFamily="34" charset="0"/>
                          <a:ea typeface="Open Sans" panose="020B0606030504020204" pitchFamily="34" charset="0"/>
                          <a:cs typeface="Open Sans" panose="020B0606030504020204" pitchFamily="34" charset="0"/>
                        </a:rPr>
                        <a:t>Scenario 3</a:t>
                      </a:r>
                    </a:p>
                    <a:p>
                      <a:pPr algn="ctr"/>
                      <a:r>
                        <a:rPr lang="en-US" sz="1600" b="0">
                          <a:solidFill>
                            <a:srgbClr val="FABB01"/>
                          </a:solidFill>
                          <a:latin typeface="Open Sans" panose="020B0606030504020204" pitchFamily="34" charset="0"/>
                          <a:ea typeface="Open Sans" panose="020B0606030504020204" pitchFamily="34" charset="0"/>
                          <a:cs typeface="Open Sans" panose="020B0606030504020204" pitchFamily="34" charset="0"/>
                        </a:rPr>
                        <a:t>Benefits of Coming Together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BB01">
                        <a:alpha val="20000"/>
                      </a:srgbClr>
                    </a:solidFill>
                  </a:tcPr>
                </a:tc>
                <a:tc>
                  <a:txBody>
                    <a:bodyPr/>
                    <a:lstStyle/>
                    <a:p>
                      <a:r>
                        <a:rPr lang="en-US" sz="1200">
                          <a:latin typeface="Open Sans" panose="020B0606030504020204" pitchFamily="34" charset="0"/>
                          <a:ea typeface="Open Sans" panose="020B0606030504020204" pitchFamily="34" charset="0"/>
                          <a:cs typeface="Open Sans" panose="020B0606030504020204" pitchFamily="34" charset="0"/>
                        </a:rPr>
                        <a:t>You get an email from a manager saying their team is very resistant to coming into the office at all. The manager cites reasons not to, including workers feeling more productive at home and the ease of childcare while working remotely.</a:t>
                      </a:r>
                      <a:endParaRPr lang="en-US" sz="1200" b="1">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BB01">
                        <a:alpha val="20000"/>
                      </a:srgbClr>
                    </a:solidFill>
                  </a:tcPr>
                </a:tc>
                <a:extLst>
                  <a:ext uri="{0D108BD9-81ED-4DB2-BD59-A6C34878D82A}">
                    <a16:rowId xmlns:a16="http://schemas.microsoft.com/office/drawing/2014/main" val="3445762437"/>
                  </a:ext>
                </a:extLst>
              </a:tr>
              <a:tr h="895914">
                <a:tc>
                  <a:txBody>
                    <a:bodyPr/>
                    <a:lstStyle/>
                    <a:p>
                      <a:pPr algn="ctr"/>
                      <a:r>
                        <a:rPr lang="en-US" sz="1600" b="1" u="sng">
                          <a:solidFill>
                            <a:schemeClr val="tx1"/>
                          </a:solidFill>
                          <a:latin typeface="Open Sans" panose="020B0606030504020204" pitchFamily="34" charset="0"/>
                          <a:ea typeface="Open Sans" panose="020B0606030504020204" pitchFamily="34" charset="0"/>
                          <a:cs typeface="Open Sans" panose="020B0606030504020204" pitchFamily="34" charset="0"/>
                        </a:rPr>
                        <a:t>Scenario 4</a:t>
                      </a:r>
                    </a:p>
                    <a:p>
                      <a:pPr algn="ct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Changes to Telework Schedules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AA094">
                        <a:alpha val="20000"/>
                      </a:srgbClr>
                    </a:solidFill>
                  </a:tcPr>
                </a:tc>
                <a:tc>
                  <a:txBody>
                    <a:bodyPr/>
                    <a:lstStyle/>
                    <a:p>
                      <a:r>
                        <a:rPr lang="en-US" sz="1200" b="0">
                          <a:latin typeface="Open Sans" panose="020B0606030504020204" pitchFamily="34" charset="0"/>
                          <a:ea typeface="Open Sans" panose="020B0606030504020204" pitchFamily="34" charset="0"/>
                          <a:cs typeface="Open Sans" panose="020B0606030504020204" pitchFamily="34" charset="0"/>
                        </a:rPr>
                        <a:t>You get an email from a worker asking if they can change which days they come to the office. You want to be able to provide flexibility and show you understand the worker’s needs. However, you must also ensure the steps you take follow telework policies and are fair to other workers if they were to come with the same request.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AA094">
                        <a:alpha val="20000"/>
                      </a:srgbClr>
                    </a:solidFill>
                  </a:tcPr>
                </a:tc>
                <a:extLst>
                  <a:ext uri="{0D108BD9-81ED-4DB2-BD59-A6C34878D82A}">
                    <a16:rowId xmlns:a16="http://schemas.microsoft.com/office/drawing/2014/main" val="4095923414"/>
                  </a:ext>
                </a:extLst>
              </a:tr>
            </a:tbl>
          </a:graphicData>
        </a:graphic>
      </p:graphicFrame>
      <p:sp>
        <p:nvSpPr>
          <p:cNvPr id="6" name="Rectangle 5">
            <a:extLst>
              <a:ext uri="{FF2B5EF4-FFF2-40B4-BE49-F238E27FC236}">
                <a16:creationId xmlns:a16="http://schemas.microsoft.com/office/drawing/2014/main" id="{6CCC4633-13DA-46EE-8D6C-8156086A7BA9}"/>
              </a:ext>
            </a:extLst>
          </p:cNvPr>
          <p:cNvSpPr/>
          <p:nvPr/>
        </p:nvSpPr>
        <p:spPr>
          <a:xfrm>
            <a:off x="989207" y="5646052"/>
            <a:ext cx="10448510" cy="492443"/>
          </a:xfrm>
          <a:prstGeom prst="rect">
            <a:avLst/>
          </a:prstGeom>
        </p:spPr>
        <p:txBody>
          <a:bodyPr wrap="square" lIns="0" tIns="0" rIns="0" bIns="0" anchor="t">
            <a:spAutoFit/>
          </a:bodyPr>
          <a:lstStyle/>
          <a:p>
            <a:r>
              <a:rPr lang="en-US" sz="1600">
                <a:solidFill>
                  <a:prstClr val="black"/>
                </a:solidFill>
                <a:latin typeface="Open Sans" panose="020B0606030504020204" pitchFamily="34" charset="0"/>
                <a:ea typeface="Open Sans" panose="020B0606030504020204" pitchFamily="34" charset="0"/>
                <a:cs typeface="Open Sans" panose="020B0606030504020204" pitchFamily="34" charset="0"/>
              </a:rPr>
              <a:t>Situations like these are an opportunity for managers to </a:t>
            </a:r>
            <a:r>
              <a:rPr lang="en-US" sz="1600" b="1">
                <a:solidFill>
                  <a:prstClr val="black"/>
                </a:solidFill>
                <a:latin typeface="Open Sans" panose="020B0606030504020204" pitchFamily="34" charset="0"/>
                <a:ea typeface="Open Sans" panose="020B0606030504020204" pitchFamily="34" charset="0"/>
                <a:cs typeface="Open Sans" panose="020B0606030504020204" pitchFamily="34" charset="0"/>
              </a:rPr>
              <a:t>offer advice to peers </a:t>
            </a:r>
            <a:r>
              <a:rPr lang="en-US" sz="1600">
                <a:solidFill>
                  <a:prstClr val="black"/>
                </a:solidFill>
                <a:latin typeface="Open Sans" panose="020B0606030504020204" pitchFamily="34" charset="0"/>
                <a:ea typeface="Open Sans" panose="020B0606030504020204" pitchFamily="34" charset="0"/>
                <a:cs typeface="Open Sans" panose="020B0606030504020204" pitchFamily="34" charset="0"/>
              </a:rPr>
              <a:t>based on </a:t>
            </a:r>
            <a:r>
              <a:rPr lang="en-US" sz="1600" b="1">
                <a:solidFill>
                  <a:prstClr val="black"/>
                </a:solidFill>
                <a:latin typeface="Open Sans" panose="020B0606030504020204" pitchFamily="34" charset="0"/>
                <a:ea typeface="Open Sans" panose="020B0606030504020204" pitchFamily="34" charset="0"/>
                <a:cs typeface="Open Sans" panose="020B0606030504020204" pitchFamily="34" charset="0"/>
              </a:rPr>
              <a:t>approved policies </a:t>
            </a:r>
            <a:r>
              <a:rPr lang="en-US" sz="1600">
                <a:solidFill>
                  <a:prstClr val="black"/>
                </a:solidFill>
                <a:latin typeface="Open Sans" panose="020B0606030504020204" pitchFamily="34" charset="0"/>
                <a:ea typeface="Open Sans" panose="020B0606030504020204" pitchFamily="34" charset="0"/>
                <a:cs typeface="Open Sans" panose="020B0606030504020204" pitchFamily="34" charset="0"/>
              </a:rPr>
              <a:t>and to affirm </a:t>
            </a:r>
            <a:r>
              <a:rPr lang="en-US" sz="1600" b="1">
                <a:solidFill>
                  <a:prstClr val="black"/>
                </a:solidFill>
                <a:latin typeface="Open Sans" panose="020B0606030504020204" pitchFamily="34" charset="0"/>
                <a:ea typeface="Open Sans" panose="020B0606030504020204" pitchFamily="34" charset="0"/>
                <a:cs typeface="Open Sans" panose="020B0606030504020204" pitchFamily="34" charset="0"/>
              </a:rPr>
              <a:t>key communication themes around telework </a:t>
            </a:r>
            <a:r>
              <a:rPr lang="en-US" sz="1600">
                <a:solidFill>
                  <a:prstClr val="black"/>
                </a:solidFill>
                <a:latin typeface="Open Sans" panose="020B0606030504020204" pitchFamily="34" charset="0"/>
                <a:ea typeface="Open Sans" panose="020B0606030504020204" pitchFamily="34" charset="0"/>
                <a:cs typeface="Open Sans" panose="020B0606030504020204" pitchFamily="34" charset="0"/>
              </a:rPr>
              <a:t>that should be shared with workers.</a:t>
            </a:r>
          </a:p>
        </p:txBody>
      </p:sp>
    </p:spTree>
    <p:extLst>
      <p:ext uri="{BB962C8B-B14F-4D97-AF65-F5344CB8AC3E}">
        <p14:creationId xmlns:p14="http://schemas.microsoft.com/office/powerpoint/2010/main" val="19180369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FfimFVNRQqxOGXBnqvH1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FfimFVNRQqxOGXBnqvH1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wFfimFVNRQqxOGXBnqvH1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FfimFVNRQqxOGXBnqvH1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FfimFVNRQqxOGXBnqvH1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wFfimFVNRQqxOGXBnqvH1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FfimFVNRQqxOGXBnqvH1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FfimFVNRQqxOGXBnqvH1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D Template Jan 2018 16x9">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Read-Only]" id="{916F96B5-34ED-4026-81F2-959EC6E9FD5C}" vid="{A18FA1C4-1C37-45B7-81A8-38F456485FC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c7cd8ee-77b0-444e-b76d-ea92c15ae035">
      <UserInfo>
        <DisplayName>Scales, Kimberly</DisplayName>
        <AccountId>36</AccountId>
        <AccountType/>
      </UserInfo>
      <UserInfo>
        <DisplayName>Dannemiller, Seth</DisplayName>
        <AccountId>38</AccountId>
        <AccountType/>
      </UserInfo>
      <UserInfo>
        <DisplayName>Chamberlain, Amanda</DisplayName>
        <AccountId>37</AccountId>
        <AccountType/>
      </UserInfo>
      <UserInfo>
        <DisplayName>Bowen, Liz</DisplayName>
        <AccountId>94</AccountId>
        <AccountType/>
      </UserInfo>
      <UserInfo>
        <DisplayName>Renaut, Sam</DisplayName>
        <AccountId>27</AccountId>
        <AccountType/>
      </UserInfo>
      <UserInfo>
        <DisplayName>Arif, Farah</DisplayName>
        <AccountId>105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BE6E22F3592447B8B66A1D64E9497F" ma:contentTypeVersion="13" ma:contentTypeDescription="Create a new document." ma:contentTypeScope="" ma:versionID="e63ce888c1dd20ff8644b7b88e4b52c5">
  <xsd:schema xmlns:xsd="http://www.w3.org/2001/XMLSchema" xmlns:xs="http://www.w3.org/2001/XMLSchema" xmlns:p="http://schemas.microsoft.com/office/2006/metadata/properties" xmlns:ns2="696edec4-fd78-4365-a067-c8f5b3a52ff9" xmlns:ns3="fc7cd8ee-77b0-444e-b76d-ea92c15ae035" targetNamespace="http://schemas.microsoft.com/office/2006/metadata/properties" ma:root="true" ma:fieldsID="d977d05e1afe2c5a63b9c26f1af3d9b6" ns2:_="" ns3:_="">
    <xsd:import namespace="696edec4-fd78-4365-a067-c8f5b3a52ff9"/>
    <xsd:import namespace="fc7cd8ee-77b0-444e-b76d-ea92c15ae0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edec4-fd78-4365-a067-c8f5b3a52f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7cd8ee-77b0-444e-b76d-ea92c15ae03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43A4FA-A830-409F-8C6E-4027F2B0ADA7}">
  <ds:schemaRefs>
    <ds:schemaRef ds:uri="http://schemas.microsoft.com/sharepoint/v3/contenttype/forms"/>
  </ds:schemaRefs>
</ds:datastoreItem>
</file>

<file path=customXml/itemProps2.xml><?xml version="1.0" encoding="utf-8"?>
<ds:datastoreItem xmlns:ds="http://schemas.openxmlformats.org/officeDocument/2006/customXml" ds:itemID="{C1071AE8-BDDD-41F7-ABAB-23B00C90E39E}">
  <ds:schemaRefs>
    <ds:schemaRef ds:uri="696edec4-fd78-4365-a067-c8f5b3a52ff9"/>
    <ds:schemaRef ds:uri="fc7cd8ee-77b0-444e-b76d-ea92c15ae0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8238A6A-23D2-478A-BAC8-264C03BD64C4}">
  <ds:schemaRefs>
    <ds:schemaRef ds:uri="696edec4-fd78-4365-a067-c8f5b3a52ff9"/>
    <ds:schemaRef ds:uri="fc7cd8ee-77b0-444e-b76d-ea92c15ae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TotalTime>
  <Words>3104</Words>
  <Application>Microsoft Office PowerPoint</Application>
  <PresentationFormat>Widescreen</PresentationFormat>
  <Paragraphs>261</Paragraphs>
  <Slides>19</Slides>
  <Notes>17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8" baseType="lpstr">
      <vt:lpstr>Arial</vt:lpstr>
      <vt:lpstr>Calibri</vt:lpstr>
      <vt:lpstr>Calibri Light</vt:lpstr>
      <vt:lpstr>Chronicle Display Black</vt:lpstr>
      <vt:lpstr>Open Sans</vt:lpstr>
      <vt:lpstr>Wingdings</vt:lpstr>
      <vt:lpstr>Office Theme</vt:lpstr>
      <vt:lpstr>DD Template Jan 2018 16x9</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Chamberlain, Amanda</dc:creator>
  <cp:lastModifiedBy>Bowen, Liz</cp:lastModifiedBy>
  <cp:revision>2</cp:revision>
  <dcterms:created xsi:type="dcterms:W3CDTF">2022-03-02T19:39:17Z</dcterms:created>
  <dcterms:modified xsi:type="dcterms:W3CDTF">2022-07-08T16:06:35Z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2022-03-02T19:39:17Z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b56fc405-ba0b-49dc-8cd8-8647f7bd787c</vt:lpwstr>
  </property>
  <property fmtid="{D5CDD505-2E9C-101B-9397-08002B2CF9AE}" pid="8" name="MSIP_Label_ea60d57e-af5b-4752-ac57-3e4f28ca11dc_ContentBits">
    <vt:lpwstr>0</vt:lpwstr>
  </property>
  <property fmtid="{D5CDD505-2E9C-101B-9397-08002B2CF9AE}" pid="9" name="ContentTypeId">
    <vt:lpwstr>0x010100E0BE6E22F3592447B8B66A1D64E9497F</vt:lpwstr>
  </property>
</Properties>
</file>