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56" r:id="rId2"/>
    <p:sldId id="276" r:id="rId3"/>
    <p:sldId id="315" r:id="rId4"/>
    <p:sldId id="389" r:id="rId5"/>
    <p:sldId id="382" r:id="rId6"/>
    <p:sldId id="386" r:id="rId7"/>
    <p:sldId id="387" r:id="rId8"/>
    <p:sldId id="384" r:id="rId9"/>
    <p:sldId id="401" r:id="rId10"/>
    <p:sldId id="402" r:id="rId11"/>
    <p:sldId id="383" r:id="rId12"/>
    <p:sldId id="388" r:id="rId13"/>
    <p:sldId id="403" r:id="rId14"/>
    <p:sldId id="40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536FB5"/>
    <a:srgbClr val="CC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6357" autoAdjust="0"/>
  </p:normalViewPr>
  <p:slideViewPr>
    <p:cSldViewPr snapToGrid="0">
      <p:cViewPr varScale="1">
        <p:scale>
          <a:sx n="86" d="100"/>
          <a:sy n="86" d="100"/>
        </p:scale>
        <p:origin x="470" y="5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6CA5F6-3546-4656-B722-D50927121CE8}" type="datetimeFigureOut">
              <a:rPr lang="en-US" smtClean="0"/>
              <a:t>4/2/2020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66697B-8C44-4AAC-81D5-7114D5933750}" type="slidenum">
              <a:rPr lang="en-US" smtClean="0"/>
              <a:t>‹#›</a:t>
            </a:fld>
            <a:endParaRPr lang="en-US"/>
          </a:p>
        </p:txBody>
      </p:sp>
    </p:spTree>
    <p:extLst>
      <p:ext uri="{BB962C8B-B14F-4D97-AF65-F5344CB8AC3E}">
        <p14:creationId xmlns:p14="http://schemas.microsoft.com/office/powerpoint/2010/main" val="338494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91BB-894E-4E66-8AF9-0DABED6D91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20EDBDF-C5EE-45C3-A8AD-3E72BC50676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1664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E0AD-B73E-49A9-992C-237BC70706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5D2F46-39BA-4001-96F5-B665F617EAA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F2D64-91BF-4272-BE8E-4653D20424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F13D449-EC1B-4962-9111-1106E0636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CADD14-765C-4269-8D85-7527D64CBD63}"/>
              </a:ext>
            </a:extLst>
          </p:cNvPr>
          <p:cNvSpPr>
            <a:spLocks noGrp="1"/>
          </p:cNvSpPr>
          <p:nvPr>
            <p:ph type="sldNum" sz="quarter" idx="12"/>
          </p:nvPr>
        </p:nvSpPr>
        <p:spPr>
          <a:xfrm>
            <a:off x="8610600" y="6356350"/>
            <a:ext cx="2743200" cy="365125"/>
          </a:xfrm>
          <a:prstGeom prst="rect">
            <a:avLst/>
          </a:prstGeom>
        </p:spPr>
        <p:txBody>
          <a:bodyPr/>
          <a:lstStyle/>
          <a:p>
            <a:fld id="{5002136C-5DC7-455E-9E00-C9FC0922CA57}" type="slidenum">
              <a:rPr lang="en-US" smtClean="0"/>
              <a:t>‹#›</a:t>
            </a:fld>
            <a:endParaRPr lang="en-US"/>
          </a:p>
        </p:txBody>
      </p:sp>
    </p:spTree>
    <p:extLst>
      <p:ext uri="{BB962C8B-B14F-4D97-AF65-F5344CB8AC3E}">
        <p14:creationId xmlns:p14="http://schemas.microsoft.com/office/powerpoint/2010/main" val="362051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D7ACE-C558-44EE-B9C8-F7766DC385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D3E791-2244-49EE-B026-985B0F58F6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51E87-B0D9-43C3-BD1A-1071F7C8DB5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DB2E243-BB59-44F9-9B65-8A1B317AA5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CA933B-2E30-43EB-8261-672D5FCE661C}"/>
              </a:ext>
            </a:extLst>
          </p:cNvPr>
          <p:cNvSpPr>
            <a:spLocks noGrp="1"/>
          </p:cNvSpPr>
          <p:nvPr>
            <p:ph type="sldNum" sz="quarter" idx="12"/>
          </p:nvPr>
        </p:nvSpPr>
        <p:spPr>
          <a:xfrm>
            <a:off x="8610600" y="6356350"/>
            <a:ext cx="2743200" cy="365125"/>
          </a:xfrm>
          <a:prstGeom prst="rect">
            <a:avLst/>
          </a:prstGeom>
        </p:spPr>
        <p:txBody>
          <a:bodyPr/>
          <a:lstStyle/>
          <a:p>
            <a:fld id="{5002136C-5DC7-455E-9E00-C9FC0922CA57}" type="slidenum">
              <a:rPr lang="en-US" smtClean="0"/>
              <a:t>‹#›</a:t>
            </a:fld>
            <a:endParaRPr lang="en-US"/>
          </a:p>
        </p:txBody>
      </p:sp>
    </p:spTree>
    <p:extLst>
      <p:ext uri="{BB962C8B-B14F-4D97-AF65-F5344CB8AC3E}">
        <p14:creationId xmlns:p14="http://schemas.microsoft.com/office/powerpoint/2010/main" val="75642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01A5-7ED0-45FA-A9E5-6DFA656BE0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5E6BB5-BA42-4168-9C5A-0747BB228EFD}"/>
              </a:ext>
            </a:extLst>
          </p:cNvPr>
          <p:cNvSpPr>
            <a:spLocks noGrp="1"/>
          </p:cNvSpPr>
          <p:nvPr>
            <p:ph idx="1"/>
          </p:nvPr>
        </p:nvSpPr>
        <p:spPr>
          <a:xfrm>
            <a:off x="838200" y="1825625"/>
            <a:ext cx="10515600" cy="4351338"/>
          </a:xfrm>
          <a:prstGeom prst="rect">
            <a:avLst/>
          </a:prstGeom>
        </p:spPr>
        <p:txBody>
          <a:bodyPr/>
          <a:lstStyle>
            <a:lvl1pPr>
              <a:defRPr>
                <a:solidFill>
                  <a:schemeClr val="tx2">
                    <a:lumMod val="60000"/>
                    <a:lumOff val="40000"/>
                  </a:schemeClr>
                </a:solidFill>
              </a:defRPr>
            </a:lvl1pPr>
            <a:lvl2pPr>
              <a:defRPr>
                <a:solidFill>
                  <a:schemeClr val="tx2">
                    <a:lumMod val="60000"/>
                    <a:lumOff val="40000"/>
                  </a:schemeClr>
                </a:solidFill>
              </a:defRPr>
            </a:lvl2pPr>
            <a:lvl3pPr>
              <a:defRPr>
                <a:solidFill>
                  <a:schemeClr val="tx2">
                    <a:lumMod val="60000"/>
                    <a:lumOff val="40000"/>
                  </a:schemeClr>
                </a:solidFill>
              </a:defRPr>
            </a:lvl3pPr>
            <a:lvl4pPr>
              <a:defRPr>
                <a:solidFill>
                  <a:schemeClr val="tx2">
                    <a:lumMod val="60000"/>
                    <a:lumOff val="40000"/>
                  </a:schemeClr>
                </a:solidFill>
              </a:defRPr>
            </a:lvl4pPr>
            <a:lvl5pPr>
              <a:defRPr>
                <a:solidFill>
                  <a:schemeClr val="tx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8539F81-EED2-493A-A29D-6C7979C21561}"/>
              </a:ext>
            </a:extLst>
          </p:cNvPr>
          <p:cNvSpPr>
            <a:spLocks noGrp="1"/>
          </p:cNvSpPr>
          <p:nvPr>
            <p:ph type="sldNum" sz="quarter" idx="12"/>
          </p:nvPr>
        </p:nvSpPr>
        <p:spPr>
          <a:xfrm>
            <a:off x="10912116" y="6411955"/>
            <a:ext cx="441684" cy="253916"/>
          </a:xfrm>
          <a:prstGeom prst="rect">
            <a:avLst/>
          </a:prstGeom>
          <a:solidFill>
            <a:srgbClr val="002060"/>
          </a:solidFill>
        </p:spPr>
        <p:txBody>
          <a:bodyPr/>
          <a:lstStyle>
            <a:lvl1pPr>
              <a:defRPr sz="1050">
                <a:solidFill>
                  <a:schemeClr val="bg1"/>
                </a:solidFill>
              </a:defRPr>
            </a:lvl1pPr>
          </a:lstStyle>
          <a:p>
            <a:fld id="{5002136C-5DC7-455E-9E00-C9FC0922CA57}" type="slidenum">
              <a:rPr lang="en-US" smtClean="0"/>
              <a:t>‹#›</a:t>
            </a:fld>
            <a:endParaRPr lang="en-US"/>
          </a:p>
        </p:txBody>
      </p:sp>
      <p:pic>
        <p:nvPicPr>
          <p:cNvPr id="7" name="Picture 6">
            <a:extLst>
              <a:ext uri="{FF2B5EF4-FFF2-40B4-BE49-F238E27FC236}">
                <a16:creationId xmlns:a16="http://schemas.microsoft.com/office/drawing/2014/main" id="{33478400-6671-4FD7-992E-12B4A6C72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8" name="Rectangle 7">
            <a:extLst>
              <a:ext uri="{FF2B5EF4-FFF2-40B4-BE49-F238E27FC236}">
                <a16:creationId xmlns:a16="http://schemas.microsoft.com/office/drawing/2014/main" id="{66137A96-A326-4EBA-B91C-A3FC01CADB72}"/>
              </a:ext>
            </a:extLst>
          </p:cNvPr>
          <p:cNvSpPr/>
          <p:nvPr/>
        </p:nvSpPr>
        <p:spPr>
          <a:xfrm>
            <a:off x="838200" y="6411954"/>
            <a:ext cx="3828292" cy="253916"/>
          </a:xfrm>
          <a:prstGeom prst="rect">
            <a:avLst/>
          </a:prstGeom>
        </p:spPr>
        <p:txBody>
          <a:bodyPr wrap="none">
            <a:spAutoFit/>
          </a:bodyPr>
          <a:lstStyle/>
          <a:p>
            <a:pPr algn="l"/>
            <a:r>
              <a:rPr lang="en-US" sz="1050" cap="all" spc="100" dirty="0">
                <a:solidFill>
                  <a:srgbClr val="002060"/>
                </a:solidFill>
                <a:latin typeface="HelveticaNeueLT Std" panose="020B0604020202020204" pitchFamily="34" charset="0"/>
              </a:rPr>
              <a:t>Department of Administration   |   SAFETY</a:t>
            </a:r>
          </a:p>
        </p:txBody>
      </p:sp>
    </p:spTree>
    <p:extLst>
      <p:ext uri="{BB962C8B-B14F-4D97-AF65-F5344CB8AC3E}">
        <p14:creationId xmlns:p14="http://schemas.microsoft.com/office/powerpoint/2010/main" val="25135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DEB6CD-AED2-434C-8015-5BEE22746B7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019DF3E-4BD2-4B3F-B42C-BFC76078D1F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7F6ABD6-F6EE-4571-A487-348CE43E13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322B60A-A8AD-4580-BF80-FB4B55405D17}"/>
              </a:ext>
            </a:extLst>
          </p:cNvPr>
          <p:cNvSpPr>
            <a:spLocks noGrp="1"/>
          </p:cNvSpPr>
          <p:nvPr>
            <p:ph type="sldNum" sz="quarter" idx="12"/>
          </p:nvPr>
        </p:nvSpPr>
        <p:spPr>
          <a:xfrm>
            <a:off x="8610600" y="6356350"/>
            <a:ext cx="2743200" cy="365125"/>
          </a:xfrm>
          <a:prstGeom prst="rect">
            <a:avLst/>
          </a:prstGeom>
        </p:spPr>
        <p:txBody>
          <a:bodyPr/>
          <a:lstStyle/>
          <a:p>
            <a:fld id="{5002136C-5DC7-455E-9E00-C9FC0922CA57}" type="slidenum">
              <a:rPr lang="en-US" smtClean="0"/>
              <a:t>‹#›</a:t>
            </a:fld>
            <a:endParaRPr lang="en-US"/>
          </a:p>
        </p:txBody>
      </p:sp>
      <p:sp>
        <p:nvSpPr>
          <p:cNvPr id="10" name="Title 9">
            <a:extLst>
              <a:ext uri="{FF2B5EF4-FFF2-40B4-BE49-F238E27FC236}">
                <a16:creationId xmlns:a16="http://schemas.microsoft.com/office/drawing/2014/main" id="{002161E8-9104-4397-99D8-7E61A7A47D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1027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B765-308A-40FD-81E4-69A66F9B00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250086-1DC8-4903-858F-1F189FD72BE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369B7-BA55-484C-A8C2-658B40806BA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1FE6A-6F48-44CA-B66F-4DD8086D50E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AC34E4C-5CD5-4A2C-80BC-BA6E8ABD60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149FAE7-A4B1-4F0D-83FF-3F6A9642C069}"/>
              </a:ext>
            </a:extLst>
          </p:cNvPr>
          <p:cNvSpPr>
            <a:spLocks noGrp="1"/>
          </p:cNvSpPr>
          <p:nvPr>
            <p:ph type="sldNum" sz="quarter" idx="12"/>
          </p:nvPr>
        </p:nvSpPr>
        <p:spPr>
          <a:xfrm>
            <a:off x="8610600" y="6356350"/>
            <a:ext cx="2743200" cy="365125"/>
          </a:xfrm>
          <a:prstGeom prst="rect">
            <a:avLst/>
          </a:prstGeom>
        </p:spPr>
        <p:txBody>
          <a:bodyPr/>
          <a:lstStyle/>
          <a:p>
            <a:fld id="{5002136C-5DC7-455E-9E00-C9FC0922CA57}" type="slidenum">
              <a:rPr lang="en-US" smtClean="0"/>
              <a:t>‹#›</a:t>
            </a:fld>
            <a:endParaRPr lang="en-US"/>
          </a:p>
        </p:txBody>
      </p:sp>
    </p:spTree>
    <p:extLst>
      <p:ext uri="{BB962C8B-B14F-4D97-AF65-F5344CB8AC3E}">
        <p14:creationId xmlns:p14="http://schemas.microsoft.com/office/powerpoint/2010/main" val="386542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3A65-267A-450F-920B-2A8A64B0C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1C1E354-8351-40A2-AD9F-6FDE9F365C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64F210-4195-49DE-B42F-92E1CFC255E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CE858-353F-4E12-A228-240C34CFAB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FEA74-C62A-4A1E-BF55-8C326C5D73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19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5EAB-E4BD-408E-B688-348644C636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33221B2-6FA9-4131-8F66-FF5F41437FE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16E87068-CB36-4F8C-B202-5301578266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0BBB11-45DD-46B7-AE1E-E26BD512DD37}"/>
              </a:ext>
            </a:extLst>
          </p:cNvPr>
          <p:cNvSpPr>
            <a:spLocks noGrp="1"/>
          </p:cNvSpPr>
          <p:nvPr>
            <p:ph type="sldNum" sz="quarter" idx="12"/>
          </p:nvPr>
        </p:nvSpPr>
        <p:spPr>
          <a:xfrm>
            <a:off x="8610600" y="6356350"/>
            <a:ext cx="2743200" cy="365125"/>
          </a:xfrm>
          <a:prstGeom prst="rect">
            <a:avLst/>
          </a:prstGeom>
        </p:spPr>
        <p:txBody>
          <a:bodyPr/>
          <a:lstStyle/>
          <a:p>
            <a:fld id="{5002136C-5DC7-455E-9E00-C9FC0922CA57}" type="slidenum">
              <a:rPr lang="en-US" smtClean="0"/>
              <a:t>‹#›</a:t>
            </a:fld>
            <a:endParaRPr lang="en-US"/>
          </a:p>
        </p:txBody>
      </p:sp>
    </p:spTree>
    <p:extLst>
      <p:ext uri="{BB962C8B-B14F-4D97-AF65-F5344CB8AC3E}">
        <p14:creationId xmlns:p14="http://schemas.microsoft.com/office/powerpoint/2010/main" val="424474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91692-28F6-41E4-B4BE-B23374544D8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9D49877-41F3-4F8F-BE0C-162BDDA87E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1B0B68A-0D75-4656-BEC4-DC6DBCB5F7C5}"/>
              </a:ext>
            </a:extLst>
          </p:cNvPr>
          <p:cNvSpPr>
            <a:spLocks noGrp="1"/>
          </p:cNvSpPr>
          <p:nvPr>
            <p:ph type="sldNum" sz="quarter" idx="12"/>
          </p:nvPr>
        </p:nvSpPr>
        <p:spPr>
          <a:xfrm>
            <a:off x="8610600" y="6356350"/>
            <a:ext cx="2743200" cy="365125"/>
          </a:xfrm>
          <a:prstGeom prst="rect">
            <a:avLst/>
          </a:prstGeom>
        </p:spPr>
        <p:txBody>
          <a:bodyPr/>
          <a:lstStyle/>
          <a:p>
            <a:fld id="{5002136C-5DC7-455E-9E00-C9FC0922CA57}" type="slidenum">
              <a:rPr lang="en-US" smtClean="0"/>
              <a:t>‹#›</a:t>
            </a:fld>
            <a:endParaRPr lang="en-US"/>
          </a:p>
        </p:txBody>
      </p:sp>
    </p:spTree>
    <p:extLst>
      <p:ext uri="{BB962C8B-B14F-4D97-AF65-F5344CB8AC3E}">
        <p14:creationId xmlns:p14="http://schemas.microsoft.com/office/powerpoint/2010/main" val="151780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F769-3D31-4A53-BF21-8F21F6C210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3D446-9B4C-4C02-A052-E109148A48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2352A-712D-49B5-81B9-3299E75565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CD0AB-793F-4FB1-B93A-05AD653C52D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0952287-EB5D-4F8C-A288-4F533F9552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A325C8-9522-4AC5-B717-4789EE23EA22}"/>
              </a:ext>
            </a:extLst>
          </p:cNvPr>
          <p:cNvSpPr>
            <a:spLocks noGrp="1"/>
          </p:cNvSpPr>
          <p:nvPr>
            <p:ph type="sldNum" sz="quarter" idx="12"/>
          </p:nvPr>
        </p:nvSpPr>
        <p:spPr>
          <a:xfrm>
            <a:off x="8610600" y="6356350"/>
            <a:ext cx="2743200" cy="365125"/>
          </a:xfrm>
          <a:prstGeom prst="rect">
            <a:avLst/>
          </a:prstGeom>
        </p:spPr>
        <p:txBody>
          <a:bodyPr/>
          <a:lstStyle/>
          <a:p>
            <a:fld id="{5002136C-5DC7-455E-9E00-C9FC0922CA57}" type="slidenum">
              <a:rPr lang="en-US" smtClean="0"/>
              <a:t>‹#›</a:t>
            </a:fld>
            <a:endParaRPr lang="en-US"/>
          </a:p>
        </p:txBody>
      </p:sp>
    </p:spTree>
    <p:extLst>
      <p:ext uri="{BB962C8B-B14F-4D97-AF65-F5344CB8AC3E}">
        <p14:creationId xmlns:p14="http://schemas.microsoft.com/office/powerpoint/2010/main" val="90269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2A0E-C031-4DF7-A02B-9C2C35676D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D3940-67A3-4D1A-8010-0BF1E0C6DD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FB201F-D619-4E3F-AC10-B88020D54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03CD8-94B7-49B3-9E70-5DBFA92132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6AA342E-773B-4CDC-8EF9-7376DBCEED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7FAB1E-0E32-4C23-AA12-12173846CB5A}"/>
              </a:ext>
            </a:extLst>
          </p:cNvPr>
          <p:cNvSpPr>
            <a:spLocks noGrp="1"/>
          </p:cNvSpPr>
          <p:nvPr>
            <p:ph type="sldNum" sz="quarter" idx="12"/>
          </p:nvPr>
        </p:nvSpPr>
        <p:spPr>
          <a:xfrm>
            <a:off x="8610600" y="6356350"/>
            <a:ext cx="2743200" cy="365125"/>
          </a:xfrm>
          <a:prstGeom prst="rect">
            <a:avLst/>
          </a:prstGeom>
        </p:spPr>
        <p:txBody>
          <a:bodyPr/>
          <a:lstStyle/>
          <a:p>
            <a:fld id="{5002136C-5DC7-455E-9E00-C9FC0922CA57}" type="slidenum">
              <a:rPr lang="en-US" smtClean="0"/>
              <a:t>‹#›</a:t>
            </a:fld>
            <a:endParaRPr lang="en-US"/>
          </a:p>
        </p:txBody>
      </p:sp>
    </p:spTree>
    <p:extLst>
      <p:ext uri="{BB962C8B-B14F-4D97-AF65-F5344CB8AC3E}">
        <p14:creationId xmlns:p14="http://schemas.microsoft.com/office/powerpoint/2010/main" val="48422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871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player.vimeo.com/video/400772308?app_id=122963" TargetMode="External"/><Relationship Id="rId1" Type="http://schemas.openxmlformats.org/officeDocument/2006/relationships/tags" Target="../tags/tag9.xml"/><Relationship Id="rId5" Type="http://schemas.openxmlformats.org/officeDocument/2006/relationships/image" Target="../media/image15.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hyperlink" Target="mailto:kfugle2@mt.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55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EA024-2B1F-4F76-B040-B1F25F9E509A}"/>
              </a:ext>
            </a:extLst>
          </p:cNvPr>
          <p:cNvSpPr>
            <a:spLocks noGrp="1"/>
          </p:cNvSpPr>
          <p:nvPr>
            <p:ph type="ctrTitle"/>
          </p:nvPr>
        </p:nvSpPr>
        <p:spPr>
          <a:xfrm>
            <a:off x="560283" y="2179744"/>
            <a:ext cx="4347982" cy="3034857"/>
          </a:xfrm>
        </p:spPr>
        <p:txBody>
          <a:bodyPr anchor="b">
            <a:normAutofit fontScale="90000"/>
          </a:bodyPr>
          <a:lstStyle/>
          <a:p>
            <a:pPr algn="r"/>
            <a:r>
              <a:rPr lang="en-US" sz="5000" dirty="0">
                <a:solidFill>
                  <a:srgbClr val="FFFFFF"/>
                </a:solidFill>
              </a:rPr>
              <a:t>Safety &amp; Ergonomic Essentials for Remote Working </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4E664B6-CD55-44D4-81DB-9174FB36F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259616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35AB-B114-4760-A580-37B924D2E3DB}"/>
              </a:ext>
            </a:extLst>
          </p:cNvPr>
          <p:cNvSpPr>
            <a:spLocks noGrp="1"/>
          </p:cNvSpPr>
          <p:nvPr>
            <p:ph type="title"/>
          </p:nvPr>
        </p:nvSpPr>
        <p:spPr>
          <a:xfrm>
            <a:off x="503377" y="208736"/>
            <a:ext cx="10515600" cy="607760"/>
          </a:xfrm>
        </p:spPr>
        <p:txBody>
          <a:bodyPr>
            <a:normAutofit fontScale="90000"/>
          </a:bodyPr>
          <a:lstStyle/>
          <a:p>
            <a:r>
              <a:rPr lang="en-US" dirty="0">
                <a:solidFill>
                  <a:srgbClr val="002060"/>
                </a:solidFill>
              </a:rPr>
              <a:t>ERGONOMIC ESSENTIALS FOR REMOTE WORKING… CONTINUED…</a:t>
            </a:r>
          </a:p>
        </p:txBody>
      </p:sp>
      <p:cxnSp>
        <p:nvCxnSpPr>
          <p:cNvPr id="11" name="Straight Connector 10">
            <a:extLst>
              <a:ext uri="{FF2B5EF4-FFF2-40B4-BE49-F238E27FC236}">
                <a16:creationId xmlns:a16="http://schemas.microsoft.com/office/drawing/2014/main" id="{5B670C9F-4C64-4A38-94DB-D633F51676BA}"/>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B61A0681-6BE3-48F2-BD34-20A9586948B7}"/>
              </a:ext>
            </a:extLst>
          </p:cNvPr>
          <p:cNvSpPr>
            <a:spLocks noGrp="1"/>
          </p:cNvSpPr>
          <p:nvPr>
            <p:ph type="ftr" sz="quarter" idx="11"/>
          </p:nvPr>
        </p:nvSpPr>
        <p:spPr>
          <a:xfrm>
            <a:off x="609394" y="6366608"/>
            <a:ext cx="7321550" cy="261172"/>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02060"/>
                </a:solidFill>
                <a:effectLst/>
                <a:uLnTx/>
                <a:uFillTx/>
                <a:latin typeface="HelveticaNeueLT Std" panose="020B0604020202020204" pitchFamily="34" charset="0"/>
                <a:ea typeface="+mn-ea"/>
                <a:cs typeface="+mn-cs"/>
              </a:rPr>
              <a:t>Department of Administration   |   SAFETY</a:t>
            </a:r>
          </a:p>
        </p:txBody>
      </p:sp>
      <p:sp>
        <p:nvSpPr>
          <p:cNvPr id="14" name="Slide Number Placeholder 4">
            <a:extLst>
              <a:ext uri="{FF2B5EF4-FFF2-40B4-BE49-F238E27FC236}">
                <a16:creationId xmlns:a16="http://schemas.microsoft.com/office/drawing/2014/main" id="{376DB6F2-697A-4E6F-93C8-B3320DDB1985}"/>
              </a:ext>
            </a:extLst>
          </p:cNvPr>
          <p:cNvSpPr>
            <a:spLocks noGrp="1"/>
          </p:cNvSpPr>
          <p:nvPr>
            <p:ph type="sldNum" sz="quarter" idx="12"/>
          </p:nvPr>
        </p:nvSpPr>
        <p:spPr>
          <a:xfrm>
            <a:off x="11592710" y="6388911"/>
            <a:ext cx="599290" cy="226978"/>
          </a:xfrm>
          <a:solidFill>
            <a:srgbClr val="002060"/>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pic>
        <p:nvPicPr>
          <p:cNvPr id="15" name="Picture 14">
            <a:extLst>
              <a:ext uri="{FF2B5EF4-FFF2-40B4-BE49-F238E27FC236}">
                <a16:creationId xmlns:a16="http://schemas.microsoft.com/office/drawing/2014/main" id="{EA75694F-D7B0-4705-A8C1-E632A2C51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8" name="Text Placeholder 7">
            <a:extLst>
              <a:ext uri="{FF2B5EF4-FFF2-40B4-BE49-F238E27FC236}">
                <a16:creationId xmlns:a16="http://schemas.microsoft.com/office/drawing/2014/main" id="{74628730-C698-4F3C-936D-1C265049BF30}"/>
              </a:ext>
            </a:extLst>
          </p:cNvPr>
          <p:cNvSpPr>
            <a:spLocks noGrp="1"/>
          </p:cNvSpPr>
          <p:nvPr>
            <p:ph type="body" idx="1"/>
          </p:nvPr>
        </p:nvSpPr>
        <p:spPr>
          <a:xfrm>
            <a:off x="503377" y="1477695"/>
            <a:ext cx="11084281" cy="4273743"/>
          </a:xfrm>
        </p:spPr>
        <p:txBody>
          <a:bodyPr/>
          <a:lstStyle/>
          <a:p>
            <a:pPr marL="342900" indent="-342900">
              <a:buFont typeface="+mj-lt"/>
              <a:buAutoNum type="arabicPeriod" startAt="6"/>
            </a:pPr>
            <a:r>
              <a:rPr lang="en-US" sz="1800" b="1" dirty="0">
                <a:solidFill>
                  <a:srgbClr val="7030A0"/>
                </a:solidFill>
              </a:rPr>
              <a:t>KEYBOARD AND MOUSE</a:t>
            </a:r>
            <a:r>
              <a:rPr lang="en-US" sz="1800" dirty="0">
                <a:solidFill>
                  <a:srgbClr val="536FB5"/>
                </a:solidFill>
              </a:rPr>
              <a:t>. If available, use an external keyboard and mouse with your laptop and position the keyboard and mouse directly in front of you within easy reach. If you have a wireless mouse, place your mouse within easy reach and on the same surface as your laptop keyboard. While typing or using your mouse, keep your wrists straight, your upper arms close to your body, and your hands at or slightly below the level of your elbows. Use keyboard shortcuts to reduce extended mouse use. If possible, adjust the sensitivity of the mouse so you can use a light touch to operate it. </a:t>
            </a:r>
          </a:p>
          <a:p>
            <a:pPr marL="800100" lvl="1" indent="-342900">
              <a:buFont typeface="Wingdings" panose="05000000000000000000" pitchFamily="2" charset="2"/>
              <a:buChar char="§"/>
            </a:pPr>
            <a:r>
              <a:rPr lang="en-US" sz="1800" dirty="0">
                <a:solidFill>
                  <a:srgbClr val="536FB5"/>
                </a:solidFill>
              </a:rPr>
              <a:t>Your forearms should be parallel to the floor and approximately 90º from your upper arms.</a:t>
            </a:r>
          </a:p>
          <a:p>
            <a:pPr marL="800100" lvl="1" indent="-342900">
              <a:buFont typeface="Wingdings" panose="05000000000000000000" pitchFamily="2" charset="2"/>
              <a:buChar char="§"/>
            </a:pPr>
            <a:r>
              <a:rPr lang="en-US" sz="1800" dirty="0">
                <a:solidFill>
                  <a:srgbClr val="536FB5"/>
                </a:solidFill>
              </a:rPr>
              <a:t>Your wrists, neck &amp; head should be in a relaxed neutral position, not angled up or down.</a:t>
            </a:r>
          </a:p>
          <a:p>
            <a:endParaRPr lang="en-US" sz="1600" dirty="0">
              <a:solidFill>
                <a:srgbClr val="536FB5"/>
              </a:solidFill>
            </a:endParaRPr>
          </a:p>
          <a:p>
            <a:pPr marL="342900" indent="-342900">
              <a:buFont typeface="+mj-lt"/>
              <a:buAutoNum type="arabicPeriod" startAt="6"/>
            </a:pPr>
            <a:endParaRPr lang="en-US" sz="1600" dirty="0">
              <a:solidFill>
                <a:srgbClr val="536FB5"/>
              </a:solidFill>
            </a:endParaRPr>
          </a:p>
          <a:p>
            <a:pPr marL="342900" indent="-342900">
              <a:buFont typeface="+mj-lt"/>
              <a:buAutoNum type="arabicPeriod" startAt="6"/>
            </a:pPr>
            <a:endParaRPr lang="en-US" sz="1600" dirty="0">
              <a:solidFill>
                <a:srgbClr val="536FB5"/>
              </a:solidFill>
            </a:endParaRPr>
          </a:p>
        </p:txBody>
      </p:sp>
      <p:pic>
        <p:nvPicPr>
          <p:cNvPr id="9" name="Picture 8">
            <a:extLst>
              <a:ext uri="{FF2B5EF4-FFF2-40B4-BE49-F238E27FC236}">
                <a16:creationId xmlns:a16="http://schemas.microsoft.com/office/drawing/2014/main" id="{7E50B788-A0D5-4F0F-AACD-C1092015BB80}"/>
              </a:ext>
            </a:extLst>
          </p:cNvPr>
          <p:cNvPicPr/>
          <p:nvPr/>
        </p:nvPicPr>
        <p:blipFill>
          <a:blip r:embed="rId4"/>
          <a:stretch>
            <a:fillRect/>
          </a:stretch>
        </p:blipFill>
        <p:spPr>
          <a:xfrm>
            <a:off x="2160218" y="4028677"/>
            <a:ext cx="3600959" cy="212486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98B50F9-5235-4F05-9147-662B03B01124}"/>
              </a:ext>
            </a:extLst>
          </p:cNvPr>
          <p:cNvPicPr/>
          <p:nvPr/>
        </p:nvPicPr>
        <p:blipFill>
          <a:blip r:embed="rId5"/>
          <a:stretch>
            <a:fillRect/>
          </a:stretch>
        </p:blipFill>
        <p:spPr>
          <a:xfrm>
            <a:off x="5872594" y="4028677"/>
            <a:ext cx="3919476" cy="212486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31494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35AB-B114-4760-A580-37B924D2E3DB}"/>
              </a:ext>
            </a:extLst>
          </p:cNvPr>
          <p:cNvSpPr>
            <a:spLocks noGrp="1"/>
          </p:cNvSpPr>
          <p:nvPr>
            <p:ph type="title"/>
          </p:nvPr>
        </p:nvSpPr>
        <p:spPr>
          <a:xfrm>
            <a:off x="503377" y="208736"/>
            <a:ext cx="10515600" cy="607760"/>
          </a:xfrm>
        </p:spPr>
        <p:txBody>
          <a:bodyPr>
            <a:normAutofit fontScale="90000"/>
          </a:bodyPr>
          <a:lstStyle/>
          <a:p>
            <a:r>
              <a:rPr lang="en-US" dirty="0">
                <a:solidFill>
                  <a:srgbClr val="002060"/>
                </a:solidFill>
              </a:rPr>
              <a:t>ERGONOMIC ESSENTIALS FOR REMOTE WORKING… CONTINUED…</a:t>
            </a:r>
          </a:p>
        </p:txBody>
      </p:sp>
      <p:cxnSp>
        <p:nvCxnSpPr>
          <p:cNvPr id="11" name="Straight Connector 10">
            <a:extLst>
              <a:ext uri="{FF2B5EF4-FFF2-40B4-BE49-F238E27FC236}">
                <a16:creationId xmlns:a16="http://schemas.microsoft.com/office/drawing/2014/main" id="{5B670C9F-4C64-4A38-94DB-D633F51676BA}"/>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B61A0681-6BE3-48F2-BD34-20A9586948B7}"/>
              </a:ext>
            </a:extLst>
          </p:cNvPr>
          <p:cNvSpPr>
            <a:spLocks noGrp="1"/>
          </p:cNvSpPr>
          <p:nvPr>
            <p:ph type="ftr" sz="quarter" idx="11"/>
          </p:nvPr>
        </p:nvSpPr>
        <p:spPr>
          <a:xfrm>
            <a:off x="609394" y="6366608"/>
            <a:ext cx="7321550" cy="261172"/>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02060"/>
                </a:solidFill>
                <a:effectLst/>
                <a:uLnTx/>
                <a:uFillTx/>
                <a:latin typeface="HelveticaNeueLT Std" panose="020B0604020202020204" pitchFamily="34" charset="0"/>
                <a:ea typeface="+mn-ea"/>
                <a:cs typeface="+mn-cs"/>
              </a:rPr>
              <a:t>Department of Administration   |   SAFETY</a:t>
            </a:r>
          </a:p>
        </p:txBody>
      </p:sp>
      <p:sp>
        <p:nvSpPr>
          <p:cNvPr id="14" name="Slide Number Placeholder 4">
            <a:extLst>
              <a:ext uri="{FF2B5EF4-FFF2-40B4-BE49-F238E27FC236}">
                <a16:creationId xmlns:a16="http://schemas.microsoft.com/office/drawing/2014/main" id="{376DB6F2-697A-4E6F-93C8-B3320DDB1985}"/>
              </a:ext>
            </a:extLst>
          </p:cNvPr>
          <p:cNvSpPr>
            <a:spLocks noGrp="1"/>
          </p:cNvSpPr>
          <p:nvPr>
            <p:ph type="sldNum" sz="quarter" idx="12"/>
          </p:nvPr>
        </p:nvSpPr>
        <p:spPr>
          <a:xfrm>
            <a:off x="11592710" y="6388911"/>
            <a:ext cx="599290" cy="226978"/>
          </a:xfrm>
          <a:solidFill>
            <a:srgbClr val="002060"/>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pic>
        <p:nvPicPr>
          <p:cNvPr id="15" name="Picture 14">
            <a:extLst>
              <a:ext uri="{FF2B5EF4-FFF2-40B4-BE49-F238E27FC236}">
                <a16:creationId xmlns:a16="http://schemas.microsoft.com/office/drawing/2014/main" id="{EA75694F-D7B0-4705-A8C1-E632A2C51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8" name="Text Placeholder 7">
            <a:extLst>
              <a:ext uri="{FF2B5EF4-FFF2-40B4-BE49-F238E27FC236}">
                <a16:creationId xmlns:a16="http://schemas.microsoft.com/office/drawing/2014/main" id="{74628730-C698-4F3C-936D-1C265049BF30}"/>
              </a:ext>
            </a:extLst>
          </p:cNvPr>
          <p:cNvSpPr>
            <a:spLocks noGrp="1"/>
          </p:cNvSpPr>
          <p:nvPr>
            <p:ph type="body" idx="1"/>
          </p:nvPr>
        </p:nvSpPr>
        <p:spPr>
          <a:xfrm>
            <a:off x="503377" y="1477695"/>
            <a:ext cx="11084281" cy="4273743"/>
          </a:xfrm>
        </p:spPr>
        <p:txBody>
          <a:bodyPr/>
          <a:lstStyle/>
          <a:p>
            <a:pPr marL="342900" indent="-342900">
              <a:buFont typeface="+mj-lt"/>
              <a:buAutoNum type="arabicPeriod" startAt="7"/>
            </a:pPr>
            <a:r>
              <a:rPr lang="en-US" sz="1800" b="1" dirty="0">
                <a:solidFill>
                  <a:srgbClr val="7030A0"/>
                </a:solidFill>
              </a:rPr>
              <a:t>PROTECT YOUR EYES</a:t>
            </a:r>
            <a:r>
              <a:rPr lang="en-US" sz="1800" dirty="0">
                <a:solidFill>
                  <a:srgbClr val="536FB5"/>
                </a:solidFill>
              </a:rPr>
              <a:t>. Dark mode is an option on apps, programs, and system preferences that darkens the background and control buttons, lessening contrast. In addition, place your monitor(s) so that the brightest light source is to the side. (Make sure to position your screen away from bright windows and white walls). Use blinds or drapes on windows to eliminate bright light. </a:t>
            </a:r>
          </a:p>
          <a:p>
            <a:pPr marL="342900" indent="-342900">
              <a:buFont typeface="+mj-lt"/>
              <a:buAutoNum type="arabicPeriod" startAt="7"/>
            </a:pPr>
            <a:r>
              <a:rPr lang="en-US" sz="1800" b="1" dirty="0">
                <a:solidFill>
                  <a:srgbClr val="7030A0"/>
                </a:solidFill>
              </a:rPr>
              <a:t>KEY OBJECTS. </a:t>
            </a:r>
            <a:r>
              <a:rPr lang="en-US" sz="1800" dirty="0">
                <a:solidFill>
                  <a:srgbClr val="536FB5"/>
                </a:solidFill>
              </a:rPr>
              <a:t>Keep key objects such as your telephone, stapler, printed materials close to your body to minimize reaching. Stand up to reach anything that you can’t comfortably reach when sitting.</a:t>
            </a:r>
          </a:p>
          <a:p>
            <a:pPr marL="342900" indent="-342900">
              <a:buFont typeface="+mj-lt"/>
              <a:buAutoNum type="arabicPeriod" startAt="7"/>
            </a:pPr>
            <a:endParaRPr lang="en-US" sz="1800" dirty="0">
              <a:solidFill>
                <a:srgbClr val="536FB5"/>
              </a:solidFill>
            </a:endParaRPr>
          </a:p>
          <a:p>
            <a:pPr marL="342900" indent="-342900">
              <a:buFont typeface="+mj-lt"/>
              <a:buAutoNum type="arabicPeriod" startAt="7"/>
            </a:pPr>
            <a:endParaRPr lang="en-US" sz="1800" dirty="0">
              <a:solidFill>
                <a:srgbClr val="536FB5"/>
              </a:solidFill>
            </a:endParaRPr>
          </a:p>
          <a:p>
            <a:pPr marL="342900" indent="-342900">
              <a:buFont typeface="+mj-lt"/>
              <a:buAutoNum type="arabicPeriod" startAt="7"/>
            </a:pPr>
            <a:endParaRPr lang="en-US" sz="1800" dirty="0">
              <a:solidFill>
                <a:srgbClr val="536FB5"/>
              </a:solidFill>
            </a:endParaRPr>
          </a:p>
          <a:p>
            <a:endParaRPr lang="en-US" sz="1800" dirty="0">
              <a:solidFill>
                <a:srgbClr val="536FB5"/>
              </a:solidFill>
            </a:endParaRPr>
          </a:p>
          <a:p>
            <a:endParaRPr lang="en-US" sz="1800" dirty="0">
              <a:solidFill>
                <a:srgbClr val="536FB5"/>
              </a:solidFill>
            </a:endParaRPr>
          </a:p>
          <a:p>
            <a:pPr marL="342900" indent="-342900">
              <a:buFont typeface="+mj-lt"/>
              <a:buAutoNum type="arabicPeriod" startAt="9"/>
            </a:pPr>
            <a:r>
              <a:rPr lang="en-US" sz="1800" b="1" dirty="0">
                <a:solidFill>
                  <a:srgbClr val="7030A0"/>
                </a:solidFill>
              </a:rPr>
              <a:t>TAKE MICRO-BREAKS</a:t>
            </a:r>
            <a:r>
              <a:rPr lang="en-US" sz="1800" dirty="0">
                <a:solidFill>
                  <a:srgbClr val="536FB5"/>
                </a:solidFill>
              </a:rPr>
              <a:t>. Just like any working environment, giving yourself breaks is incredibly important to let your brain and body relax. Change your posture often. It’s crucial that you vary your posture throughout the day, because sitting in the same position or chair all day can lead to back, neck and shoulder pain. Try to take breaks every 30 minutes for 3-5 minutes to get up, walk around, stretch. </a:t>
            </a:r>
          </a:p>
          <a:p>
            <a:pPr marL="342900" indent="-342900">
              <a:buFont typeface="+mj-lt"/>
              <a:buAutoNum type="arabicPeriod" startAt="6"/>
            </a:pPr>
            <a:endParaRPr lang="en-US" sz="1600" dirty="0">
              <a:solidFill>
                <a:srgbClr val="536FB5"/>
              </a:solidFill>
            </a:endParaRPr>
          </a:p>
          <a:p>
            <a:pPr marL="342900" indent="-342900">
              <a:buFont typeface="+mj-lt"/>
              <a:buAutoNum type="arabicPeriod" startAt="6"/>
            </a:pPr>
            <a:endParaRPr lang="en-US" sz="1600" dirty="0">
              <a:solidFill>
                <a:srgbClr val="536FB5"/>
              </a:solidFill>
            </a:endParaRPr>
          </a:p>
          <a:p>
            <a:pPr marL="342900" indent="-342900">
              <a:buFont typeface="+mj-lt"/>
              <a:buAutoNum type="arabicPeriod" startAt="6"/>
            </a:pPr>
            <a:endParaRPr lang="en-US" sz="1600" dirty="0">
              <a:solidFill>
                <a:srgbClr val="536FB5"/>
              </a:solidFill>
            </a:endParaRPr>
          </a:p>
        </p:txBody>
      </p:sp>
      <p:pic>
        <p:nvPicPr>
          <p:cNvPr id="9" name="Picture 8">
            <a:extLst>
              <a:ext uri="{FF2B5EF4-FFF2-40B4-BE49-F238E27FC236}">
                <a16:creationId xmlns:a16="http://schemas.microsoft.com/office/drawing/2014/main" id="{94B17039-2ACD-4D7A-BF29-F73747081C4E}"/>
              </a:ext>
            </a:extLst>
          </p:cNvPr>
          <p:cNvPicPr/>
          <p:nvPr/>
        </p:nvPicPr>
        <p:blipFill>
          <a:blip r:embed="rId4"/>
          <a:stretch>
            <a:fillRect/>
          </a:stretch>
        </p:blipFill>
        <p:spPr>
          <a:xfrm>
            <a:off x="3893090" y="3148379"/>
            <a:ext cx="3555275" cy="1982914"/>
          </a:xfrm>
          <a:prstGeom prst="rect">
            <a:avLst/>
          </a:prstGeom>
        </p:spPr>
      </p:pic>
    </p:spTree>
    <p:custDataLst>
      <p:tags r:id="rId1"/>
    </p:custDataLst>
    <p:extLst>
      <p:ext uri="{BB962C8B-B14F-4D97-AF65-F5344CB8AC3E}">
        <p14:creationId xmlns:p14="http://schemas.microsoft.com/office/powerpoint/2010/main" val="167011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35AB-B114-4760-A580-37B924D2E3DB}"/>
              </a:ext>
            </a:extLst>
          </p:cNvPr>
          <p:cNvSpPr>
            <a:spLocks noGrp="1"/>
          </p:cNvSpPr>
          <p:nvPr>
            <p:ph type="title"/>
          </p:nvPr>
        </p:nvSpPr>
        <p:spPr>
          <a:xfrm>
            <a:off x="503377" y="208736"/>
            <a:ext cx="10515600" cy="607760"/>
          </a:xfrm>
        </p:spPr>
        <p:txBody>
          <a:bodyPr>
            <a:normAutofit fontScale="90000"/>
          </a:bodyPr>
          <a:lstStyle/>
          <a:p>
            <a:r>
              <a:rPr lang="en-US" dirty="0">
                <a:solidFill>
                  <a:srgbClr val="002060"/>
                </a:solidFill>
              </a:rPr>
              <a:t>ERGONOMIC ESSENTIALS FOR REMOTE WORKING… CONTINUED…</a:t>
            </a:r>
          </a:p>
        </p:txBody>
      </p:sp>
      <p:cxnSp>
        <p:nvCxnSpPr>
          <p:cNvPr id="11" name="Straight Connector 10">
            <a:extLst>
              <a:ext uri="{FF2B5EF4-FFF2-40B4-BE49-F238E27FC236}">
                <a16:creationId xmlns:a16="http://schemas.microsoft.com/office/drawing/2014/main" id="{5B670C9F-4C64-4A38-94DB-D633F51676BA}"/>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B61A0681-6BE3-48F2-BD34-20A9586948B7}"/>
              </a:ext>
            </a:extLst>
          </p:cNvPr>
          <p:cNvSpPr>
            <a:spLocks noGrp="1"/>
          </p:cNvSpPr>
          <p:nvPr>
            <p:ph type="ftr" sz="quarter" idx="11"/>
          </p:nvPr>
        </p:nvSpPr>
        <p:spPr>
          <a:xfrm>
            <a:off x="609394" y="6366608"/>
            <a:ext cx="7321550" cy="261172"/>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02060"/>
                </a:solidFill>
                <a:effectLst/>
                <a:uLnTx/>
                <a:uFillTx/>
                <a:latin typeface="HelveticaNeueLT Std" panose="020B0604020202020204" pitchFamily="34" charset="0"/>
                <a:ea typeface="+mn-ea"/>
                <a:cs typeface="+mn-cs"/>
              </a:rPr>
              <a:t>Department of Administration   |   SAFETY</a:t>
            </a:r>
          </a:p>
        </p:txBody>
      </p:sp>
      <p:sp>
        <p:nvSpPr>
          <p:cNvPr id="14" name="Slide Number Placeholder 4">
            <a:extLst>
              <a:ext uri="{FF2B5EF4-FFF2-40B4-BE49-F238E27FC236}">
                <a16:creationId xmlns:a16="http://schemas.microsoft.com/office/drawing/2014/main" id="{376DB6F2-697A-4E6F-93C8-B3320DDB1985}"/>
              </a:ext>
            </a:extLst>
          </p:cNvPr>
          <p:cNvSpPr>
            <a:spLocks noGrp="1"/>
          </p:cNvSpPr>
          <p:nvPr>
            <p:ph type="sldNum" sz="quarter" idx="12"/>
          </p:nvPr>
        </p:nvSpPr>
        <p:spPr>
          <a:xfrm>
            <a:off x="11592710" y="6388911"/>
            <a:ext cx="599290" cy="226978"/>
          </a:xfrm>
          <a:solidFill>
            <a:srgbClr val="002060"/>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pic>
        <p:nvPicPr>
          <p:cNvPr id="15" name="Picture 14">
            <a:extLst>
              <a:ext uri="{FF2B5EF4-FFF2-40B4-BE49-F238E27FC236}">
                <a16:creationId xmlns:a16="http://schemas.microsoft.com/office/drawing/2014/main" id="{EA75694F-D7B0-4705-A8C1-E632A2C51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3">
            <a:extLst>
              <a:ext uri="{FF2B5EF4-FFF2-40B4-BE49-F238E27FC236}">
                <a16:creationId xmlns:a16="http://schemas.microsoft.com/office/drawing/2014/main" id="{34608E9D-D5D7-45CC-B117-27B8CA277C9E}"/>
              </a:ext>
            </a:extLst>
          </p:cNvPr>
          <p:cNvSpPr>
            <a:spLocks noGrp="1"/>
          </p:cNvSpPr>
          <p:nvPr>
            <p:ph type="body" idx="1"/>
          </p:nvPr>
        </p:nvSpPr>
        <p:spPr/>
        <p:txBody>
          <a:bodyPr/>
          <a:lstStyle/>
          <a:p>
            <a:endParaRPr lang="en-US"/>
          </a:p>
        </p:txBody>
      </p:sp>
      <p:pic>
        <p:nvPicPr>
          <p:cNvPr id="2050" name="Picture 2" descr="Ergonomic tips for working from home | SOURCE | Colorado State ...">
            <a:extLst>
              <a:ext uri="{FF2B5EF4-FFF2-40B4-BE49-F238E27FC236}">
                <a16:creationId xmlns:a16="http://schemas.microsoft.com/office/drawing/2014/main" id="{FD5CD4F7-411D-4A06-B27B-FFD61F890D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205" b="8427"/>
          <a:stretch/>
        </p:blipFill>
        <p:spPr bwMode="auto">
          <a:xfrm>
            <a:off x="0" y="768350"/>
            <a:ext cx="12192000" cy="55117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4033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35AB-B114-4760-A580-37B924D2E3DB}"/>
              </a:ext>
            </a:extLst>
          </p:cNvPr>
          <p:cNvSpPr>
            <a:spLocks noGrp="1"/>
          </p:cNvSpPr>
          <p:nvPr>
            <p:ph type="title"/>
          </p:nvPr>
        </p:nvSpPr>
        <p:spPr>
          <a:xfrm>
            <a:off x="503377" y="208736"/>
            <a:ext cx="10515600" cy="607760"/>
          </a:xfrm>
        </p:spPr>
        <p:txBody>
          <a:bodyPr>
            <a:normAutofit fontScale="90000"/>
          </a:bodyPr>
          <a:lstStyle/>
          <a:p>
            <a:r>
              <a:rPr lang="en-US" dirty="0">
                <a:solidFill>
                  <a:srgbClr val="002060"/>
                </a:solidFill>
              </a:rPr>
              <a:t>ERGONOMIC ESSENTIALS FOR REMOTE WORKING… CONTINUED…</a:t>
            </a:r>
          </a:p>
        </p:txBody>
      </p:sp>
      <p:cxnSp>
        <p:nvCxnSpPr>
          <p:cNvPr id="11" name="Straight Connector 10">
            <a:extLst>
              <a:ext uri="{FF2B5EF4-FFF2-40B4-BE49-F238E27FC236}">
                <a16:creationId xmlns:a16="http://schemas.microsoft.com/office/drawing/2014/main" id="{5B670C9F-4C64-4A38-94DB-D633F51676BA}"/>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B61A0681-6BE3-48F2-BD34-20A9586948B7}"/>
              </a:ext>
            </a:extLst>
          </p:cNvPr>
          <p:cNvSpPr>
            <a:spLocks noGrp="1"/>
          </p:cNvSpPr>
          <p:nvPr>
            <p:ph type="ftr" sz="quarter" idx="11"/>
          </p:nvPr>
        </p:nvSpPr>
        <p:spPr>
          <a:xfrm>
            <a:off x="609394" y="6366608"/>
            <a:ext cx="7321550" cy="261172"/>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02060"/>
                </a:solidFill>
                <a:effectLst/>
                <a:uLnTx/>
                <a:uFillTx/>
                <a:latin typeface="HelveticaNeueLT Std" panose="020B0604020202020204" pitchFamily="34" charset="0"/>
                <a:ea typeface="+mn-ea"/>
                <a:cs typeface="+mn-cs"/>
              </a:rPr>
              <a:t>Department of Administration   |   SAFETY</a:t>
            </a:r>
          </a:p>
        </p:txBody>
      </p:sp>
      <p:sp>
        <p:nvSpPr>
          <p:cNvPr id="14" name="Slide Number Placeholder 4">
            <a:extLst>
              <a:ext uri="{FF2B5EF4-FFF2-40B4-BE49-F238E27FC236}">
                <a16:creationId xmlns:a16="http://schemas.microsoft.com/office/drawing/2014/main" id="{376DB6F2-697A-4E6F-93C8-B3320DDB1985}"/>
              </a:ext>
            </a:extLst>
          </p:cNvPr>
          <p:cNvSpPr>
            <a:spLocks noGrp="1"/>
          </p:cNvSpPr>
          <p:nvPr>
            <p:ph type="sldNum" sz="quarter" idx="12"/>
          </p:nvPr>
        </p:nvSpPr>
        <p:spPr>
          <a:xfrm>
            <a:off x="11592710" y="6388911"/>
            <a:ext cx="599290" cy="226978"/>
          </a:xfrm>
          <a:solidFill>
            <a:srgbClr val="002060"/>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pic>
        <p:nvPicPr>
          <p:cNvPr id="15" name="Picture 14">
            <a:extLst>
              <a:ext uri="{FF2B5EF4-FFF2-40B4-BE49-F238E27FC236}">
                <a16:creationId xmlns:a16="http://schemas.microsoft.com/office/drawing/2014/main" id="{EA75694F-D7B0-4705-A8C1-E632A2C51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pic>
        <p:nvPicPr>
          <p:cNvPr id="3" name="Online Media 2" title="Ergonomics at Home: Seated Position">
            <a:hlinkClick r:id="" action="ppaction://media"/>
            <a:extLst>
              <a:ext uri="{FF2B5EF4-FFF2-40B4-BE49-F238E27FC236}">
                <a16:creationId xmlns:a16="http://schemas.microsoft.com/office/drawing/2014/main" id="{BB381331-0FCB-4AFD-A950-DE9DCE4C2C98}"/>
              </a:ext>
            </a:extLst>
          </p:cNvPr>
          <p:cNvPicPr>
            <a:picLocks noRot="1" noChangeAspect="1"/>
          </p:cNvPicPr>
          <p:nvPr>
            <a:videoFile r:link="rId2"/>
          </p:nvPr>
        </p:nvPicPr>
        <p:blipFill>
          <a:blip r:embed="rId5"/>
          <a:stretch>
            <a:fillRect/>
          </a:stretch>
        </p:blipFill>
        <p:spPr>
          <a:xfrm>
            <a:off x="2078669" y="1620284"/>
            <a:ext cx="8034661" cy="4526570"/>
          </a:xfrm>
          <a:prstGeom prst="rect">
            <a:avLst/>
          </a:prstGeom>
        </p:spPr>
      </p:pic>
    </p:spTree>
    <p:custDataLst>
      <p:tags r:id="rId1"/>
    </p:custDataLst>
    <p:extLst>
      <p:ext uri="{BB962C8B-B14F-4D97-AF65-F5344CB8AC3E}">
        <p14:creationId xmlns:p14="http://schemas.microsoft.com/office/powerpoint/2010/main" val="132015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B670C9F-4C64-4A38-94DB-D633F51676BA}"/>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B61A0681-6BE3-48F2-BD34-20A9586948B7}"/>
              </a:ext>
            </a:extLst>
          </p:cNvPr>
          <p:cNvSpPr>
            <a:spLocks noGrp="1"/>
          </p:cNvSpPr>
          <p:nvPr>
            <p:ph type="ftr" sz="quarter" idx="11"/>
          </p:nvPr>
        </p:nvSpPr>
        <p:spPr>
          <a:xfrm>
            <a:off x="609394" y="6366608"/>
            <a:ext cx="7321550" cy="261172"/>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02060"/>
                </a:solidFill>
                <a:effectLst/>
                <a:uLnTx/>
                <a:uFillTx/>
                <a:latin typeface="HelveticaNeueLT Std" panose="020B0604020202020204" pitchFamily="34" charset="0"/>
                <a:ea typeface="+mn-ea"/>
                <a:cs typeface="+mn-cs"/>
              </a:rPr>
              <a:t>Department of Administration   |   SAFETY</a:t>
            </a:r>
          </a:p>
        </p:txBody>
      </p:sp>
      <p:sp>
        <p:nvSpPr>
          <p:cNvPr id="14" name="Slide Number Placeholder 4">
            <a:extLst>
              <a:ext uri="{FF2B5EF4-FFF2-40B4-BE49-F238E27FC236}">
                <a16:creationId xmlns:a16="http://schemas.microsoft.com/office/drawing/2014/main" id="{376DB6F2-697A-4E6F-93C8-B3320DDB1985}"/>
              </a:ext>
            </a:extLst>
          </p:cNvPr>
          <p:cNvSpPr>
            <a:spLocks noGrp="1"/>
          </p:cNvSpPr>
          <p:nvPr>
            <p:ph type="sldNum" sz="quarter" idx="12"/>
          </p:nvPr>
        </p:nvSpPr>
        <p:spPr>
          <a:xfrm>
            <a:off x="11592710" y="6388911"/>
            <a:ext cx="599290" cy="226978"/>
          </a:xfrm>
          <a:solidFill>
            <a:srgbClr val="002060"/>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pic>
        <p:nvPicPr>
          <p:cNvPr id="15" name="Picture 14">
            <a:extLst>
              <a:ext uri="{FF2B5EF4-FFF2-40B4-BE49-F238E27FC236}">
                <a16:creationId xmlns:a16="http://schemas.microsoft.com/office/drawing/2014/main" id="{EA75694F-D7B0-4705-A8C1-E632A2C51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3">
            <a:extLst>
              <a:ext uri="{FF2B5EF4-FFF2-40B4-BE49-F238E27FC236}">
                <a16:creationId xmlns:a16="http://schemas.microsoft.com/office/drawing/2014/main" id="{34608E9D-D5D7-45CC-B117-27B8CA277C9E}"/>
              </a:ext>
            </a:extLst>
          </p:cNvPr>
          <p:cNvSpPr>
            <a:spLocks noGrp="1"/>
          </p:cNvSpPr>
          <p:nvPr>
            <p:ph type="body" idx="1"/>
          </p:nvPr>
        </p:nvSpPr>
        <p:spPr>
          <a:xfrm>
            <a:off x="831850" y="1939959"/>
            <a:ext cx="10515600" cy="4149691"/>
          </a:xfrm>
        </p:spPr>
        <p:txBody>
          <a:bodyPr/>
          <a:lstStyle/>
          <a:p>
            <a:r>
              <a:rPr lang="en-US" dirty="0"/>
              <a:t>If you have any Safety | Ergonomics | Emergency Preparedness Questions, please feel free to contact me. </a:t>
            </a:r>
          </a:p>
          <a:p>
            <a:endParaRPr lang="en-US" dirty="0"/>
          </a:p>
          <a:p>
            <a:r>
              <a:rPr lang="en-US" dirty="0"/>
              <a:t>Thank you for your time and consideration! Be Safe &amp; Stay Healthy!</a:t>
            </a:r>
          </a:p>
          <a:p>
            <a:endParaRPr lang="en-US" dirty="0"/>
          </a:p>
          <a:p>
            <a:r>
              <a:rPr lang="en-US" dirty="0"/>
              <a:t>Kirby Fugle</a:t>
            </a:r>
          </a:p>
          <a:p>
            <a:r>
              <a:rPr lang="en-US" dirty="0"/>
              <a:t>DOA Occupational Health &amp; Safety Coordinator</a:t>
            </a:r>
            <a:br>
              <a:rPr lang="en-US" dirty="0"/>
            </a:br>
            <a:r>
              <a:rPr lang="en-US" dirty="0">
                <a:hlinkClick r:id="rId4"/>
              </a:rPr>
              <a:t>kfugle2@mt.gov</a:t>
            </a:r>
            <a:r>
              <a:rPr lang="en-US" dirty="0"/>
              <a:t> </a:t>
            </a:r>
          </a:p>
          <a:p>
            <a:r>
              <a:rPr lang="en-US" dirty="0"/>
              <a:t>(406) 444-4162</a:t>
            </a:r>
          </a:p>
        </p:txBody>
      </p:sp>
    </p:spTree>
    <p:custDataLst>
      <p:tags r:id="rId1"/>
    </p:custDataLst>
    <p:extLst>
      <p:ext uri="{BB962C8B-B14F-4D97-AF65-F5344CB8AC3E}">
        <p14:creationId xmlns:p14="http://schemas.microsoft.com/office/powerpoint/2010/main" val="301164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D7E6F-D9FC-4E8C-9975-961E8BAA9B07}"/>
              </a:ext>
            </a:extLst>
          </p:cNvPr>
          <p:cNvSpPr>
            <a:spLocks noGrp="1"/>
          </p:cNvSpPr>
          <p:nvPr>
            <p:ph type="sldNum" sz="quarter" idx="12"/>
          </p:nvPr>
        </p:nvSpPr>
        <p:spPr/>
        <p:txBody>
          <a:bodyPr/>
          <a:lstStyle/>
          <a:p>
            <a:fld id="{5002136C-5DC7-455E-9E00-C9FC0922CA57}" type="slidenum">
              <a:rPr lang="en-US" smtClean="0"/>
              <a:t>2</a:t>
            </a:fld>
            <a:endParaRPr lang="en-US"/>
          </a:p>
        </p:txBody>
      </p:sp>
      <p:pic>
        <p:nvPicPr>
          <p:cNvPr id="5" name="Picture 4">
            <a:extLst>
              <a:ext uri="{FF2B5EF4-FFF2-40B4-BE49-F238E27FC236}">
                <a16:creationId xmlns:a16="http://schemas.microsoft.com/office/drawing/2014/main" id="{9711E920-1A0D-49E8-8264-9A3BE135AA5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1333"/>
          <a:stretch/>
        </p:blipFill>
        <p:spPr>
          <a:xfrm>
            <a:off x="1521212" y="0"/>
            <a:ext cx="9143980" cy="6857990"/>
          </a:xfrm>
          <a:prstGeom prst="rect">
            <a:avLst/>
          </a:prstGeom>
        </p:spPr>
      </p:pic>
      <p:pic>
        <p:nvPicPr>
          <p:cNvPr id="7" name="Content Placeholder 4">
            <a:extLst>
              <a:ext uri="{FF2B5EF4-FFF2-40B4-BE49-F238E27FC236}">
                <a16:creationId xmlns:a16="http://schemas.microsoft.com/office/drawing/2014/main" id="{39DB89E9-85C1-443B-9284-BAC00BF87CA6}"/>
              </a:ext>
            </a:extLst>
          </p:cNvPr>
          <p:cNvPicPr>
            <a:picLocks noChangeAspect="1"/>
          </p:cNvPicPr>
          <p:nvPr/>
        </p:nvPicPr>
        <p:blipFill rotWithShape="1">
          <a:blip r:embed="rId3">
            <a:extLst>
              <a:ext uri="{28A0092B-C50C-407E-A947-70E740481C1C}">
                <a14:useLocalDpi xmlns:a14="http://schemas.microsoft.com/office/drawing/2010/main" val="0"/>
              </a:ext>
            </a:extLst>
          </a:blip>
          <a:srcRect l="2265" r="11437" b="4"/>
          <a:stretch/>
        </p:blipFill>
        <p:spPr>
          <a:xfrm>
            <a:off x="1524020" y="1129284"/>
            <a:ext cx="3463270"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14">
            <a:extLst>
              <a:ext uri="{FF2B5EF4-FFF2-40B4-BE49-F238E27FC236}">
                <a16:creationId xmlns:a16="http://schemas.microsoft.com/office/drawing/2014/main" id="{987794B2-CB93-44B6-9247-E6BF65C04D6C}"/>
              </a:ext>
            </a:extLst>
          </p:cNvPr>
          <p:cNvSpPr>
            <a:spLocks noGrp="1"/>
          </p:cNvSpPr>
          <p:nvPr>
            <p:ph idx="1"/>
          </p:nvPr>
        </p:nvSpPr>
        <p:spPr>
          <a:xfrm>
            <a:off x="5184396" y="2743201"/>
            <a:ext cx="5410899" cy="3550156"/>
          </a:xfrm>
        </p:spPr>
        <p:txBody>
          <a:bodyPr>
            <a:normAutofit/>
          </a:bodyPr>
          <a:lstStyle/>
          <a:p>
            <a:pPr marL="0" indent="0" algn="ctr">
              <a:buNone/>
            </a:pPr>
            <a:r>
              <a:rPr lang="en-US" sz="2400" b="1" dirty="0">
                <a:solidFill>
                  <a:schemeClr val="tx2"/>
                </a:solidFill>
              </a:rPr>
              <a:t>Safety is one of our core values here at the Department of Administration. We are committed to ensuring the safety of all employees, customers, and visitors and take all reasonable steps to provide and maintain safe working conditions. </a:t>
            </a:r>
          </a:p>
          <a:p>
            <a:pPr marL="0" indent="0" algn="ctr">
              <a:buNone/>
            </a:pPr>
            <a:r>
              <a:rPr lang="en-US" sz="2400" b="1" dirty="0">
                <a:solidFill>
                  <a:schemeClr val="tx2"/>
                </a:solidFill>
              </a:rPr>
              <a:t>-Director, John Lewis</a:t>
            </a:r>
          </a:p>
          <a:p>
            <a:pPr marL="0" indent="0">
              <a:buNone/>
            </a:pPr>
            <a:endParaRPr lang="en-US" dirty="0"/>
          </a:p>
        </p:txBody>
      </p:sp>
      <p:sp>
        <p:nvSpPr>
          <p:cNvPr id="10" name="Title 1">
            <a:extLst>
              <a:ext uri="{FF2B5EF4-FFF2-40B4-BE49-F238E27FC236}">
                <a16:creationId xmlns:a16="http://schemas.microsoft.com/office/drawing/2014/main" id="{8D486E69-97FF-409F-A16E-A1E6228AFD8D}"/>
              </a:ext>
            </a:extLst>
          </p:cNvPr>
          <p:cNvSpPr>
            <a:spLocks noGrp="1"/>
          </p:cNvSpPr>
          <p:nvPr>
            <p:ph type="title"/>
          </p:nvPr>
        </p:nvSpPr>
        <p:spPr>
          <a:xfrm>
            <a:off x="5642620" y="564643"/>
            <a:ext cx="4209009" cy="1613916"/>
          </a:xfrm>
        </p:spPr>
        <p:txBody>
          <a:bodyPr>
            <a:normAutofit fontScale="90000"/>
          </a:bodyPr>
          <a:lstStyle/>
          <a:p>
            <a:pPr algn="ctr"/>
            <a:r>
              <a:rPr lang="en-US" sz="6000" b="1" dirty="0"/>
              <a:t>Safety Starts With You!</a:t>
            </a:r>
          </a:p>
        </p:txBody>
      </p:sp>
    </p:spTree>
    <p:extLst>
      <p:ext uri="{BB962C8B-B14F-4D97-AF65-F5344CB8AC3E}">
        <p14:creationId xmlns:p14="http://schemas.microsoft.com/office/powerpoint/2010/main" val="62357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DF36-E158-4341-81CA-B378C10B1031}"/>
              </a:ext>
            </a:extLst>
          </p:cNvPr>
          <p:cNvSpPr>
            <a:spLocks noGrp="1"/>
          </p:cNvSpPr>
          <p:nvPr>
            <p:ph type="title"/>
          </p:nvPr>
        </p:nvSpPr>
        <p:spPr>
          <a:xfrm>
            <a:off x="838200" y="681037"/>
            <a:ext cx="10515600" cy="691888"/>
          </a:xfrm>
        </p:spPr>
        <p:txBody>
          <a:bodyPr/>
          <a:lstStyle/>
          <a:p>
            <a:r>
              <a:rPr lang="en-US" dirty="0"/>
              <a:t>Safety is Your Responsibility!</a:t>
            </a:r>
          </a:p>
        </p:txBody>
      </p:sp>
      <p:sp>
        <p:nvSpPr>
          <p:cNvPr id="3" name="Content Placeholder 2">
            <a:extLst>
              <a:ext uri="{FF2B5EF4-FFF2-40B4-BE49-F238E27FC236}">
                <a16:creationId xmlns:a16="http://schemas.microsoft.com/office/drawing/2014/main" id="{8E00E744-1699-473C-BFF8-C9D50BB9E707}"/>
              </a:ext>
            </a:extLst>
          </p:cNvPr>
          <p:cNvSpPr>
            <a:spLocks noGrp="1"/>
          </p:cNvSpPr>
          <p:nvPr>
            <p:ph idx="1"/>
          </p:nvPr>
        </p:nvSpPr>
        <p:spPr/>
        <p:txBody>
          <a:bodyPr/>
          <a:lstStyle/>
          <a:p>
            <a:pPr marL="0" indent="0" algn="ctr">
              <a:buNone/>
            </a:pPr>
            <a:r>
              <a:rPr lang="en-US" dirty="0">
                <a:solidFill>
                  <a:schemeClr val="accent4"/>
                </a:solidFill>
              </a:rPr>
              <a:t>As DOA employees who are able to telework or preparing to work remotely, many of us likely do not have the same workstation setup at home that is available in our typical offices. A computer workstation at home may surround a laptop computer on a couch, bed, or kitchen table. As comfortable as some options may sound, using an improper workstation setup for an extended duration can cause awkward posture which can increase the risk for ergonomic related injuries (or musculoskeletal disorders such as tendonitis and carpal tunnel syndrome). It is important to set up your workstation as best you can to prevent injury regardless of where you might work.</a:t>
            </a:r>
          </a:p>
        </p:txBody>
      </p:sp>
      <p:sp>
        <p:nvSpPr>
          <p:cNvPr id="4" name="Slide Number Placeholder 3">
            <a:extLst>
              <a:ext uri="{FF2B5EF4-FFF2-40B4-BE49-F238E27FC236}">
                <a16:creationId xmlns:a16="http://schemas.microsoft.com/office/drawing/2014/main" id="{F521BDCE-7FE1-40EB-A459-205510540314}"/>
              </a:ext>
            </a:extLst>
          </p:cNvPr>
          <p:cNvSpPr>
            <a:spLocks noGrp="1"/>
          </p:cNvSpPr>
          <p:nvPr>
            <p:ph type="sldNum" sz="quarter" idx="12"/>
          </p:nvPr>
        </p:nvSpPr>
        <p:spPr/>
        <p:txBody>
          <a:bodyPr/>
          <a:lstStyle/>
          <a:p>
            <a:fld id="{5002136C-5DC7-455E-9E00-C9FC0922CA57}" type="slidenum">
              <a:rPr lang="en-US" smtClean="0"/>
              <a:t>3</a:t>
            </a:fld>
            <a:endParaRPr lang="en-US"/>
          </a:p>
        </p:txBody>
      </p:sp>
    </p:spTree>
    <p:extLst>
      <p:ext uri="{BB962C8B-B14F-4D97-AF65-F5344CB8AC3E}">
        <p14:creationId xmlns:p14="http://schemas.microsoft.com/office/powerpoint/2010/main" val="336596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C32626-C607-448E-B69C-57198AB329EC}"/>
              </a:ext>
            </a:extLst>
          </p:cNvPr>
          <p:cNvSpPr>
            <a:spLocks noGrp="1"/>
          </p:cNvSpPr>
          <p:nvPr>
            <p:ph type="sldNum" sz="quarter" idx="12"/>
          </p:nvPr>
        </p:nvSpPr>
        <p:spPr/>
        <p:txBody>
          <a:bodyPr/>
          <a:lstStyle/>
          <a:p>
            <a:fld id="{5002136C-5DC7-455E-9E00-C9FC0922CA57}" type="slidenum">
              <a:rPr lang="en-US" smtClean="0"/>
              <a:t>4</a:t>
            </a:fld>
            <a:endParaRPr lang="en-US"/>
          </a:p>
        </p:txBody>
      </p:sp>
      <p:pic>
        <p:nvPicPr>
          <p:cNvPr id="4098" name="Picture 2" descr="If Home Is Where The Heart Is, Work Is Where The WiFi Is">
            <a:extLst>
              <a:ext uri="{FF2B5EF4-FFF2-40B4-BE49-F238E27FC236}">
                <a16:creationId xmlns:a16="http://schemas.microsoft.com/office/drawing/2014/main" id="{36ECF740-DB6A-4E79-94BA-A36B2ED57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59221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35AB-B114-4760-A580-37B924D2E3DB}"/>
              </a:ext>
            </a:extLst>
          </p:cNvPr>
          <p:cNvSpPr>
            <a:spLocks noGrp="1"/>
          </p:cNvSpPr>
          <p:nvPr>
            <p:ph type="title"/>
          </p:nvPr>
        </p:nvSpPr>
        <p:spPr>
          <a:xfrm>
            <a:off x="503377" y="208736"/>
            <a:ext cx="10515600" cy="607760"/>
          </a:xfrm>
        </p:spPr>
        <p:txBody>
          <a:bodyPr>
            <a:normAutofit fontScale="90000"/>
          </a:bodyPr>
          <a:lstStyle/>
          <a:p>
            <a:r>
              <a:rPr lang="en-US" dirty="0">
                <a:solidFill>
                  <a:srgbClr val="002060"/>
                </a:solidFill>
              </a:rPr>
              <a:t>SAFETY ESSENTIALS FOR REMOTE WORKING</a:t>
            </a:r>
          </a:p>
        </p:txBody>
      </p:sp>
      <p:cxnSp>
        <p:nvCxnSpPr>
          <p:cNvPr id="11" name="Straight Connector 10">
            <a:extLst>
              <a:ext uri="{FF2B5EF4-FFF2-40B4-BE49-F238E27FC236}">
                <a16:creationId xmlns:a16="http://schemas.microsoft.com/office/drawing/2014/main" id="{5B670C9F-4C64-4A38-94DB-D633F51676BA}"/>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B61A0681-6BE3-48F2-BD34-20A9586948B7}"/>
              </a:ext>
            </a:extLst>
          </p:cNvPr>
          <p:cNvSpPr>
            <a:spLocks noGrp="1"/>
          </p:cNvSpPr>
          <p:nvPr>
            <p:ph type="ftr" sz="quarter" idx="11"/>
          </p:nvPr>
        </p:nvSpPr>
        <p:spPr>
          <a:xfrm>
            <a:off x="609394" y="6366608"/>
            <a:ext cx="7321550" cy="261172"/>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02060"/>
                </a:solidFill>
                <a:effectLst/>
                <a:uLnTx/>
                <a:uFillTx/>
                <a:latin typeface="HelveticaNeueLT Std" panose="020B0604020202020204" pitchFamily="34" charset="0"/>
                <a:ea typeface="+mn-ea"/>
                <a:cs typeface="+mn-cs"/>
              </a:rPr>
              <a:t>Department of Administration   |   SAFETY</a:t>
            </a:r>
          </a:p>
        </p:txBody>
      </p:sp>
      <p:sp>
        <p:nvSpPr>
          <p:cNvPr id="14" name="Slide Number Placeholder 4">
            <a:extLst>
              <a:ext uri="{FF2B5EF4-FFF2-40B4-BE49-F238E27FC236}">
                <a16:creationId xmlns:a16="http://schemas.microsoft.com/office/drawing/2014/main" id="{376DB6F2-697A-4E6F-93C8-B3320DDB1985}"/>
              </a:ext>
            </a:extLst>
          </p:cNvPr>
          <p:cNvSpPr>
            <a:spLocks noGrp="1"/>
          </p:cNvSpPr>
          <p:nvPr>
            <p:ph type="sldNum" sz="quarter" idx="12"/>
          </p:nvPr>
        </p:nvSpPr>
        <p:spPr>
          <a:xfrm>
            <a:off x="11592710" y="6388911"/>
            <a:ext cx="599290" cy="226978"/>
          </a:xfrm>
          <a:solidFill>
            <a:srgbClr val="002060"/>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pic>
        <p:nvPicPr>
          <p:cNvPr id="15" name="Picture 14">
            <a:extLst>
              <a:ext uri="{FF2B5EF4-FFF2-40B4-BE49-F238E27FC236}">
                <a16:creationId xmlns:a16="http://schemas.microsoft.com/office/drawing/2014/main" id="{EA75694F-D7B0-4705-A8C1-E632A2C51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8" name="Text Placeholder 7">
            <a:extLst>
              <a:ext uri="{FF2B5EF4-FFF2-40B4-BE49-F238E27FC236}">
                <a16:creationId xmlns:a16="http://schemas.microsoft.com/office/drawing/2014/main" id="{74628730-C698-4F3C-936D-1C265049BF30}"/>
              </a:ext>
            </a:extLst>
          </p:cNvPr>
          <p:cNvSpPr>
            <a:spLocks noGrp="1"/>
          </p:cNvSpPr>
          <p:nvPr>
            <p:ph type="body" idx="1"/>
          </p:nvPr>
        </p:nvSpPr>
        <p:spPr>
          <a:xfrm>
            <a:off x="503377" y="1815544"/>
            <a:ext cx="11084281" cy="3935894"/>
          </a:xfrm>
        </p:spPr>
        <p:txBody>
          <a:bodyPr/>
          <a:lstStyle/>
          <a:p>
            <a:pPr marL="342900" indent="-342900">
              <a:buFont typeface="+mj-lt"/>
              <a:buAutoNum type="arabicPeriod"/>
            </a:pPr>
            <a:r>
              <a:rPr lang="en-US" sz="1800" b="1" dirty="0">
                <a:solidFill>
                  <a:srgbClr val="7030A0"/>
                </a:solidFill>
              </a:rPr>
              <a:t>LOCATION OF HOME WORKSTATION</a:t>
            </a:r>
            <a:r>
              <a:rPr lang="en-US" sz="1800" dirty="0">
                <a:solidFill>
                  <a:srgbClr val="536FB5"/>
                </a:solidFill>
              </a:rPr>
              <a:t>. Be consistent with where your designated home workstation is, a place where it is not noisy nd where it is easy to concentrate.  It’s not just about productivity, but about setting up to successfully do meaningful work SAFELY!</a:t>
            </a:r>
          </a:p>
          <a:p>
            <a:pPr marL="342900" indent="-342900">
              <a:buFont typeface="+mj-lt"/>
              <a:buAutoNum type="arabicPeriod"/>
            </a:pPr>
            <a:r>
              <a:rPr lang="en-US" sz="1800" b="1" dirty="0">
                <a:solidFill>
                  <a:srgbClr val="7030A0"/>
                </a:solidFill>
              </a:rPr>
              <a:t>FLOOR(S). </a:t>
            </a:r>
            <a:r>
              <a:rPr lang="en-US" sz="1800" dirty="0">
                <a:solidFill>
                  <a:srgbClr val="536FB5"/>
                </a:solidFill>
              </a:rPr>
              <a:t>Ensure that floors are clear and free from recognized hazards. Walkways and doorways are unobstructed and free from tripping hazards. </a:t>
            </a:r>
            <a:endParaRPr lang="en-US" sz="1800" b="1" dirty="0">
              <a:solidFill>
                <a:srgbClr val="7030A0"/>
              </a:solidFill>
            </a:endParaRPr>
          </a:p>
          <a:p>
            <a:pPr marL="342900" indent="-342900">
              <a:buFont typeface="+mj-lt"/>
              <a:buAutoNum type="arabicPeriod"/>
            </a:pPr>
            <a:r>
              <a:rPr lang="en-US" sz="1800" b="1" dirty="0">
                <a:solidFill>
                  <a:srgbClr val="7030A0"/>
                </a:solidFill>
              </a:rPr>
              <a:t>FIRE SAFETY</a:t>
            </a:r>
            <a:r>
              <a:rPr lang="en-US" sz="1800" dirty="0">
                <a:solidFill>
                  <a:srgbClr val="536FB5"/>
                </a:solidFill>
              </a:rPr>
              <a:t>. All portable heaters (if applicable) are located away from flammable items. Designated home workstation is kept free of trash, clutter and flammable liquids.</a:t>
            </a:r>
          </a:p>
          <a:p>
            <a:pPr marL="342900" indent="-342900">
              <a:buFont typeface="+mj-lt"/>
              <a:buAutoNum type="arabicPeriod"/>
            </a:pPr>
            <a:r>
              <a:rPr lang="en-US" sz="1800" b="1" dirty="0">
                <a:solidFill>
                  <a:srgbClr val="7030A0"/>
                </a:solidFill>
              </a:rPr>
              <a:t>ELECTRICAL SAFETY</a:t>
            </a:r>
            <a:r>
              <a:rPr lang="en-US" sz="1800" b="1" dirty="0">
                <a:solidFill>
                  <a:srgbClr val="536FB5"/>
                </a:solidFill>
              </a:rPr>
              <a:t>. </a:t>
            </a:r>
            <a:r>
              <a:rPr lang="en-US" sz="1800" dirty="0">
                <a:solidFill>
                  <a:srgbClr val="536FB5"/>
                </a:solidFill>
              </a:rPr>
              <a:t>Electrical outlets are in good condition, no exposed/damaged wiring. Computer equipment is connected to a surge protected (recommended). Power cords, extension cords and all other electrical cords are secured under designated workstation, away from heat sources and not daisy chained together. All equipment is turned off when not in use.</a:t>
            </a:r>
          </a:p>
          <a:p>
            <a:pPr marL="342900" indent="-342900">
              <a:buFont typeface="+mj-lt"/>
              <a:buAutoNum type="arabicPeriod"/>
            </a:pPr>
            <a:r>
              <a:rPr lang="en-US" sz="1800" b="1" dirty="0">
                <a:solidFill>
                  <a:srgbClr val="7030A0"/>
                </a:solidFill>
              </a:rPr>
              <a:t>SCHEDULE</a:t>
            </a:r>
            <a:r>
              <a:rPr lang="en-US" sz="1800" dirty="0">
                <a:solidFill>
                  <a:srgbClr val="536FB5"/>
                </a:solidFill>
              </a:rPr>
              <a:t>. Set a schedule and stick to it. Working designated hours, and then stopping when those hours are up, will give your brain time to work and time to rest. While working remotely does mean that there is added flexibility with your personal life schedule, it’s best to stick to a schedule where you can be productive, get your work done and call it a day when work hours are up.</a:t>
            </a:r>
          </a:p>
        </p:txBody>
      </p:sp>
    </p:spTree>
    <p:custDataLst>
      <p:tags r:id="rId1"/>
    </p:custDataLst>
    <p:extLst>
      <p:ext uri="{BB962C8B-B14F-4D97-AF65-F5344CB8AC3E}">
        <p14:creationId xmlns:p14="http://schemas.microsoft.com/office/powerpoint/2010/main" val="280633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35AB-B114-4760-A580-37B924D2E3DB}"/>
              </a:ext>
            </a:extLst>
          </p:cNvPr>
          <p:cNvSpPr>
            <a:spLocks noGrp="1"/>
          </p:cNvSpPr>
          <p:nvPr>
            <p:ph type="title"/>
          </p:nvPr>
        </p:nvSpPr>
        <p:spPr>
          <a:xfrm>
            <a:off x="604342" y="592614"/>
            <a:ext cx="10515600" cy="607760"/>
          </a:xfrm>
        </p:spPr>
        <p:txBody>
          <a:bodyPr>
            <a:normAutofit fontScale="90000"/>
          </a:bodyPr>
          <a:lstStyle/>
          <a:p>
            <a:r>
              <a:rPr lang="en-US" dirty="0">
                <a:solidFill>
                  <a:srgbClr val="002060"/>
                </a:solidFill>
              </a:rPr>
              <a:t>WORKERS’ COMPENSATION &amp; COVID-19</a:t>
            </a:r>
          </a:p>
        </p:txBody>
      </p:sp>
      <p:cxnSp>
        <p:nvCxnSpPr>
          <p:cNvPr id="11" name="Straight Connector 10">
            <a:extLst>
              <a:ext uri="{FF2B5EF4-FFF2-40B4-BE49-F238E27FC236}">
                <a16:creationId xmlns:a16="http://schemas.microsoft.com/office/drawing/2014/main" id="{5B670C9F-4C64-4A38-94DB-D633F51676BA}"/>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B61A0681-6BE3-48F2-BD34-20A9586948B7}"/>
              </a:ext>
            </a:extLst>
          </p:cNvPr>
          <p:cNvSpPr>
            <a:spLocks noGrp="1"/>
          </p:cNvSpPr>
          <p:nvPr>
            <p:ph type="ftr" sz="quarter" idx="11"/>
          </p:nvPr>
        </p:nvSpPr>
        <p:spPr>
          <a:xfrm>
            <a:off x="609394" y="6366608"/>
            <a:ext cx="7321550" cy="261172"/>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02060"/>
                </a:solidFill>
                <a:effectLst/>
                <a:uLnTx/>
                <a:uFillTx/>
                <a:latin typeface="HelveticaNeueLT Std" panose="020B0604020202020204" pitchFamily="34" charset="0"/>
                <a:ea typeface="+mn-ea"/>
                <a:cs typeface="+mn-cs"/>
              </a:rPr>
              <a:t>Department of Administration   |   SAFETY</a:t>
            </a:r>
          </a:p>
        </p:txBody>
      </p:sp>
      <p:sp>
        <p:nvSpPr>
          <p:cNvPr id="14" name="Slide Number Placeholder 4">
            <a:extLst>
              <a:ext uri="{FF2B5EF4-FFF2-40B4-BE49-F238E27FC236}">
                <a16:creationId xmlns:a16="http://schemas.microsoft.com/office/drawing/2014/main" id="{376DB6F2-697A-4E6F-93C8-B3320DDB1985}"/>
              </a:ext>
            </a:extLst>
          </p:cNvPr>
          <p:cNvSpPr>
            <a:spLocks noGrp="1"/>
          </p:cNvSpPr>
          <p:nvPr>
            <p:ph type="sldNum" sz="quarter" idx="12"/>
          </p:nvPr>
        </p:nvSpPr>
        <p:spPr>
          <a:xfrm>
            <a:off x="11592710" y="6388911"/>
            <a:ext cx="599290" cy="226978"/>
          </a:xfrm>
          <a:solidFill>
            <a:srgbClr val="002060"/>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pic>
        <p:nvPicPr>
          <p:cNvPr id="15" name="Picture 14">
            <a:extLst>
              <a:ext uri="{FF2B5EF4-FFF2-40B4-BE49-F238E27FC236}">
                <a16:creationId xmlns:a16="http://schemas.microsoft.com/office/drawing/2014/main" id="{EA75694F-D7B0-4705-A8C1-E632A2C51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pic>
        <p:nvPicPr>
          <p:cNvPr id="4" name="Graphic 3" descr="Traffic cone">
            <a:extLst>
              <a:ext uri="{FF2B5EF4-FFF2-40B4-BE49-F238E27FC236}">
                <a16:creationId xmlns:a16="http://schemas.microsoft.com/office/drawing/2014/main" id="{EAC429B3-0C5D-40EB-9DCB-DB6D68CD6A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377" y="1660486"/>
            <a:ext cx="914400" cy="914400"/>
          </a:xfrm>
          <a:prstGeom prst="rect">
            <a:avLst/>
          </a:prstGeom>
        </p:spPr>
      </p:pic>
      <p:sp>
        <p:nvSpPr>
          <p:cNvPr id="12" name="Text Placeholder 7">
            <a:extLst>
              <a:ext uri="{FF2B5EF4-FFF2-40B4-BE49-F238E27FC236}">
                <a16:creationId xmlns:a16="http://schemas.microsoft.com/office/drawing/2014/main" id="{DE2B279D-8489-484A-B16D-33C23C22162D}"/>
              </a:ext>
            </a:extLst>
          </p:cNvPr>
          <p:cNvSpPr txBox="1">
            <a:spLocks/>
          </p:cNvSpPr>
          <p:nvPr/>
        </p:nvSpPr>
        <p:spPr>
          <a:xfrm>
            <a:off x="1417777" y="1815544"/>
            <a:ext cx="10169881" cy="393589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Wingdings" panose="05000000000000000000" pitchFamily="2" charset="2"/>
              <a:buChar char="q"/>
            </a:pPr>
            <a:r>
              <a:rPr lang="en-US" sz="1800" b="1" dirty="0">
                <a:solidFill>
                  <a:srgbClr val="7030A0"/>
                </a:solidFill>
              </a:rPr>
              <a:t>Q: WHAT IF AN EMPLOYEE FALLS ILL BECAUSE OF THE NEW CORONAVIRUS, IS THAT COVERED UNDER WORKERS’ COMPENSATION INSURANCE?</a:t>
            </a:r>
          </a:p>
          <a:p>
            <a:pPr marL="800100" lvl="1" indent="-342900">
              <a:buFont typeface="Wingdings" panose="05000000000000000000" pitchFamily="2" charset="2"/>
              <a:buChar char="§"/>
            </a:pPr>
            <a:r>
              <a:rPr lang="en-US" sz="1800" b="1" dirty="0">
                <a:solidFill>
                  <a:schemeClr val="bg2"/>
                </a:solidFill>
              </a:rPr>
              <a:t>A claim for a coronavirus infection may be compensable (accepted) if the employee can prove that the disease was contracted in the course and scope of the employment. That means the employee must establish by objective medical evidence that the employee has been diagnosed with COVID-19 disease and must establish by a preponderance of the evidence (more probable than not) that the cause of the infection was due to an exposure at work. That proof will likely have to be established by proof that the infection was contracted through a known work-related exposure. For instance, if an employee falls ill from the coronavirus and a co-worker (also an official employee) then falls ill with COVID-19, the co-worker may be able to establish that the illness was due to contact with the other infected employee at the workplace and have a compensable claim. The first employee who fell ill will have to establish that the illness resulted from a workplace exposure, such as an infected customer as opposed to a community exposure.</a:t>
            </a:r>
            <a:endParaRPr lang="en-US" sz="1800" dirty="0">
              <a:solidFill>
                <a:schemeClr val="bg2"/>
              </a:solidFill>
            </a:endParaRPr>
          </a:p>
        </p:txBody>
      </p:sp>
    </p:spTree>
    <p:custDataLst>
      <p:tags r:id="rId1"/>
    </p:custDataLst>
    <p:extLst>
      <p:ext uri="{BB962C8B-B14F-4D97-AF65-F5344CB8AC3E}">
        <p14:creationId xmlns:p14="http://schemas.microsoft.com/office/powerpoint/2010/main" val="248943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35AB-B114-4760-A580-37B924D2E3DB}"/>
              </a:ext>
            </a:extLst>
          </p:cNvPr>
          <p:cNvSpPr>
            <a:spLocks noGrp="1"/>
          </p:cNvSpPr>
          <p:nvPr>
            <p:ph type="title"/>
          </p:nvPr>
        </p:nvSpPr>
        <p:spPr>
          <a:xfrm>
            <a:off x="604342" y="592614"/>
            <a:ext cx="10515600" cy="607760"/>
          </a:xfrm>
        </p:spPr>
        <p:txBody>
          <a:bodyPr>
            <a:normAutofit fontScale="90000"/>
          </a:bodyPr>
          <a:lstStyle/>
          <a:p>
            <a:r>
              <a:rPr lang="en-US" dirty="0">
                <a:solidFill>
                  <a:srgbClr val="002060"/>
                </a:solidFill>
              </a:rPr>
              <a:t>WORKERS’ COMPENSATION &amp; COVID-19</a:t>
            </a:r>
          </a:p>
        </p:txBody>
      </p:sp>
      <p:cxnSp>
        <p:nvCxnSpPr>
          <p:cNvPr id="11" name="Straight Connector 10">
            <a:extLst>
              <a:ext uri="{FF2B5EF4-FFF2-40B4-BE49-F238E27FC236}">
                <a16:creationId xmlns:a16="http://schemas.microsoft.com/office/drawing/2014/main" id="{5B670C9F-4C64-4A38-94DB-D633F51676BA}"/>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B61A0681-6BE3-48F2-BD34-20A9586948B7}"/>
              </a:ext>
            </a:extLst>
          </p:cNvPr>
          <p:cNvSpPr>
            <a:spLocks noGrp="1"/>
          </p:cNvSpPr>
          <p:nvPr>
            <p:ph type="ftr" sz="quarter" idx="11"/>
          </p:nvPr>
        </p:nvSpPr>
        <p:spPr>
          <a:xfrm>
            <a:off x="609394" y="6366608"/>
            <a:ext cx="7321550" cy="261172"/>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02060"/>
                </a:solidFill>
                <a:effectLst/>
                <a:uLnTx/>
                <a:uFillTx/>
                <a:latin typeface="HelveticaNeueLT Std" panose="020B0604020202020204" pitchFamily="34" charset="0"/>
                <a:ea typeface="+mn-ea"/>
                <a:cs typeface="+mn-cs"/>
              </a:rPr>
              <a:t>Department of Administration   |   SAFETY</a:t>
            </a:r>
          </a:p>
        </p:txBody>
      </p:sp>
      <p:sp>
        <p:nvSpPr>
          <p:cNvPr id="14" name="Slide Number Placeholder 4">
            <a:extLst>
              <a:ext uri="{FF2B5EF4-FFF2-40B4-BE49-F238E27FC236}">
                <a16:creationId xmlns:a16="http://schemas.microsoft.com/office/drawing/2014/main" id="{376DB6F2-697A-4E6F-93C8-B3320DDB1985}"/>
              </a:ext>
            </a:extLst>
          </p:cNvPr>
          <p:cNvSpPr>
            <a:spLocks noGrp="1"/>
          </p:cNvSpPr>
          <p:nvPr>
            <p:ph type="sldNum" sz="quarter" idx="12"/>
          </p:nvPr>
        </p:nvSpPr>
        <p:spPr>
          <a:xfrm>
            <a:off x="11592710" y="6388911"/>
            <a:ext cx="599290" cy="226978"/>
          </a:xfrm>
          <a:solidFill>
            <a:srgbClr val="002060"/>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pic>
        <p:nvPicPr>
          <p:cNvPr id="15" name="Picture 14">
            <a:extLst>
              <a:ext uri="{FF2B5EF4-FFF2-40B4-BE49-F238E27FC236}">
                <a16:creationId xmlns:a16="http://schemas.microsoft.com/office/drawing/2014/main" id="{EA75694F-D7B0-4705-A8C1-E632A2C51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pic>
        <p:nvPicPr>
          <p:cNvPr id="4" name="Graphic 3" descr="Traffic cone">
            <a:extLst>
              <a:ext uri="{FF2B5EF4-FFF2-40B4-BE49-F238E27FC236}">
                <a16:creationId xmlns:a16="http://schemas.microsoft.com/office/drawing/2014/main" id="{EAC429B3-0C5D-40EB-9DCB-DB6D68CD6A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377" y="1660486"/>
            <a:ext cx="914400" cy="914400"/>
          </a:xfrm>
          <a:prstGeom prst="rect">
            <a:avLst/>
          </a:prstGeom>
        </p:spPr>
      </p:pic>
      <p:sp>
        <p:nvSpPr>
          <p:cNvPr id="12" name="Text Placeholder 7">
            <a:extLst>
              <a:ext uri="{FF2B5EF4-FFF2-40B4-BE49-F238E27FC236}">
                <a16:creationId xmlns:a16="http://schemas.microsoft.com/office/drawing/2014/main" id="{DE2B279D-8489-484A-B16D-33C23C22162D}"/>
              </a:ext>
            </a:extLst>
          </p:cNvPr>
          <p:cNvSpPr txBox="1">
            <a:spLocks/>
          </p:cNvSpPr>
          <p:nvPr/>
        </p:nvSpPr>
        <p:spPr>
          <a:xfrm>
            <a:off x="1417777" y="1815544"/>
            <a:ext cx="10169881" cy="393589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Wingdings" panose="05000000000000000000" pitchFamily="2" charset="2"/>
              <a:buChar char="q"/>
            </a:pPr>
            <a:r>
              <a:rPr lang="en-US" sz="1800" b="1" dirty="0">
                <a:solidFill>
                  <a:srgbClr val="7030A0"/>
                </a:solidFill>
              </a:rPr>
              <a:t>Q: WHILE EMPLOYEES ARE WORKING FROM HOME AND AN EMPLOYEE TRIPS OVER A DOG WHILE TAKING A WORK-RELATED TELEPHONE CALL, DOES THAT RESULT IN A COVERED WORKERS’ COMPENSATION INSURANCE CLAIM?</a:t>
            </a:r>
          </a:p>
          <a:p>
            <a:pPr marL="800100" lvl="1" indent="-342900">
              <a:buFont typeface="Wingdings" panose="05000000000000000000" pitchFamily="2" charset="2"/>
              <a:buChar char="§"/>
            </a:pPr>
            <a:r>
              <a:rPr lang="en-US" sz="1800" b="1" dirty="0">
                <a:solidFill>
                  <a:schemeClr val="bg2"/>
                </a:solidFill>
              </a:rPr>
              <a:t>Under those facts, the claim will likely be compensable similar to a trip and fall that occurs while at your place of work. Remote employees present challenges for employers given that the employee’s home becomes the workplace. Workplace safety becomes more difficult, as does accident investigation. It is prudent for employers to establish specific work hours for remote employees as well as requiring timely reporting of accidents for the protection of both, the employee and the employer.</a:t>
            </a:r>
            <a:endParaRPr lang="en-US" sz="1800" dirty="0">
              <a:solidFill>
                <a:schemeClr val="bg2"/>
              </a:solidFill>
            </a:endParaRPr>
          </a:p>
        </p:txBody>
      </p:sp>
    </p:spTree>
    <p:custDataLst>
      <p:tags r:id="rId1"/>
    </p:custDataLst>
    <p:extLst>
      <p:ext uri="{BB962C8B-B14F-4D97-AF65-F5344CB8AC3E}">
        <p14:creationId xmlns:p14="http://schemas.microsoft.com/office/powerpoint/2010/main" val="122230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35AB-B114-4760-A580-37B924D2E3DB}"/>
              </a:ext>
            </a:extLst>
          </p:cNvPr>
          <p:cNvSpPr>
            <a:spLocks noGrp="1"/>
          </p:cNvSpPr>
          <p:nvPr>
            <p:ph type="title"/>
          </p:nvPr>
        </p:nvSpPr>
        <p:spPr>
          <a:xfrm>
            <a:off x="503377" y="208736"/>
            <a:ext cx="10515600" cy="607760"/>
          </a:xfrm>
        </p:spPr>
        <p:txBody>
          <a:bodyPr>
            <a:normAutofit fontScale="90000"/>
          </a:bodyPr>
          <a:lstStyle/>
          <a:p>
            <a:r>
              <a:rPr lang="en-US" dirty="0">
                <a:solidFill>
                  <a:srgbClr val="002060"/>
                </a:solidFill>
              </a:rPr>
              <a:t>ERGONOMIC ESSENTIALS FOR REMOTE WORKING  </a:t>
            </a:r>
          </a:p>
        </p:txBody>
      </p:sp>
      <p:cxnSp>
        <p:nvCxnSpPr>
          <p:cNvPr id="11" name="Straight Connector 10">
            <a:extLst>
              <a:ext uri="{FF2B5EF4-FFF2-40B4-BE49-F238E27FC236}">
                <a16:creationId xmlns:a16="http://schemas.microsoft.com/office/drawing/2014/main" id="{5B670C9F-4C64-4A38-94DB-D633F51676BA}"/>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B61A0681-6BE3-48F2-BD34-20A9586948B7}"/>
              </a:ext>
            </a:extLst>
          </p:cNvPr>
          <p:cNvSpPr>
            <a:spLocks noGrp="1"/>
          </p:cNvSpPr>
          <p:nvPr>
            <p:ph type="ftr" sz="quarter" idx="11"/>
          </p:nvPr>
        </p:nvSpPr>
        <p:spPr>
          <a:xfrm>
            <a:off x="609394" y="6366608"/>
            <a:ext cx="7321550" cy="261172"/>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02060"/>
                </a:solidFill>
                <a:effectLst/>
                <a:uLnTx/>
                <a:uFillTx/>
                <a:latin typeface="HelveticaNeueLT Std" panose="020B0604020202020204" pitchFamily="34" charset="0"/>
                <a:ea typeface="+mn-ea"/>
                <a:cs typeface="+mn-cs"/>
              </a:rPr>
              <a:t>Department of Administration   |   SAFETY</a:t>
            </a:r>
          </a:p>
        </p:txBody>
      </p:sp>
      <p:sp>
        <p:nvSpPr>
          <p:cNvPr id="14" name="Slide Number Placeholder 4">
            <a:extLst>
              <a:ext uri="{FF2B5EF4-FFF2-40B4-BE49-F238E27FC236}">
                <a16:creationId xmlns:a16="http://schemas.microsoft.com/office/drawing/2014/main" id="{376DB6F2-697A-4E6F-93C8-B3320DDB1985}"/>
              </a:ext>
            </a:extLst>
          </p:cNvPr>
          <p:cNvSpPr>
            <a:spLocks noGrp="1"/>
          </p:cNvSpPr>
          <p:nvPr>
            <p:ph type="sldNum" sz="quarter" idx="12"/>
          </p:nvPr>
        </p:nvSpPr>
        <p:spPr>
          <a:xfrm>
            <a:off x="11592710" y="6388911"/>
            <a:ext cx="599290" cy="226978"/>
          </a:xfrm>
          <a:solidFill>
            <a:srgbClr val="002060"/>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pic>
        <p:nvPicPr>
          <p:cNvPr id="15" name="Picture 14">
            <a:extLst>
              <a:ext uri="{FF2B5EF4-FFF2-40B4-BE49-F238E27FC236}">
                <a16:creationId xmlns:a16="http://schemas.microsoft.com/office/drawing/2014/main" id="{EA75694F-D7B0-4705-A8C1-E632A2C51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8" name="Text Placeholder 7">
            <a:extLst>
              <a:ext uri="{FF2B5EF4-FFF2-40B4-BE49-F238E27FC236}">
                <a16:creationId xmlns:a16="http://schemas.microsoft.com/office/drawing/2014/main" id="{74628730-C698-4F3C-936D-1C265049BF30}"/>
              </a:ext>
            </a:extLst>
          </p:cNvPr>
          <p:cNvSpPr>
            <a:spLocks noGrp="1"/>
          </p:cNvSpPr>
          <p:nvPr>
            <p:ph type="body" idx="1"/>
          </p:nvPr>
        </p:nvSpPr>
        <p:spPr>
          <a:xfrm>
            <a:off x="503377" y="1815544"/>
            <a:ext cx="11084281" cy="3935894"/>
          </a:xfrm>
        </p:spPr>
        <p:txBody>
          <a:bodyPr/>
          <a:lstStyle/>
          <a:p>
            <a:pPr marL="342900" indent="-342900">
              <a:buFont typeface="+mj-lt"/>
              <a:buAutoNum type="arabicPeriod"/>
            </a:pPr>
            <a:r>
              <a:rPr lang="en-US" sz="1800" b="1" dirty="0">
                <a:solidFill>
                  <a:srgbClr val="7030A0"/>
                </a:solidFill>
              </a:rPr>
              <a:t>USE A GOOD CHAIR </a:t>
            </a:r>
            <a:r>
              <a:rPr lang="en-US" sz="1800" dirty="0">
                <a:solidFill>
                  <a:srgbClr val="7030A0"/>
                </a:solidFill>
              </a:rPr>
              <a:t>(if possible). </a:t>
            </a:r>
            <a:r>
              <a:rPr lang="en-US" sz="1800" dirty="0">
                <a:solidFill>
                  <a:srgbClr val="536FB5"/>
                </a:solidFill>
              </a:rPr>
              <a:t>If you don’t have a good chair,  and your back is not adequately supported, add pillows for back/leg support. If you don’t have a pillow, you could also roll up a towel for the same effect. Your knees should extend beyond the edge of your seat and your thighs are parallel to the floor.</a:t>
            </a:r>
          </a:p>
          <a:p>
            <a:pPr marL="342900" indent="-342900">
              <a:buFont typeface="+mj-lt"/>
              <a:buAutoNum type="arabicPeriod"/>
            </a:pPr>
            <a:r>
              <a:rPr lang="en-US" sz="1800" b="1" dirty="0">
                <a:solidFill>
                  <a:srgbClr val="7030A0"/>
                </a:solidFill>
              </a:rPr>
              <a:t>RAISE YOUR CHAIR </a:t>
            </a:r>
            <a:r>
              <a:rPr lang="en-US" sz="1800" dirty="0">
                <a:solidFill>
                  <a:srgbClr val="536FB5"/>
                </a:solidFill>
              </a:rPr>
              <a:t>(most kitchen tables and desks are too high). Use a pillow as a seat cushion if needed. If you don’t have a pillow, you could also fold up a towel for the same effect.</a:t>
            </a:r>
          </a:p>
          <a:p>
            <a:pPr marL="342900" indent="-342900">
              <a:buFont typeface="+mj-lt"/>
              <a:buAutoNum type="arabicPeriod"/>
            </a:pPr>
            <a:r>
              <a:rPr lang="en-US" sz="1800" b="1" dirty="0">
                <a:solidFill>
                  <a:srgbClr val="7030A0"/>
                </a:solidFill>
              </a:rPr>
              <a:t>SUPPORT YOUR FEET </a:t>
            </a:r>
            <a:r>
              <a:rPr lang="en-US" sz="1800" dirty="0">
                <a:solidFill>
                  <a:srgbClr val="536FB5"/>
                </a:solidFill>
              </a:rPr>
              <a:t>on a phone book, step stool, etc., if they don’t firmly touch the ground while sitting.</a:t>
            </a:r>
          </a:p>
          <a:p>
            <a:endParaRPr lang="en-US" sz="1800" dirty="0">
              <a:solidFill>
                <a:srgbClr val="536FB5"/>
              </a:solidFill>
            </a:endParaRPr>
          </a:p>
          <a:p>
            <a:endParaRPr lang="en-US" sz="1800" dirty="0">
              <a:solidFill>
                <a:srgbClr val="536FB5"/>
              </a:solidFill>
            </a:endParaRPr>
          </a:p>
          <a:p>
            <a:pPr marL="285750" indent="-285750">
              <a:buFont typeface="Arial" panose="020B0604020202020204" pitchFamily="34" charset="0"/>
              <a:buChar char="•"/>
            </a:pPr>
            <a:endParaRPr lang="en-US" sz="1800" dirty="0">
              <a:solidFill>
                <a:srgbClr val="536FB5"/>
              </a:solidFill>
            </a:endParaRPr>
          </a:p>
          <a:p>
            <a:endParaRPr lang="en-US" sz="1800" dirty="0">
              <a:solidFill>
                <a:srgbClr val="536FB5"/>
              </a:solidFill>
            </a:endParaRPr>
          </a:p>
        </p:txBody>
      </p:sp>
      <p:pic>
        <p:nvPicPr>
          <p:cNvPr id="9" name="Picture 8">
            <a:extLst>
              <a:ext uri="{FF2B5EF4-FFF2-40B4-BE49-F238E27FC236}">
                <a16:creationId xmlns:a16="http://schemas.microsoft.com/office/drawing/2014/main" id="{6464D234-9B0A-476B-A05D-0F5EF7B91848}"/>
              </a:ext>
            </a:extLst>
          </p:cNvPr>
          <p:cNvPicPr/>
          <p:nvPr/>
        </p:nvPicPr>
        <p:blipFill>
          <a:blip r:embed="rId4"/>
          <a:stretch>
            <a:fillRect/>
          </a:stretch>
        </p:blipFill>
        <p:spPr>
          <a:xfrm>
            <a:off x="3718064" y="3962091"/>
            <a:ext cx="4086225" cy="23050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0325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35AB-B114-4760-A580-37B924D2E3DB}"/>
              </a:ext>
            </a:extLst>
          </p:cNvPr>
          <p:cNvSpPr>
            <a:spLocks noGrp="1"/>
          </p:cNvSpPr>
          <p:nvPr>
            <p:ph type="title"/>
          </p:nvPr>
        </p:nvSpPr>
        <p:spPr>
          <a:xfrm>
            <a:off x="503377" y="208736"/>
            <a:ext cx="10515600" cy="607760"/>
          </a:xfrm>
        </p:spPr>
        <p:txBody>
          <a:bodyPr>
            <a:normAutofit fontScale="90000"/>
          </a:bodyPr>
          <a:lstStyle/>
          <a:p>
            <a:r>
              <a:rPr lang="en-US" dirty="0">
                <a:solidFill>
                  <a:srgbClr val="002060"/>
                </a:solidFill>
              </a:rPr>
              <a:t>ERGONOMIC ESSENTIALS FOR REMOTE WORKING … CONTINUED…  </a:t>
            </a:r>
          </a:p>
        </p:txBody>
      </p:sp>
      <p:cxnSp>
        <p:nvCxnSpPr>
          <p:cNvPr id="11" name="Straight Connector 10">
            <a:extLst>
              <a:ext uri="{FF2B5EF4-FFF2-40B4-BE49-F238E27FC236}">
                <a16:creationId xmlns:a16="http://schemas.microsoft.com/office/drawing/2014/main" id="{5B670C9F-4C64-4A38-94DB-D633F51676BA}"/>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B61A0681-6BE3-48F2-BD34-20A9586948B7}"/>
              </a:ext>
            </a:extLst>
          </p:cNvPr>
          <p:cNvSpPr>
            <a:spLocks noGrp="1"/>
          </p:cNvSpPr>
          <p:nvPr>
            <p:ph type="ftr" sz="quarter" idx="11"/>
          </p:nvPr>
        </p:nvSpPr>
        <p:spPr>
          <a:xfrm>
            <a:off x="609394" y="6366608"/>
            <a:ext cx="7321550" cy="261172"/>
          </a:xfr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02060"/>
                </a:solidFill>
                <a:effectLst/>
                <a:uLnTx/>
                <a:uFillTx/>
                <a:latin typeface="HelveticaNeueLT Std" panose="020B0604020202020204" pitchFamily="34" charset="0"/>
                <a:ea typeface="+mn-ea"/>
                <a:cs typeface="+mn-cs"/>
              </a:rPr>
              <a:t>Department of Administration   |   SAFETY</a:t>
            </a:r>
          </a:p>
        </p:txBody>
      </p:sp>
      <p:sp>
        <p:nvSpPr>
          <p:cNvPr id="14" name="Slide Number Placeholder 4">
            <a:extLst>
              <a:ext uri="{FF2B5EF4-FFF2-40B4-BE49-F238E27FC236}">
                <a16:creationId xmlns:a16="http://schemas.microsoft.com/office/drawing/2014/main" id="{376DB6F2-697A-4E6F-93C8-B3320DDB1985}"/>
              </a:ext>
            </a:extLst>
          </p:cNvPr>
          <p:cNvSpPr>
            <a:spLocks noGrp="1"/>
          </p:cNvSpPr>
          <p:nvPr>
            <p:ph type="sldNum" sz="quarter" idx="12"/>
          </p:nvPr>
        </p:nvSpPr>
        <p:spPr>
          <a:xfrm>
            <a:off x="11592710" y="6388911"/>
            <a:ext cx="599290" cy="226978"/>
          </a:xfrm>
          <a:solidFill>
            <a:srgbClr val="002060"/>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pic>
        <p:nvPicPr>
          <p:cNvPr id="15" name="Picture 14">
            <a:extLst>
              <a:ext uri="{FF2B5EF4-FFF2-40B4-BE49-F238E27FC236}">
                <a16:creationId xmlns:a16="http://schemas.microsoft.com/office/drawing/2014/main" id="{EA75694F-D7B0-4705-A8C1-E632A2C51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8" name="Text Placeholder 7">
            <a:extLst>
              <a:ext uri="{FF2B5EF4-FFF2-40B4-BE49-F238E27FC236}">
                <a16:creationId xmlns:a16="http://schemas.microsoft.com/office/drawing/2014/main" id="{74628730-C698-4F3C-936D-1C265049BF30}"/>
              </a:ext>
            </a:extLst>
          </p:cNvPr>
          <p:cNvSpPr>
            <a:spLocks noGrp="1"/>
          </p:cNvSpPr>
          <p:nvPr>
            <p:ph type="body" idx="1"/>
          </p:nvPr>
        </p:nvSpPr>
        <p:spPr>
          <a:xfrm>
            <a:off x="503377" y="1477695"/>
            <a:ext cx="11084281" cy="4273743"/>
          </a:xfrm>
        </p:spPr>
        <p:txBody>
          <a:bodyPr/>
          <a:lstStyle/>
          <a:p>
            <a:pPr marL="342900" indent="-342900">
              <a:buFont typeface="+mj-lt"/>
              <a:buAutoNum type="arabicPeriod" startAt="4"/>
            </a:pPr>
            <a:r>
              <a:rPr lang="en-US" sz="1800" b="1" dirty="0">
                <a:solidFill>
                  <a:srgbClr val="7030A0"/>
                </a:solidFill>
              </a:rPr>
              <a:t>MAINTAIN A GOOD POSTURE</a:t>
            </a:r>
            <a:r>
              <a:rPr lang="en-US" sz="1800" dirty="0">
                <a:solidFill>
                  <a:srgbClr val="536FB5"/>
                </a:solidFill>
              </a:rPr>
              <a:t>. If sitting, try to ensure that the small of your back is supported, your shoulders are relaxed (not slumped, not elevated), and that there is no unwelcome pressure on the back of your knees. If standing (e.g. at your kitchen worktop), keep your legs, torso, neck and head approximately in line and vertical – don’t slouch, lean or twist to the side.</a:t>
            </a:r>
          </a:p>
          <a:p>
            <a:pPr marL="342900" indent="-342900">
              <a:buFont typeface="+mj-lt"/>
              <a:buAutoNum type="arabicPeriod" startAt="4"/>
            </a:pPr>
            <a:r>
              <a:rPr lang="en-US" sz="1800" b="1" dirty="0">
                <a:solidFill>
                  <a:srgbClr val="7030A0"/>
                </a:solidFill>
              </a:rPr>
              <a:t>LAPTOP/MONITOR PLACEMENT</a:t>
            </a:r>
            <a:r>
              <a:rPr lang="en-US" sz="1800" dirty="0">
                <a:solidFill>
                  <a:srgbClr val="536FB5"/>
                </a:solidFill>
              </a:rPr>
              <a:t>. Place the monitor(s) directly in front of you, about an arm's length away. The top of the screen should be at or slightly below eye level. Look straight ahead (not down or sideways) at your monitor. Your monitor height should be a height that you can look at with your neck straight, not bent. The top third of the screen should be positioned at or below eye level. For most people, that means you need to elevate the monitor. To achieve this you can use books, boxes, etc. </a:t>
            </a:r>
          </a:p>
          <a:p>
            <a:endParaRPr lang="en-US" sz="1800" dirty="0">
              <a:solidFill>
                <a:srgbClr val="536FB5"/>
              </a:solidFill>
            </a:endParaRPr>
          </a:p>
          <a:p>
            <a:endParaRPr lang="en-US" sz="1800" dirty="0">
              <a:solidFill>
                <a:srgbClr val="536FB5"/>
              </a:solidFill>
            </a:endParaRPr>
          </a:p>
          <a:p>
            <a:pPr marL="285750" indent="-285750">
              <a:buFont typeface="Arial" panose="020B0604020202020204" pitchFamily="34" charset="0"/>
              <a:buChar char="•"/>
            </a:pPr>
            <a:endParaRPr lang="en-US" sz="1800" dirty="0">
              <a:solidFill>
                <a:srgbClr val="536FB5"/>
              </a:solidFill>
            </a:endParaRPr>
          </a:p>
          <a:p>
            <a:pPr marL="285750" indent="-285750">
              <a:buFont typeface="Arial" panose="020B0604020202020204" pitchFamily="34" charset="0"/>
              <a:buChar char="•"/>
            </a:pPr>
            <a:endParaRPr lang="en-US" sz="1800" dirty="0">
              <a:solidFill>
                <a:srgbClr val="536FB5"/>
              </a:solidFill>
            </a:endParaRPr>
          </a:p>
          <a:p>
            <a:endParaRPr lang="en-US" sz="1800" dirty="0">
              <a:solidFill>
                <a:srgbClr val="536FB5"/>
              </a:solidFill>
            </a:endParaRPr>
          </a:p>
        </p:txBody>
      </p:sp>
      <p:pic>
        <p:nvPicPr>
          <p:cNvPr id="9" name="Picture 8">
            <a:extLst>
              <a:ext uri="{FF2B5EF4-FFF2-40B4-BE49-F238E27FC236}">
                <a16:creationId xmlns:a16="http://schemas.microsoft.com/office/drawing/2014/main" id="{0E5C5634-3E78-44D7-A09E-949A5ED61DCE}"/>
              </a:ext>
            </a:extLst>
          </p:cNvPr>
          <p:cNvPicPr/>
          <p:nvPr/>
        </p:nvPicPr>
        <p:blipFill>
          <a:blip r:embed="rId4"/>
          <a:stretch>
            <a:fillRect/>
          </a:stretch>
        </p:blipFill>
        <p:spPr>
          <a:xfrm>
            <a:off x="1534449" y="3934212"/>
            <a:ext cx="4133850" cy="23241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40DC050-E3A1-4530-9BA5-6363B0AFE447}"/>
              </a:ext>
            </a:extLst>
          </p:cNvPr>
          <p:cNvPicPr/>
          <p:nvPr/>
        </p:nvPicPr>
        <p:blipFill>
          <a:blip r:embed="rId5"/>
          <a:stretch>
            <a:fillRect/>
          </a:stretch>
        </p:blipFill>
        <p:spPr>
          <a:xfrm>
            <a:off x="5758339" y="3934212"/>
            <a:ext cx="4152900" cy="23241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41818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OA2019">
  <a:themeElements>
    <a:clrScheme name="Dept of Admin">
      <a:dk1>
        <a:sysClr val="windowText" lastClr="000000"/>
      </a:dk1>
      <a:lt1>
        <a:sysClr val="window" lastClr="FFFFFF"/>
      </a:lt1>
      <a:dk2>
        <a:srgbClr val="242852"/>
      </a:dk2>
      <a:lt2>
        <a:srgbClr val="536FB5"/>
      </a:lt2>
      <a:accent1>
        <a:srgbClr val="DAE0EF"/>
      </a:accent1>
      <a:accent2>
        <a:srgbClr val="B5C1DF"/>
      </a:accent2>
      <a:accent3>
        <a:srgbClr val="90A2CF"/>
      </a:accent3>
      <a:accent4>
        <a:srgbClr val="374C81"/>
      </a:accent4>
      <a:accent5>
        <a:srgbClr val="C8CBE7"/>
      </a:accent5>
      <a:accent6>
        <a:srgbClr val="9297CF"/>
      </a:accent6>
      <a:hlink>
        <a:srgbClr val="5B63B7"/>
      </a:hlink>
      <a:folHlink>
        <a:srgbClr val="3EBBF0"/>
      </a:folHlink>
    </a:clrScheme>
    <a:fontScheme name="Dept. Of Admin">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2019" id="{E2D39BE7-BC7D-4714-B32C-A865686799D2}" vid="{7255E513-20A6-454F-96C2-4D1EB15D9B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DOA2019</Template>
  <TotalTime>4071</TotalTime>
  <Words>1596</Words>
  <Application>Microsoft Office PowerPoint</Application>
  <PresentationFormat>Widescreen</PresentationFormat>
  <Paragraphs>77</Paragraphs>
  <Slides>14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HelveticaNeueLT Std</vt:lpstr>
      <vt:lpstr>HelveticaNeueLT Std Lt</vt:lpstr>
      <vt:lpstr>HelveticaNeueLT Std Med</vt:lpstr>
      <vt:lpstr>Wingdings</vt:lpstr>
      <vt:lpstr>DOA2019</vt:lpstr>
      <vt:lpstr>Safety &amp; Ergonomic Essentials for Remote Working </vt:lpstr>
      <vt:lpstr>Safety Starts With You!</vt:lpstr>
      <vt:lpstr>Safety is Your Responsibility!</vt:lpstr>
      <vt:lpstr>PowerPoint Presentation</vt:lpstr>
      <vt:lpstr>SAFETY ESSENTIALS FOR REMOTE WORKING</vt:lpstr>
      <vt:lpstr>WORKERS’ COMPENSATION &amp; COVID-19</vt:lpstr>
      <vt:lpstr>WORKERS’ COMPENSATION &amp; COVID-19</vt:lpstr>
      <vt:lpstr>ERGONOMIC ESSENTIALS FOR REMOTE WORKING  </vt:lpstr>
      <vt:lpstr>ERGONOMIC ESSENTIALS FOR REMOTE WORKING … CONTINUED…  </vt:lpstr>
      <vt:lpstr>ERGONOMIC ESSENTIALS FOR REMOTE WORKING… CONTINUED…</vt:lpstr>
      <vt:lpstr>ERGONOMIC ESSENTIALS FOR REMOTE WORKING… CONTINUED…</vt:lpstr>
      <vt:lpstr>ERGONOMIC ESSENTIALS FOR REMOTE WORKING… CONTINUED…</vt:lpstr>
      <vt:lpstr>ERGONOMIC ESSENTIALS FOR REMOTE WORKING…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Preparedness Committee Meeting</dc:title>
  <dc:creator>Fugle, Kirby</dc:creator>
  <cp:lastModifiedBy>Fugle, Kirby</cp:lastModifiedBy>
  <cp:revision>250</cp:revision>
  <cp:lastPrinted>2020-01-08T16:41:15Z</cp:lastPrinted>
  <dcterms:created xsi:type="dcterms:W3CDTF">2019-04-29T15:04:13Z</dcterms:created>
  <dcterms:modified xsi:type="dcterms:W3CDTF">2020-04-02T21:17:11Z</dcterms:modified>
</cp:coreProperties>
</file>